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2"/>
  </p:notesMasterIdLst>
  <p:sldIdLst>
    <p:sldId id="256" r:id="rId2"/>
    <p:sldId id="258" r:id="rId3"/>
    <p:sldId id="257" r:id="rId4"/>
    <p:sldId id="259" r:id="rId5"/>
    <p:sldId id="300" r:id="rId6"/>
    <p:sldId id="320" r:id="rId7"/>
    <p:sldId id="284" r:id="rId8"/>
    <p:sldId id="325" r:id="rId9"/>
    <p:sldId id="260" r:id="rId10"/>
    <p:sldId id="261" r:id="rId11"/>
    <p:sldId id="282" r:id="rId12"/>
    <p:sldId id="505" r:id="rId13"/>
    <p:sldId id="262" r:id="rId14"/>
    <p:sldId id="263" r:id="rId15"/>
    <p:sldId id="298" r:id="rId16"/>
    <p:sldId id="291" r:id="rId17"/>
    <p:sldId id="317" r:id="rId18"/>
    <p:sldId id="319" r:id="rId19"/>
    <p:sldId id="264" r:id="rId20"/>
    <p:sldId id="507" r:id="rId21"/>
    <p:sldId id="312" r:id="rId22"/>
    <p:sldId id="324" r:id="rId23"/>
    <p:sldId id="302" r:id="rId24"/>
    <p:sldId id="323" r:id="rId25"/>
    <p:sldId id="273" r:id="rId26"/>
    <p:sldId id="303" r:id="rId27"/>
    <p:sldId id="313" r:id="rId28"/>
    <p:sldId id="506" r:id="rId29"/>
    <p:sldId id="315" r:id="rId30"/>
    <p:sldId id="321" r:id="rId31"/>
    <p:sldId id="322" r:id="rId32"/>
    <p:sldId id="508" r:id="rId33"/>
    <p:sldId id="265" r:id="rId34"/>
    <p:sldId id="287" r:id="rId35"/>
    <p:sldId id="288" r:id="rId36"/>
    <p:sldId id="269" r:id="rId37"/>
    <p:sldId id="311" r:id="rId38"/>
    <p:sldId id="310" r:id="rId39"/>
    <p:sldId id="307" r:id="rId40"/>
    <p:sldId id="275" r:id="rId41"/>
    <p:sldId id="316" r:id="rId42"/>
    <p:sldId id="504" r:id="rId43"/>
    <p:sldId id="438" r:id="rId44"/>
    <p:sldId id="439" r:id="rId45"/>
    <p:sldId id="440" r:id="rId46"/>
    <p:sldId id="503" r:id="rId47"/>
    <p:sldId id="487" r:id="rId48"/>
    <p:sldId id="370" r:id="rId49"/>
    <p:sldId id="488" r:id="rId50"/>
    <p:sldId id="502" r:id="rId51"/>
  </p:sldIdLst>
  <p:sldSz cx="9144000" cy="6858000" type="screen4x3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5"/>
    <p:restoredTop sz="95964"/>
  </p:normalViewPr>
  <p:slideViewPr>
    <p:cSldViewPr snapToGrid="0" snapToObjects="1">
      <p:cViewPr>
        <p:scale>
          <a:sx n="88" d="100"/>
          <a:sy n="88" d="100"/>
        </p:scale>
        <p:origin x="14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png"/><Relationship Id="rId4" Type="http://schemas.openxmlformats.org/officeDocument/2006/relationships/image" Target="../media/image7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png"/><Relationship Id="rId4" Type="http://schemas.openxmlformats.org/officeDocument/2006/relationships/image" Target="../media/image7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A2F72-2F3D-E54B-952A-0B3A7E8D2120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59798CC-3EBC-D446-8F34-48F03C437D81}">
      <dgm:prSet/>
      <dgm:spPr/>
      <dgm:t>
        <a:bodyPr/>
        <a:lstStyle/>
        <a:p>
          <a:r>
            <a:rPr lang="it-IT" dirty="0"/>
            <a:t>Energia Geotermica</a:t>
          </a:r>
        </a:p>
      </dgm:t>
    </dgm:pt>
    <dgm:pt modelId="{FB4B471E-00E2-154C-8499-DAEA28B45008}" type="parTrans" cxnId="{F1628D25-4FAC-684E-B9BF-D52C49C2F433}">
      <dgm:prSet/>
      <dgm:spPr/>
      <dgm:t>
        <a:bodyPr/>
        <a:lstStyle/>
        <a:p>
          <a:endParaRPr lang="it-IT"/>
        </a:p>
      </dgm:t>
    </dgm:pt>
    <dgm:pt modelId="{7C80B2FF-AE5F-9847-ACBF-CB36ADFDA868}" type="sibTrans" cxnId="{F1628D25-4FAC-684E-B9BF-D52C49C2F433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85412A00-E28D-BA49-A88C-D83E11B5A5F8}">
      <dgm:prSet phldrT="[Testo]"/>
      <dgm:spPr/>
      <dgm:t>
        <a:bodyPr/>
        <a:lstStyle/>
        <a:p>
          <a:r>
            <a:rPr lang="it-IT" dirty="0"/>
            <a:t>Termini</a:t>
          </a:r>
        </a:p>
      </dgm:t>
    </dgm:pt>
    <dgm:pt modelId="{E71DFAF6-B2ED-A942-9D3E-2B338EDB9939}" type="parTrans" cxnId="{443E29A4-DB59-2343-B912-BAA62FAA3C67}">
      <dgm:prSet/>
      <dgm:spPr/>
      <dgm:t>
        <a:bodyPr/>
        <a:lstStyle/>
        <a:p>
          <a:endParaRPr lang="it-IT"/>
        </a:p>
      </dgm:t>
    </dgm:pt>
    <dgm:pt modelId="{F909CA25-9A9B-CF44-A46A-83AD0EBABB78}" type="sibTrans" cxnId="{443E29A4-DB59-2343-B912-BAA62FAA3C6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it-IT"/>
        </a:p>
      </dgm:t>
    </dgm:pt>
    <dgm:pt modelId="{C8288F98-071E-1746-8CB2-9BAB2A263A35}">
      <dgm:prSet phldrT="[Testo]"/>
      <dgm:spPr/>
      <dgm:t>
        <a:bodyPr/>
        <a:lstStyle/>
        <a:p>
          <a:r>
            <a:rPr lang="it-IT" dirty="0"/>
            <a:t>Risorse</a:t>
          </a:r>
        </a:p>
      </dgm:t>
    </dgm:pt>
    <dgm:pt modelId="{FDB08750-0BE4-FC49-9E7C-391E3697F8CD}" type="parTrans" cxnId="{C950F5D4-07DF-C543-93BF-35B83B32EA4C}">
      <dgm:prSet/>
      <dgm:spPr/>
      <dgm:t>
        <a:bodyPr/>
        <a:lstStyle/>
        <a:p>
          <a:endParaRPr lang="it-IT"/>
        </a:p>
      </dgm:t>
    </dgm:pt>
    <dgm:pt modelId="{1691A656-8DAA-5B4A-976F-F8099F53A4F9}" type="sibTrans" cxnId="{C950F5D4-07DF-C543-93BF-35B83B32EA4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DA675C58-0E3F-614C-8820-1675A6B709E1}">
      <dgm:prSet phldrT="[Testo]"/>
      <dgm:spPr/>
      <dgm:t>
        <a:bodyPr/>
        <a:lstStyle/>
        <a:p>
          <a:r>
            <a:rPr lang="it-IT" dirty="0"/>
            <a:t>Applicazioni</a:t>
          </a:r>
        </a:p>
      </dgm:t>
    </dgm:pt>
    <dgm:pt modelId="{6F6B3962-E09F-8040-B2D4-E1983ED470A2}" type="parTrans" cxnId="{E29BAEBA-2376-664F-8114-13973FFEA312}">
      <dgm:prSet/>
      <dgm:spPr/>
      <dgm:t>
        <a:bodyPr/>
        <a:lstStyle/>
        <a:p>
          <a:endParaRPr lang="it-IT"/>
        </a:p>
      </dgm:t>
    </dgm:pt>
    <dgm:pt modelId="{E5C0B1D5-C146-9B4D-BFB1-7E5271A8BBB0}" type="sibTrans" cxnId="{E29BAEBA-2376-664F-8114-13973FFEA312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81A3827-EA3C-6143-8BE7-58180ED0A212}">
      <dgm:prSet phldrT="[Testo]"/>
      <dgm:spPr/>
      <dgm:t>
        <a:bodyPr/>
        <a:lstStyle/>
        <a:p>
          <a:r>
            <a:rPr lang="it-IT" dirty="0"/>
            <a:t>Tecnologie</a:t>
          </a:r>
        </a:p>
      </dgm:t>
    </dgm:pt>
    <dgm:pt modelId="{D0D15ED0-6AD8-4C4D-A2AB-590AA24CA3B3}" type="parTrans" cxnId="{218D3CAB-1AF4-6242-947A-EE8370AFFA52}">
      <dgm:prSet/>
      <dgm:spPr/>
      <dgm:t>
        <a:bodyPr/>
        <a:lstStyle/>
        <a:p>
          <a:endParaRPr lang="it-IT"/>
        </a:p>
      </dgm:t>
    </dgm:pt>
    <dgm:pt modelId="{6E23CF9D-86AE-2448-8FD8-31CCDDF287CC}" type="sibTrans" cxnId="{218D3CAB-1AF4-6242-947A-EE8370AFFA52}">
      <dgm:prSet/>
      <dgm:spPr/>
      <dgm:t>
        <a:bodyPr/>
        <a:lstStyle/>
        <a:p>
          <a:endParaRPr lang="it-IT"/>
        </a:p>
      </dgm:t>
    </dgm:pt>
    <dgm:pt modelId="{4CC50EDD-C76C-A748-9C89-F2A9DF75EC62}">
      <dgm:prSet phldrT="[Testo]"/>
      <dgm:spPr/>
      <dgm:t>
        <a:bodyPr/>
        <a:lstStyle/>
        <a:p>
          <a:r>
            <a:rPr lang="it-IT" dirty="0"/>
            <a:t>Prodotti</a:t>
          </a:r>
        </a:p>
      </dgm:t>
    </dgm:pt>
    <dgm:pt modelId="{1DE3A470-ABCE-B745-861A-1CB204153AA4}" type="parTrans" cxnId="{C36DEE4D-89E9-4846-8177-95766A1D00A9}">
      <dgm:prSet/>
      <dgm:spPr/>
      <dgm:t>
        <a:bodyPr/>
        <a:lstStyle/>
        <a:p>
          <a:endParaRPr lang="it-IT"/>
        </a:p>
      </dgm:t>
    </dgm:pt>
    <dgm:pt modelId="{C72492F3-7348-0143-838E-7CA48961AB40}" type="sibTrans" cxnId="{C36DEE4D-89E9-4846-8177-95766A1D00A9}">
      <dgm:prSet/>
      <dgm:spPr/>
      <dgm:t>
        <a:bodyPr/>
        <a:lstStyle/>
        <a:p>
          <a:endParaRPr lang="it-IT"/>
        </a:p>
      </dgm:t>
    </dgm:pt>
    <dgm:pt modelId="{0B6DF7A4-B3C8-AA46-BC3E-06BAAAFDF5C9}" type="pres">
      <dgm:prSet presAssocID="{57CA2F72-2F3D-E54B-952A-0B3A7E8D2120}" presName="Name0" presStyleCnt="0">
        <dgm:presLayoutVars>
          <dgm:chMax val="7"/>
          <dgm:chPref val="7"/>
          <dgm:dir/>
        </dgm:presLayoutVars>
      </dgm:prSet>
      <dgm:spPr/>
    </dgm:pt>
    <dgm:pt modelId="{98CB55D1-8091-B640-B6CB-756889D4D8DD}" type="pres">
      <dgm:prSet presAssocID="{57CA2F72-2F3D-E54B-952A-0B3A7E8D2120}" presName="Name1" presStyleCnt="0"/>
      <dgm:spPr/>
    </dgm:pt>
    <dgm:pt modelId="{346AB1B1-2115-1146-A84E-0DC07279DBFA}" type="pres">
      <dgm:prSet presAssocID="{7C80B2FF-AE5F-9847-ACBF-CB36ADFDA868}" presName="picture_1" presStyleCnt="0"/>
      <dgm:spPr/>
    </dgm:pt>
    <dgm:pt modelId="{3FF2BC2C-4810-B746-86EA-69A30F67B773}" type="pres">
      <dgm:prSet presAssocID="{7C80B2FF-AE5F-9847-ACBF-CB36ADFDA868}" presName="pictureRepeatNode" presStyleLbl="alignImgPlace1" presStyleIdx="0" presStyleCnt="4"/>
      <dgm:spPr/>
    </dgm:pt>
    <dgm:pt modelId="{AB2141B0-C906-554B-BD6C-681297F89A57}" type="pres">
      <dgm:prSet presAssocID="{059798CC-3EBC-D446-8F34-48F03C437D81}" presName="text_1" presStyleLbl="node1" presStyleIdx="0" presStyleCnt="0">
        <dgm:presLayoutVars>
          <dgm:bulletEnabled val="1"/>
        </dgm:presLayoutVars>
      </dgm:prSet>
      <dgm:spPr/>
    </dgm:pt>
    <dgm:pt modelId="{08EA5AC1-66BB-AE4D-BBF4-A62579DF65B9}" type="pres">
      <dgm:prSet presAssocID="{F909CA25-9A9B-CF44-A46A-83AD0EBABB78}" presName="picture_2" presStyleCnt="0"/>
      <dgm:spPr/>
    </dgm:pt>
    <dgm:pt modelId="{1B961545-0CAE-C243-9C92-DA27D38CDF97}" type="pres">
      <dgm:prSet presAssocID="{F909CA25-9A9B-CF44-A46A-83AD0EBABB78}" presName="pictureRepeatNode" presStyleLbl="alignImgPlace1" presStyleIdx="1" presStyleCnt="4"/>
      <dgm:spPr/>
    </dgm:pt>
    <dgm:pt modelId="{0A1411FD-64DC-8E41-B72C-82F1E133937F}" type="pres">
      <dgm:prSet presAssocID="{85412A00-E28D-BA49-A88C-D83E11B5A5F8}" presName="line_2" presStyleLbl="parChTrans1D1" presStyleIdx="0" presStyleCnt="3"/>
      <dgm:spPr/>
    </dgm:pt>
    <dgm:pt modelId="{4DA92FFA-CB04-9442-B175-99546649BA6D}" type="pres">
      <dgm:prSet presAssocID="{85412A00-E28D-BA49-A88C-D83E11B5A5F8}" presName="textparent_2" presStyleLbl="node1" presStyleIdx="0" presStyleCnt="0"/>
      <dgm:spPr/>
    </dgm:pt>
    <dgm:pt modelId="{C0B3A208-B279-2648-A910-07C48DD0EBDF}" type="pres">
      <dgm:prSet presAssocID="{85412A00-E28D-BA49-A88C-D83E11B5A5F8}" presName="text_2" presStyleLbl="revTx" presStyleIdx="0" presStyleCnt="3">
        <dgm:presLayoutVars>
          <dgm:bulletEnabled val="1"/>
        </dgm:presLayoutVars>
      </dgm:prSet>
      <dgm:spPr/>
    </dgm:pt>
    <dgm:pt modelId="{5429AC90-D86E-2543-B334-E1D88464FE2B}" type="pres">
      <dgm:prSet presAssocID="{1691A656-8DAA-5B4A-976F-F8099F53A4F9}" presName="picture_3" presStyleCnt="0"/>
      <dgm:spPr/>
    </dgm:pt>
    <dgm:pt modelId="{AC30179F-28C5-4D47-B2DC-F3697C2930BD}" type="pres">
      <dgm:prSet presAssocID="{1691A656-8DAA-5B4A-976F-F8099F53A4F9}" presName="pictureRepeatNode" presStyleLbl="alignImgPlace1" presStyleIdx="2" presStyleCnt="4" custScaleY="100118"/>
      <dgm:spPr/>
    </dgm:pt>
    <dgm:pt modelId="{A2473045-9F35-9649-81AB-19023B3162D3}" type="pres">
      <dgm:prSet presAssocID="{C8288F98-071E-1746-8CB2-9BAB2A263A35}" presName="line_3" presStyleLbl="parChTrans1D1" presStyleIdx="1" presStyleCnt="3"/>
      <dgm:spPr/>
    </dgm:pt>
    <dgm:pt modelId="{8A0503D0-1D8F-9B40-8B4A-D0C8ADE194D1}" type="pres">
      <dgm:prSet presAssocID="{C8288F98-071E-1746-8CB2-9BAB2A263A35}" presName="textparent_3" presStyleLbl="node1" presStyleIdx="0" presStyleCnt="0"/>
      <dgm:spPr/>
    </dgm:pt>
    <dgm:pt modelId="{FDA7AA02-43B8-DB4A-A79B-7D6AD3C4A249}" type="pres">
      <dgm:prSet presAssocID="{C8288F98-071E-1746-8CB2-9BAB2A263A35}" presName="text_3" presStyleLbl="revTx" presStyleIdx="1" presStyleCnt="3">
        <dgm:presLayoutVars>
          <dgm:bulletEnabled val="1"/>
        </dgm:presLayoutVars>
      </dgm:prSet>
      <dgm:spPr/>
    </dgm:pt>
    <dgm:pt modelId="{42EEA7D0-6F5E-EB43-B721-78EC9EFC1A14}" type="pres">
      <dgm:prSet presAssocID="{E5C0B1D5-C146-9B4D-BFB1-7E5271A8BBB0}" presName="picture_4" presStyleCnt="0"/>
      <dgm:spPr/>
    </dgm:pt>
    <dgm:pt modelId="{8D112305-644C-5141-9D78-CD67C110F456}" type="pres">
      <dgm:prSet presAssocID="{E5C0B1D5-C146-9B4D-BFB1-7E5271A8BBB0}" presName="pictureRepeatNode" presStyleLbl="alignImgPlace1" presStyleIdx="3" presStyleCnt="4"/>
      <dgm:spPr/>
    </dgm:pt>
    <dgm:pt modelId="{BB1620CA-4885-EB4A-97C2-52C76AA0FE1D}" type="pres">
      <dgm:prSet presAssocID="{DA675C58-0E3F-614C-8820-1675A6B709E1}" presName="line_4" presStyleLbl="parChTrans1D1" presStyleIdx="2" presStyleCnt="3"/>
      <dgm:spPr/>
    </dgm:pt>
    <dgm:pt modelId="{411F0293-8C9A-174D-8AEE-C1B45DC42F6C}" type="pres">
      <dgm:prSet presAssocID="{DA675C58-0E3F-614C-8820-1675A6B709E1}" presName="textparent_4" presStyleLbl="node1" presStyleIdx="0" presStyleCnt="0"/>
      <dgm:spPr/>
    </dgm:pt>
    <dgm:pt modelId="{08E96BC6-92D7-D041-AD0F-6F119AF59AAF}" type="pres">
      <dgm:prSet presAssocID="{DA675C58-0E3F-614C-8820-1675A6B709E1}" presName="text_4" presStyleLbl="revTx" presStyleIdx="2" presStyleCnt="3" custScaleY="63464">
        <dgm:presLayoutVars>
          <dgm:bulletEnabled val="1"/>
        </dgm:presLayoutVars>
      </dgm:prSet>
      <dgm:spPr/>
    </dgm:pt>
  </dgm:ptLst>
  <dgm:cxnLst>
    <dgm:cxn modelId="{D0B81F04-5127-0147-819C-E8CAE129BFA8}" type="presOf" srcId="{059798CC-3EBC-D446-8F34-48F03C437D81}" destId="{AB2141B0-C906-554B-BD6C-681297F89A57}" srcOrd="0" destOrd="0" presId="urn:microsoft.com/office/officeart/2008/layout/CircularPictureCallout"/>
    <dgm:cxn modelId="{EE3E270E-553C-6140-A993-0795893D32AF}" type="presOf" srcId="{1691A656-8DAA-5B4A-976F-F8099F53A4F9}" destId="{AC30179F-28C5-4D47-B2DC-F3697C2930BD}" srcOrd="0" destOrd="0" presId="urn:microsoft.com/office/officeart/2008/layout/CircularPictureCallout"/>
    <dgm:cxn modelId="{549B2B16-FEF1-A640-8D9B-0B1B7651327E}" type="presOf" srcId="{57CA2F72-2F3D-E54B-952A-0B3A7E8D2120}" destId="{0B6DF7A4-B3C8-AA46-BC3E-06BAAAFDF5C9}" srcOrd="0" destOrd="0" presId="urn:microsoft.com/office/officeart/2008/layout/CircularPictureCallout"/>
    <dgm:cxn modelId="{F1628D25-4FAC-684E-B9BF-D52C49C2F433}" srcId="{57CA2F72-2F3D-E54B-952A-0B3A7E8D2120}" destId="{059798CC-3EBC-D446-8F34-48F03C437D81}" srcOrd="0" destOrd="0" parTransId="{FB4B471E-00E2-154C-8499-DAEA28B45008}" sibTransId="{7C80B2FF-AE5F-9847-ACBF-CB36ADFDA868}"/>
    <dgm:cxn modelId="{8B523526-3E5B-5444-AA43-D71875944270}" type="presOf" srcId="{7C80B2FF-AE5F-9847-ACBF-CB36ADFDA868}" destId="{3FF2BC2C-4810-B746-86EA-69A30F67B773}" srcOrd="0" destOrd="0" presId="urn:microsoft.com/office/officeart/2008/layout/CircularPictureCallout"/>
    <dgm:cxn modelId="{5AE78F40-95D3-1F46-8425-1FD3D5C12269}" type="presOf" srcId="{E5C0B1D5-C146-9B4D-BFB1-7E5271A8BBB0}" destId="{8D112305-644C-5141-9D78-CD67C110F456}" srcOrd="0" destOrd="0" presId="urn:microsoft.com/office/officeart/2008/layout/CircularPictureCallout"/>
    <dgm:cxn modelId="{FD835747-6CBB-584D-8C58-E631A13A37B3}" type="presOf" srcId="{85412A00-E28D-BA49-A88C-D83E11B5A5F8}" destId="{C0B3A208-B279-2648-A910-07C48DD0EBDF}" srcOrd="0" destOrd="0" presId="urn:microsoft.com/office/officeart/2008/layout/CircularPictureCallout"/>
    <dgm:cxn modelId="{C36DEE4D-89E9-4846-8177-95766A1D00A9}" srcId="{DA675C58-0E3F-614C-8820-1675A6B709E1}" destId="{4CC50EDD-C76C-A748-9C89-F2A9DF75EC62}" srcOrd="1" destOrd="0" parTransId="{1DE3A470-ABCE-B745-861A-1CB204153AA4}" sibTransId="{C72492F3-7348-0143-838E-7CA48961AB40}"/>
    <dgm:cxn modelId="{804E2562-AC3E-CB40-B8D1-8D23E54098E6}" type="presOf" srcId="{681A3827-EA3C-6143-8BE7-58180ED0A212}" destId="{08E96BC6-92D7-D041-AD0F-6F119AF59AAF}" srcOrd="0" destOrd="1" presId="urn:microsoft.com/office/officeart/2008/layout/CircularPictureCallout"/>
    <dgm:cxn modelId="{68203D8A-BD76-4541-9EF1-6DB077AF135C}" type="presOf" srcId="{DA675C58-0E3F-614C-8820-1675A6B709E1}" destId="{08E96BC6-92D7-D041-AD0F-6F119AF59AAF}" srcOrd="0" destOrd="0" presId="urn:microsoft.com/office/officeart/2008/layout/CircularPictureCallout"/>
    <dgm:cxn modelId="{0265C695-12C2-7343-A228-A7E6D244E206}" type="presOf" srcId="{C8288F98-071E-1746-8CB2-9BAB2A263A35}" destId="{FDA7AA02-43B8-DB4A-A79B-7D6AD3C4A249}" srcOrd="0" destOrd="0" presId="urn:microsoft.com/office/officeart/2008/layout/CircularPictureCallout"/>
    <dgm:cxn modelId="{443E29A4-DB59-2343-B912-BAA62FAA3C67}" srcId="{57CA2F72-2F3D-E54B-952A-0B3A7E8D2120}" destId="{85412A00-E28D-BA49-A88C-D83E11B5A5F8}" srcOrd="1" destOrd="0" parTransId="{E71DFAF6-B2ED-A942-9D3E-2B338EDB9939}" sibTransId="{F909CA25-9A9B-CF44-A46A-83AD0EBABB78}"/>
    <dgm:cxn modelId="{31E3FBAA-EEE8-8845-8F95-1CC6E6495A8B}" type="presOf" srcId="{4CC50EDD-C76C-A748-9C89-F2A9DF75EC62}" destId="{08E96BC6-92D7-D041-AD0F-6F119AF59AAF}" srcOrd="0" destOrd="2" presId="urn:microsoft.com/office/officeart/2008/layout/CircularPictureCallout"/>
    <dgm:cxn modelId="{218D3CAB-1AF4-6242-947A-EE8370AFFA52}" srcId="{DA675C58-0E3F-614C-8820-1675A6B709E1}" destId="{681A3827-EA3C-6143-8BE7-58180ED0A212}" srcOrd="0" destOrd="0" parTransId="{D0D15ED0-6AD8-4C4D-A2AB-590AA24CA3B3}" sibTransId="{6E23CF9D-86AE-2448-8FD8-31CCDDF287CC}"/>
    <dgm:cxn modelId="{E29BAEBA-2376-664F-8114-13973FFEA312}" srcId="{57CA2F72-2F3D-E54B-952A-0B3A7E8D2120}" destId="{DA675C58-0E3F-614C-8820-1675A6B709E1}" srcOrd="3" destOrd="0" parTransId="{6F6B3962-E09F-8040-B2D4-E1983ED470A2}" sibTransId="{E5C0B1D5-C146-9B4D-BFB1-7E5271A8BBB0}"/>
    <dgm:cxn modelId="{C950F5D4-07DF-C543-93BF-35B83B32EA4C}" srcId="{57CA2F72-2F3D-E54B-952A-0B3A7E8D2120}" destId="{C8288F98-071E-1746-8CB2-9BAB2A263A35}" srcOrd="2" destOrd="0" parTransId="{FDB08750-0BE4-FC49-9E7C-391E3697F8CD}" sibTransId="{1691A656-8DAA-5B4A-976F-F8099F53A4F9}"/>
    <dgm:cxn modelId="{58ACAAF7-7253-C947-9B5D-631B0902EF27}" type="presOf" srcId="{F909CA25-9A9B-CF44-A46A-83AD0EBABB78}" destId="{1B961545-0CAE-C243-9C92-DA27D38CDF97}" srcOrd="0" destOrd="0" presId="urn:microsoft.com/office/officeart/2008/layout/CircularPictureCallout"/>
    <dgm:cxn modelId="{3BFEB78B-B46A-9540-88A8-B365A8D99CC0}" type="presParOf" srcId="{0B6DF7A4-B3C8-AA46-BC3E-06BAAAFDF5C9}" destId="{98CB55D1-8091-B640-B6CB-756889D4D8DD}" srcOrd="0" destOrd="0" presId="urn:microsoft.com/office/officeart/2008/layout/CircularPictureCallout"/>
    <dgm:cxn modelId="{575B4B6F-4C13-5E4B-87E6-9F1B52D5B4CF}" type="presParOf" srcId="{98CB55D1-8091-B640-B6CB-756889D4D8DD}" destId="{346AB1B1-2115-1146-A84E-0DC07279DBFA}" srcOrd="0" destOrd="0" presId="urn:microsoft.com/office/officeart/2008/layout/CircularPictureCallout"/>
    <dgm:cxn modelId="{AE9803DC-6B3F-AE46-B47D-2523A8530DC7}" type="presParOf" srcId="{346AB1B1-2115-1146-A84E-0DC07279DBFA}" destId="{3FF2BC2C-4810-B746-86EA-69A30F67B773}" srcOrd="0" destOrd="0" presId="urn:microsoft.com/office/officeart/2008/layout/CircularPictureCallout"/>
    <dgm:cxn modelId="{62F4D4AA-9843-5D43-80AC-85744E3A9AAF}" type="presParOf" srcId="{98CB55D1-8091-B640-B6CB-756889D4D8DD}" destId="{AB2141B0-C906-554B-BD6C-681297F89A57}" srcOrd="1" destOrd="0" presId="urn:microsoft.com/office/officeart/2008/layout/CircularPictureCallout"/>
    <dgm:cxn modelId="{C1F99153-2D6C-3941-8158-144B10DEBF99}" type="presParOf" srcId="{98CB55D1-8091-B640-B6CB-756889D4D8DD}" destId="{08EA5AC1-66BB-AE4D-BBF4-A62579DF65B9}" srcOrd="2" destOrd="0" presId="urn:microsoft.com/office/officeart/2008/layout/CircularPictureCallout"/>
    <dgm:cxn modelId="{6A437A2C-F61E-1D4D-B46D-E03C3C1B0983}" type="presParOf" srcId="{08EA5AC1-66BB-AE4D-BBF4-A62579DF65B9}" destId="{1B961545-0CAE-C243-9C92-DA27D38CDF97}" srcOrd="0" destOrd="0" presId="urn:microsoft.com/office/officeart/2008/layout/CircularPictureCallout"/>
    <dgm:cxn modelId="{51627C9B-F476-7D4F-B0C0-FEC41813455E}" type="presParOf" srcId="{98CB55D1-8091-B640-B6CB-756889D4D8DD}" destId="{0A1411FD-64DC-8E41-B72C-82F1E133937F}" srcOrd="3" destOrd="0" presId="urn:microsoft.com/office/officeart/2008/layout/CircularPictureCallout"/>
    <dgm:cxn modelId="{A2F1E39C-F61B-074E-9B22-91E3B7BED0AD}" type="presParOf" srcId="{98CB55D1-8091-B640-B6CB-756889D4D8DD}" destId="{4DA92FFA-CB04-9442-B175-99546649BA6D}" srcOrd="4" destOrd="0" presId="urn:microsoft.com/office/officeart/2008/layout/CircularPictureCallout"/>
    <dgm:cxn modelId="{9B83837F-78CE-EE49-9DF4-45973E602379}" type="presParOf" srcId="{4DA92FFA-CB04-9442-B175-99546649BA6D}" destId="{C0B3A208-B279-2648-A910-07C48DD0EBDF}" srcOrd="0" destOrd="0" presId="urn:microsoft.com/office/officeart/2008/layout/CircularPictureCallout"/>
    <dgm:cxn modelId="{16DBF70A-7617-0846-8CB1-AC96F3A6E0E4}" type="presParOf" srcId="{98CB55D1-8091-B640-B6CB-756889D4D8DD}" destId="{5429AC90-D86E-2543-B334-E1D88464FE2B}" srcOrd="5" destOrd="0" presId="urn:microsoft.com/office/officeart/2008/layout/CircularPictureCallout"/>
    <dgm:cxn modelId="{350A41FA-8D50-2D4A-8BF4-7F86887D6EC7}" type="presParOf" srcId="{5429AC90-D86E-2543-B334-E1D88464FE2B}" destId="{AC30179F-28C5-4D47-B2DC-F3697C2930BD}" srcOrd="0" destOrd="0" presId="urn:microsoft.com/office/officeart/2008/layout/CircularPictureCallout"/>
    <dgm:cxn modelId="{9A8F8786-36EA-1A4C-90AF-2BDF7B6E7C62}" type="presParOf" srcId="{98CB55D1-8091-B640-B6CB-756889D4D8DD}" destId="{A2473045-9F35-9649-81AB-19023B3162D3}" srcOrd="6" destOrd="0" presId="urn:microsoft.com/office/officeart/2008/layout/CircularPictureCallout"/>
    <dgm:cxn modelId="{5EDC78FD-9C23-524B-B049-3A2EFF2B669F}" type="presParOf" srcId="{98CB55D1-8091-B640-B6CB-756889D4D8DD}" destId="{8A0503D0-1D8F-9B40-8B4A-D0C8ADE194D1}" srcOrd="7" destOrd="0" presId="urn:microsoft.com/office/officeart/2008/layout/CircularPictureCallout"/>
    <dgm:cxn modelId="{3DC9F00C-7B10-DC4F-A539-C4E13FEB4D77}" type="presParOf" srcId="{8A0503D0-1D8F-9B40-8B4A-D0C8ADE194D1}" destId="{FDA7AA02-43B8-DB4A-A79B-7D6AD3C4A249}" srcOrd="0" destOrd="0" presId="urn:microsoft.com/office/officeart/2008/layout/CircularPictureCallout"/>
    <dgm:cxn modelId="{F27914BB-80E8-7443-BE2F-62F6B42EECD9}" type="presParOf" srcId="{98CB55D1-8091-B640-B6CB-756889D4D8DD}" destId="{42EEA7D0-6F5E-EB43-B721-78EC9EFC1A14}" srcOrd="8" destOrd="0" presId="urn:microsoft.com/office/officeart/2008/layout/CircularPictureCallout"/>
    <dgm:cxn modelId="{5FC9371E-7536-F24B-AD05-ACFF87B843F8}" type="presParOf" srcId="{42EEA7D0-6F5E-EB43-B721-78EC9EFC1A14}" destId="{8D112305-644C-5141-9D78-CD67C110F456}" srcOrd="0" destOrd="0" presId="urn:microsoft.com/office/officeart/2008/layout/CircularPictureCallout"/>
    <dgm:cxn modelId="{74AF4DAB-80A6-584C-AECD-A12FCC3001D3}" type="presParOf" srcId="{98CB55D1-8091-B640-B6CB-756889D4D8DD}" destId="{BB1620CA-4885-EB4A-97C2-52C76AA0FE1D}" srcOrd="9" destOrd="0" presId="urn:microsoft.com/office/officeart/2008/layout/CircularPictureCallout"/>
    <dgm:cxn modelId="{B0F34BE1-D8D2-DE46-A151-C4C3B6C558A6}" type="presParOf" srcId="{98CB55D1-8091-B640-B6CB-756889D4D8DD}" destId="{411F0293-8C9A-174D-8AEE-C1B45DC42F6C}" srcOrd="10" destOrd="0" presId="urn:microsoft.com/office/officeart/2008/layout/CircularPictureCallout"/>
    <dgm:cxn modelId="{94AC07A8-9D7E-4143-88E0-C4AE0C858416}" type="presParOf" srcId="{411F0293-8C9A-174D-8AEE-C1B45DC42F6C}" destId="{08E96BC6-92D7-D041-AD0F-6F119AF59AA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C01ED-103F-F947-A75E-562751CF8D7B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64B4052-1AB0-1743-95B9-A0617C773BFC}">
      <dgm:prSet phldrT="[Testo]"/>
      <dgm:spPr/>
      <dgm:t>
        <a:bodyPr/>
        <a:lstStyle/>
        <a:p>
          <a:r>
            <a:rPr lang="it-IT" dirty="0"/>
            <a:t>Generazione elettrica</a:t>
          </a:r>
        </a:p>
      </dgm:t>
    </dgm:pt>
    <dgm:pt modelId="{FD87A073-B274-9741-BC6C-35FA392E1B66}" type="parTrans" cxnId="{BCC68F6A-A188-C243-86E6-FA8871C4E2EB}">
      <dgm:prSet/>
      <dgm:spPr/>
      <dgm:t>
        <a:bodyPr/>
        <a:lstStyle/>
        <a:p>
          <a:endParaRPr lang="it-IT"/>
        </a:p>
      </dgm:t>
    </dgm:pt>
    <dgm:pt modelId="{BAD358BB-EF58-3B43-89BD-7D360CBAC248}" type="sibTrans" cxnId="{BCC68F6A-A188-C243-86E6-FA8871C4E2EB}">
      <dgm:prSet/>
      <dgm:spPr/>
      <dgm:t>
        <a:bodyPr/>
        <a:lstStyle/>
        <a:p>
          <a:endParaRPr lang="it-IT"/>
        </a:p>
      </dgm:t>
    </dgm:pt>
    <dgm:pt modelId="{F59D40E3-DFF4-D340-8F4A-9A87AA42232C}">
      <dgm:prSet phldrT="[Testo]"/>
      <dgm:spPr/>
      <dgm:t>
        <a:bodyPr/>
        <a:lstStyle/>
        <a:p>
          <a:r>
            <a:rPr lang="it-IT" dirty="0"/>
            <a:t>Usi termici</a:t>
          </a:r>
        </a:p>
      </dgm:t>
    </dgm:pt>
    <dgm:pt modelId="{701DDDE1-D6BE-6448-A51D-BEDC2A47CE89}" type="parTrans" cxnId="{F6660943-2190-964B-8EDA-A629BF3FFD8A}">
      <dgm:prSet/>
      <dgm:spPr/>
      <dgm:t>
        <a:bodyPr/>
        <a:lstStyle/>
        <a:p>
          <a:endParaRPr lang="it-IT"/>
        </a:p>
      </dgm:t>
    </dgm:pt>
    <dgm:pt modelId="{1687B8B4-848A-0A48-BDC1-8A2C5223702D}" type="sibTrans" cxnId="{F6660943-2190-964B-8EDA-A629BF3FFD8A}">
      <dgm:prSet/>
      <dgm:spPr/>
      <dgm:t>
        <a:bodyPr/>
        <a:lstStyle/>
        <a:p>
          <a:endParaRPr lang="it-IT"/>
        </a:p>
      </dgm:t>
    </dgm:pt>
    <dgm:pt modelId="{31B3440A-6432-7843-9DA1-FE6CD3674439}">
      <dgm:prSet phldrT="[Testo]"/>
      <dgm:spPr/>
      <dgm:t>
        <a:bodyPr/>
        <a:lstStyle/>
        <a:p>
          <a:r>
            <a:rPr lang="it-IT" dirty="0"/>
            <a:t>Agricoltura e processi alimentari</a:t>
          </a:r>
        </a:p>
      </dgm:t>
    </dgm:pt>
    <dgm:pt modelId="{247B3F8D-3881-F048-95D7-A44F46D1FDEC}" type="parTrans" cxnId="{5BE40605-E66E-5C4E-A4D2-36D062118DEF}">
      <dgm:prSet/>
      <dgm:spPr/>
      <dgm:t>
        <a:bodyPr/>
        <a:lstStyle/>
        <a:p>
          <a:endParaRPr lang="it-IT"/>
        </a:p>
      </dgm:t>
    </dgm:pt>
    <dgm:pt modelId="{10D3EF02-E2A4-3C4C-9BE5-097F451E5315}" type="sibTrans" cxnId="{5BE40605-E66E-5C4E-A4D2-36D062118DEF}">
      <dgm:prSet/>
      <dgm:spPr/>
      <dgm:t>
        <a:bodyPr/>
        <a:lstStyle/>
        <a:p>
          <a:endParaRPr lang="it-IT"/>
        </a:p>
      </dgm:t>
    </dgm:pt>
    <dgm:pt modelId="{369CDE50-30EC-7D43-BCE4-41CCBFC00CF4}">
      <dgm:prSet phldrT="[Testo]"/>
      <dgm:spPr/>
      <dgm:t>
        <a:bodyPr/>
        <a:lstStyle/>
        <a:p>
          <a:r>
            <a:rPr lang="it-IT" dirty="0"/>
            <a:t>Calore nei processi industriali</a:t>
          </a:r>
        </a:p>
      </dgm:t>
    </dgm:pt>
    <dgm:pt modelId="{E0C6EDCA-0A45-E44A-B35D-BB8EB7AC02F6}" type="parTrans" cxnId="{6096FB38-502A-BE4E-A25C-6D781F9C38CF}">
      <dgm:prSet/>
      <dgm:spPr/>
      <dgm:t>
        <a:bodyPr/>
        <a:lstStyle/>
        <a:p>
          <a:endParaRPr lang="it-IT"/>
        </a:p>
      </dgm:t>
    </dgm:pt>
    <dgm:pt modelId="{8286815B-8C61-F04C-9B5B-7FE148695AB0}" type="sibTrans" cxnId="{6096FB38-502A-BE4E-A25C-6D781F9C38CF}">
      <dgm:prSet/>
      <dgm:spPr/>
      <dgm:t>
        <a:bodyPr/>
        <a:lstStyle/>
        <a:p>
          <a:endParaRPr lang="it-IT"/>
        </a:p>
      </dgm:t>
    </dgm:pt>
    <dgm:pt modelId="{730AB52C-674A-904C-9DE5-BA40E3815EC6}">
      <dgm:prSet phldrT="[Testo]"/>
      <dgm:spPr/>
      <dgm:t>
        <a:bodyPr/>
        <a:lstStyle/>
        <a:p>
          <a:r>
            <a:rPr lang="it-IT" dirty="0"/>
            <a:t>Benessere, intrattenimento e turismo</a:t>
          </a:r>
        </a:p>
      </dgm:t>
    </dgm:pt>
    <dgm:pt modelId="{B199FA6A-011F-8949-B76C-AEEEA280DDDD}" type="parTrans" cxnId="{00C7ACC1-3E2F-EB42-B6D3-0FDDE0955713}">
      <dgm:prSet/>
      <dgm:spPr/>
      <dgm:t>
        <a:bodyPr/>
        <a:lstStyle/>
        <a:p>
          <a:endParaRPr lang="it-IT"/>
        </a:p>
      </dgm:t>
    </dgm:pt>
    <dgm:pt modelId="{B6AEC98F-800F-8F4B-98B8-A218A1BEF147}" type="sibTrans" cxnId="{00C7ACC1-3E2F-EB42-B6D3-0FDDE0955713}">
      <dgm:prSet/>
      <dgm:spPr/>
      <dgm:t>
        <a:bodyPr/>
        <a:lstStyle/>
        <a:p>
          <a:endParaRPr lang="it-IT"/>
        </a:p>
      </dgm:t>
    </dgm:pt>
    <dgm:pt modelId="{4CB07986-EBEB-6648-9845-E22F882CD08A}">
      <dgm:prSet phldrT="[Testo]"/>
      <dgm:spPr/>
      <dgm:t>
        <a:bodyPr/>
        <a:lstStyle/>
        <a:p>
          <a:r>
            <a:rPr lang="it-IT" dirty="0"/>
            <a:t>Riscaldamento e raffrescamento degli edifici</a:t>
          </a:r>
        </a:p>
      </dgm:t>
    </dgm:pt>
    <dgm:pt modelId="{E04F2504-FEF4-5742-B05A-D7019DC9FB60}" type="parTrans" cxnId="{9CEE3E65-8B1F-9A45-AF63-2E2E461C48A6}">
      <dgm:prSet/>
      <dgm:spPr/>
      <dgm:t>
        <a:bodyPr/>
        <a:lstStyle/>
        <a:p>
          <a:endParaRPr lang="it-IT"/>
        </a:p>
      </dgm:t>
    </dgm:pt>
    <dgm:pt modelId="{26701E1F-823D-5E47-9E70-5C20C1496490}" type="sibTrans" cxnId="{9CEE3E65-8B1F-9A45-AF63-2E2E461C48A6}">
      <dgm:prSet/>
      <dgm:spPr/>
      <dgm:t>
        <a:bodyPr/>
        <a:lstStyle/>
        <a:p>
          <a:endParaRPr lang="it-IT"/>
        </a:p>
      </dgm:t>
    </dgm:pt>
    <dgm:pt modelId="{AD53ABEF-D424-644C-865C-B2126AE62AB0}">
      <dgm:prSet phldrT="[Testo]"/>
      <dgm:spPr/>
      <dgm:t>
        <a:bodyPr/>
        <a:lstStyle/>
        <a:p>
          <a:r>
            <a:rPr lang="it-IT" dirty="0"/>
            <a:t>Altri usi</a:t>
          </a:r>
        </a:p>
      </dgm:t>
    </dgm:pt>
    <dgm:pt modelId="{DD57739F-2E6A-DD45-A9C7-6592EF6DCC39}" type="parTrans" cxnId="{0C1DBB38-2B69-3346-ABBA-E9EAED3DB9E5}">
      <dgm:prSet/>
      <dgm:spPr/>
      <dgm:t>
        <a:bodyPr/>
        <a:lstStyle/>
        <a:p>
          <a:endParaRPr lang="it-IT"/>
        </a:p>
      </dgm:t>
    </dgm:pt>
    <dgm:pt modelId="{42F9D2DC-62EE-384A-92CA-87B5178EC372}" type="sibTrans" cxnId="{0C1DBB38-2B69-3346-ABBA-E9EAED3DB9E5}">
      <dgm:prSet/>
      <dgm:spPr/>
      <dgm:t>
        <a:bodyPr/>
        <a:lstStyle/>
        <a:p>
          <a:endParaRPr lang="it-IT"/>
        </a:p>
      </dgm:t>
    </dgm:pt>
    <dgm:pt modelId="{C17941A8-5FE1-A644-8E61-C49CAAD95877}" type="pres">
      <dgm:prSet presAssocID="{DA8C01ED-103F-F947-A75E-562751CF8D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DAF997-1AC9-1A45-A370-AF3494FDC3B3}" type="pres">
      <dgm:prSet presAssocID="{B64B4052-1AB0-1743-95B9-A0617C773BFC}" presName="root" presStyleCnt="0"/>
      <dgm:spPr/>
    </dgm:pt>
    <dgm:pt modelId="{6CAF8094-194D-C24A-93AA-E684ADB18610}" type="pres">
      <dgm:prSet presAssocID="{B64B4052-1AB0-1743-95B9-A0617C773BFC}" presName="rootComposite" presStyleCnt="0"/>
      <dgm:spPr/>
    </dgm:pt>
    <dgm:pt modelId="{8AA32995-3667-924A-A0FA-69176E9751BC}" type="pres">
      <dgm:prSet presAssocID="{B64B4052-1AB0-1743-95B9-A0617C773BFC}" presName="rootText" presStyleLbl="node1" presStyleIdx="0" presStyleCnt="2" custScaleX="149872"/>
      <dgm:spPr/>
    </dgm:pt>
    <dgm:pt modelId="{9FB2727B-D7CB-EE40-8779-F57436FC5DBB}" type="pres">
      <dgm:prSet presAssocID="{B64B4052-1AB0-1743-95B9-A0617C773BFC}" presName="rootConnector" presStyleLbl="node1" presStyleIdx="0" presStyleCnt="2"/>
      <dgm:spPr/>
    </dgm:pt>
    <dgm:pt modelId="{244E890F-F8C6-D140-AD93-293606785B5D}" type="pres">
      <dgm:prSet presAssocID="{B64B4052-1AB0-1743-95B9-A0617C773BFC}" presName="childShape" presStyleCnt="0"/>
      <dgm:spPr/>
    </dgm:pt>
    <dgm:pt modelId="{0938C2B8-16AD-C14E-B867-C51CC8344F7A}" type="pres">
      <dgm:prSet presAssocID="{F59D40E3-DFF4-D340-8F4A-9A87AA42232C}" presName="root" presStyleCnt="0"/>
      <dgm:spPr/>
    </dgm:pt>
    <dgm:pt modelId="{E91A2F97-5E82-0949-9BF3-4376D38248BD}" type="pres">
      <dgm:prSet presAssocID="{F59D40E3-DFF4-D340-8F4A-9A87AA42232C}" presName="rootComposite" presStyleCnt="0"/>
      <dgm:spPr/>
    </dgm:pt>
    <dgm:pt modelId="{F9939690-C74D-F545-93EF-5C90DC53094E}" type="pres">
      <dgm:prSet presAssocID="{F59D40E3-DFF4-D340-8F4A-9A87AA42232C}" presName="rootText" presStyleLbl="node1" presStyleIdx="1" presStyleCnt="2" custScaleX="149872"/>
      <dgm:spPr/>
    </dgm:pt>
    <dgm:pt modelId="{92373917-DC23-9345-AF23-4E0C0A1FB7F2}" type="pres">
      <dgm:prSet presAssocID="{F59D40E3-DFF4-D340-8F4A-9A87AA42232C}" presName="rootConnector" presStyleLbl="node1" presStyleIdx="1" presStyleCnt="2"/>
      <dgm:spPr/>
    </dgm:pt>
    <dgm:pt modelId="{38086B96-4739-6341-9D66-6FAEEEAE50B1}" type="pres">
      <dgm:prSet presAssocID="{F59D40E3-DFF4-D340-8F4A-9A87AA42232C}" presName="childShape" presStyleCnt="0"/>
      <dgm:spPr/>
    </dgm:pt>
    <dgm:pt modelId="{F0D905E1-EEDC-FF4D-B714-DEEC723AFEAF}" type="pres">
      <dgm:prSet presAssocID="{247B3F8D-3881-F048-95D7-A44F46D1FDEC}" presName="Name13" presStyleLbl="parChTrans1D2" presStyleIdx="0" presStyleCnt="5"/>
      <dgm:spPr/>
    </dgm:pt>
    <dgm:pt modelId="{134C9E5D-2455-DB4A-AF48-C42593B0705C}" type="pres">
      <dgm:prSet presAssocID="{31B3440A-6432-7843-9DA1-FE6CD3674439}" presName="childText" presStyleLbl="bgAcc1" presStyleIdx="0" presStyleCnt="5" custScaleX="408744">
        <dgm:presLayoutVars>
          <dgm:bulletEnabled val="1"/>
        </dgm:presLayoutVars>
      </dgm:prSet>
      <dgm:spPr/>
    </dgm:pt>
    <dgm:pt modelId="{C92845D8-4261-7E4E-B85F-DE6F60CAD232}" type="pres">
      <dgm:prSet presAssocID="{E0C6EDCA-0A45-E44A-B35D-BB8EB7AC02F6}" presName="Name13" presStyleLbl="parChTrans1D2" presStyleIdx="1" presStyleCnt="5"/>
      <dgm:spPr/>
    </dgm:pt>
    <dgm:pt modelId="{3348C1F6-234F-424F-BDC6-6192DA2C1231}" type="pres">
      <dgm:prSet presAssocID="{369CDE50-30EC-7D43-BCE4-41CCBFC00CF4}" presName="childText" presStyleLbl="bgAcc1" presStyleIdx="1" presStyleCnt="5" custScaleX="408744">
        <dgm:presLayoutVars>
          <dgm:bulletEnabled val="1"/>
        </dgm:presLayoutVars>
      </dgm:prSet>
      <dgm:spPr/>
    </dgm:pt>
    <dgm:pt modelId="{57461F15-47C0-B142-BBB2-F6D921F0F1FE}" type="pres">
      <dgm:prSet presAssocID="{B199FA6A-011F-8949-B76C-AEEEA280DDDD}" presName="Name13" presStyleLbl="parChTrans1D2" presStyleIdx="2" presStyleCnt="5"/>
      <dgm:spPr/>
    </dgm:pt>
    <dgm:pt modelId="{CCFD54F0-0E3F-1645-B4D1-F642BA01D9FC}" type="pres">
      <dgm:prSet presAssocID="{730AB52C-674A-904C-9DE5-BA40E3815EC6}" presName="childText" presStyleLbl="bgAcc1" presStyleIdx="2" presStyleCnt="5" custScaleX="408744">
        <dgm:presLayoutVars>
          <dgm:bulletEnabled val="1"/>
        </dgm:presLayoutVars>
      </dgm:prSet>
      <dgm:spPr/>
    </dgm:pt>
    <dgm:pt modelId="{C0EC587D-4C60-D04D-A07A-BC3F69EC248C}" type="pres">
      <dgm:prSet presAssocID="{E04F2504-FEF4-5742-B05A-D7019DC9FB60}" presName="Name13" presStyleLbl="parChTrans1D2" presStyleIdx="3" presStyleCnt="5"/>
      <dgm:spPr/>
    </dgm:pt>
    <dgm:pt modelId="{7CCCB2FB-4EA8-2A4D-85B9-B1783B11D38A}" type="pres">
      <dgm:prSet presAssocID="{4CB07986-EBEB-6648-9845-E22F882CD08A}" presName="childText" presStyleLbl="bgAcc1" presStyleIdx="3" presStyleCnt="5" custScaleX="408744">
        <dgm:presLayoutVars>
          <dgm:bulletEnabled val="1"/>
        </dgm:presLayoutVars>
      </dgm:prSet>
      <dgm:spPr/>
    </dgm:pt>
    <dgm:pt modelId="{5F1CB71E-2B22-B047-9B53-51991ADE4E9E}" type="pres">
      <dgm:prSet presAssocID="{DD57739F-2E6A-DD45-A9C7-6592EF6DCC39}" presName="Name13" presStyleLbl="parChTrans1D2" presStyleIdx="4" presStyleCnt="5"/>
      <dgm:spPr/>
    </dgm:pt>
    <dgm:pt modelId="{20C1BAA9-2700-4442-A8A2-212E17DEF880}" type="pres">
      <dgm:prSet presAssocID="{AD53ABEF-D424-644C-865C-B2126AE62AB0}" presName="childText" presStyleLbl="bgAcc1" presStyleIdx="4" presStyleCnt="5" custScaleX="408744">
        <dgm:presLayoutVars>
          <dgm:bulletEnabled val="1"/>
        </dgm:presLayoutVars>
      </dgm:prSet>
      <dgm:spPr/>
    </dgm:pt>
  </dgm:ptLst>
  <dgm:cxnLst>
    <dgm:cxn modelId="{5BE40605-E66E-5C4E-A4D2-36D062118DEF}" srcId="{F59D40E3-DFF4-D340-8F4A-9A87AA42232C}" destId="{31B3440A-6432-7843-9DA1-FE6CD3674439}" srcOrd="0" destOrd="0" parTransId="{247B3F8D-3881-F048-95D7-A44F46D1FDEC}" sibTransId="{10D3EF02-E2A4-3C4C-9BE5-097F451E5315}"/>
    <dgm:cxn modelId="{F1A02322-1C94-8B40-8764-ADC7EAD59DCF}" type="presOf" srcId="{B64B4052-1AB0-1743-95B9-A0617C773BFC}" destId="{9FB2727B-D7CB-EE40-8779-F57436FC5DBB}" srcOrd="1" destOrd="0" presId="urn:microsoft.com/office/officeart/2005/8/layout/hierarchy3"/>
    <dgm:cxn modelId="{0C1DBB38-2B69-3346-ABBA-E9EAED3DB9E5}" srcId="{F59D40E3-DFF4-D340-8F4A-9A87AA42232C}" destId="{AD53ABEF-D424-644C-865C-B2126AE62AB0}" srcOrd="4" destOrd="0" parTransId="{DD57739F-2E6A-DD45-A9C7-6592EF6DCC39}" sibTransId="{42F9D2DC-62EE-384A-92CA-87B5178EC372}"/>
    <dgm:cxn modelId="{6096FB38-502A-BE4E-A25C-6D781F9C38CF}" srcId="{F59D40E3-DFF4-D340-8F4A-9A87AA42232C}" destId="{369CDE50-30EC-7D43-BCE4-41CCBFC00CF4}" srcOrd="1" destOrd="0" parTransId="{E0C6EDCA-0A45-E44A-B35D-BB8EB7AC02F6}" sibTransId="{8286815B-8C61-F04C-9B5B-7FE148695AB0}"/>
    <dgm:cxn modelId="{F6660943-2190-964B-8EDA-A629BF3FFD8A}" srcId="{DA8C01ED-103F-F947-A75E-562751CF8D7B}" destId="{F59D40E3-DFF4-D340-8F4A-9A87AA42232C}" srcOrd="1" destOrd="0" parTransId="{701DDDE1-D6BE-6448-A51D-BEDC2A47CE89}" sibTransId="{1687B8B4-848A-0A48-BDC1-8A2C5223702D}"/>
    <dgm:cxn modelId="{3C80AE4B-86B4-CD49-9E44-E272A65A8916}" type="presOf" srcId="{369CDE50-30EC-7D43-BCE4-41CCBFC00CF4}" destId="{3348C1F6-234F-424F-BDC6-6192DA2C1231}" srcOrd="0" destOrd="0" presId="urn:microsoft.com/office/officeart/2005/8/layout/hierarchy3"/>
    <dgm:cxn modelId="{9CEE3E65-8B1F-9A45-AF63-2E2E461C48A6}" srcId="{F59D40E3-DFF4-D340-8F4A-9A87AA42232C}" destId="{4CB07986-EBEB-6648-9845-E22F882CD08A}" srcOrd="3" destOrd="0" parTransId="{E04F2504-FEF4-5742-B05A-D7019DC9FB60}" sibTransId="{26701E1F-823D-5E47-9E70-5C20C1496490}"/>
    <dgm:cxn modelId="{BCC68F6A-A188-C243-86E6-FA8871C4E2EB}" srcId="{DA8C01ED-103F-F947-A75E-562751CF8D7B}" destId="{B64B4052-1AB0-1743-95B9-A0617C773BFC}" srcOrd="0" destOrd="0" parTransId="{FD87A073-B274-9741-BC6C-35FA392E1B66}" sibTransId="{BAD358BB-EF58-3B43-89BD-7D360CBAC248}"/>
    <dgm:cxn modelId="{ED25336E-6C32-EA45-9D0D-73A18EE773D6}" type="presOf" srcId="{B199FA6A-011F-8949-B76C-AEEEA280DDDD}" destId="{57461F15-47C0-B142-BBB2-F6D921F0F1FE}" srcOrd="0" destOrd="0" presId="urn:microsoft.com/office/officeart/2005/8/layout/hierarchy3"/>
    <dgm:cxn modelId="{14AC0B7D-9B07-2844-A490-3FA23E7836B9}" type="presOf" srcId="{B64B4052-1AB0-1743-95B9-A0617C773BFC}" destId="{8AA32995-3667-924A-A0FA-69176E9751BC}" srcOrd="0" destOrd="0" presId="urn:microsoft.com/office/officeart/2005/8/layout/hierarchy3"/>
    <dgm:cxn modelId="{9EE78989-6D77-8F4A-9242-177D445D8A7C}" type="presOf" srcId="{F59D40E3-DFF4-D340-8F4A-9A87AA42232C}" destId="{F9939690-C74D-F545-93EF-5C90DC53094E}" srcOrd="0" destOrd="0" presId="urn:microsoft.com/office/officeart/2005/8/layout/hierarchy3"/>
    <dgm:cxn modelId="{23C4F791-9C88-6E47-8A73-E7ACC1A1A304}" type="presOf" srcId="{31B3440A-6432-7843-9DA1-FE6CD3674439}" destId="{134C9E5D-2455-DB4A-AF48-C42593B0705C}" srcOrd="0" destOrd="0" presId="urn:microsoft.com/office/officeart/2005/8/layout/hierarchy3"/>
    <dgm:cxn modelId="{EFCFE5A4-7A6C-AC4E-B352-F54894B0BD4F}" type="presOf" srcId="{E0C6EDCA-0A45-E44A-B35D-BB8EB7AC02F6}" destId="{C92845D8-4261-7E4E-B85F-DE6F60CAD232}" srcOrd="0" destOrd="0" presId="urn:microsoft.com/office/officeart/2005/8/layout/hierarchy3"/>
    <dgm:cxn modelId="{B228AAB3-BB83-BD45-B2E6-BD7B87383202}" type="presOf" srcId="{DA8C01ED-103F-F947-A75E-562751CF8D7B}" destId="{C17941A8-5FE1-A644-8E61-C49CAAD95877}" srcOrd="0" destOrd="0" presId="urn:microsoft.com/office/officeart/2005/8/layout/hierarchy3"/>
    <dgm:cxn modelId="{5E1505B4-28C6-BB48-A74B-4715945ABC08}" type="presOf" srcId="{DD57739F-2E6A-DD45-A9C7-6592EF6DCC39}" destId="{5F1CB71E-2B22-B047-9B53-51991ADE4E9E}" srcOrd="0" destOrd="0" presId="urn:microsoft.com/office/officeart/2005/8/layout/hierarchy3"/>
    <dgm:cxn modelId="{15A156B7-345C-EF48-AAFB-CFA5C04ADA13}" type="presOf" srcId="{F59D40E3-DFF4-D340-8F4A-9A87AA42232C}" destId="{92373917-DC23-9345-AF23-4E0C0A1FB7F2}" srcOrd="1" destOrd="0" presId="urn:microsoft.com/office/officeart/2005/8/layout/hierarchy3"/>
    <dgm:cxn modelId="{68DEF0BE-6D1E-F34C-9181-C20F0D0AAB34}" type="presOf" srcId="{AD53ABEF-D424-644C-865C-B2126AE62AB0}" destId="{20C1BAA9-2700-4442-A8A2-212E17DEF880}" srcOrd="0" destOrd="0" presId="urn:microsoft.com/office/officeart/2005/8/layout/hierarchy3"/>
    <dgm:cxn modelId="{00C7ACC1-3E2F-EB42-B6D3-0FDDE0955713}" srcId="{F59D40E3-DFF4-D340-8F4A-9A87AA42232C}" destId="{730AB52C-674A-904C-9DE5-BA40E3815EC6}" srcOrd="2" destOrd="0" parTransId="{B199FA6A-011F-8949-B76C-AEEEA280DDDD}" sibTransId="{B6AEC98F-800F-8F4B-98B8-A218A1BEF147}"/>
    <dgm:cxn modelId="{D53AF7C6-619E-CD49-B8C1-DDBB64AE45B6}" type="presOf" srcId="{730AB52C-674A-904C-9DE5-BA40E3815EC6}" destId="{CCFD54F0-0E3F-1645-B4D1-F642BA01D9FC}" srcOrd="0" destOrd="0" presId="urn:microsoft.com/office/officeart/2005/8/layout/hierarchy3"/>
    <dgm:cxn modelId="{27AB9ED4-0112-6A4E-81EB-C0478880F3CE}" type="presOf" srcId="{247B3F8D-3881-F048-95D7-A44F46D1FDEC}" destId="{F0D905E1-EEDC-FF4D-B714-DEEC723AFEAF}" srcOrd="0" destOrd="0" presId="urn:microsoft.com/office/officeart/2005/8/layout/hierarchy3"/>
    <dgm:cxn modelId="{693DD5DF-EBDB-B445-9D15-8B08EC7FA36A}" type="presOf" srcId="{E04F2504-FEF4-5742-B05A-D7019DC9FB60}" destId="{C0EC587D-4C60-D04D-A07A-BC3F69EC248C}" srcOrd="0" destOrd="0" presId="urn:microsoft.com/office/officeart/2005/8/layout/hierarchy3"/>
    <dgm:cxn modelId="{59EE72E7-47EE-3242-AB59-11882F5C91D4}" type="presOf" srcId="{4CB07986-EBEB-6648-9845-E22F882CD08A}" destId="{7CCCB2FB-4EA8-2A4D-85B9-B1783B11D38A}" srcOrd="0" destOrd="0" presId="urn:microsoft.com/office/officeart/2005/8/layout/hierarchy3"/>
    <dgm:cxn modelId="{45F60BA6-DB1F-404D-A962-EDEA965AB5AC}" type="presParOf" srcId="{C17941A8-5FE1-A644-8E61-C49CAAD95877}" destId="{17DAF997-1AC9-1A45-A370-AF3494FDC3B3}" srcOrd="0" destOrd="0" presId="urn:microsoft.com/office/officeart/2005/8/layout/hierarchy3"/>
    <dgm:cxn modelId="{514BD7CD-D1F4-434B-A9FD-EA6BA3EEDE24}" type="presParOf" srcId="{17DAF997-1AC9-1A45-A370-AF3494FDC3B3}" destId="{6CAF8094-194D-C24A-93AA-E684ADB18610}" srcOrd="0" destOrd="0" presId="urn:microsoft.com/office/officeart/2005/8/layout/hierarchy3"/>
    <dgm:cxn modelId="{23FF1E13-469F-D24A-BEB0-BC63F6EBDDB8}" type="presParOf" srcId="{6CAF8094-194D-C24A-93AA-E684ADB18610}" destId="{8AA32995-3667-924A-A0FA-69176E9751BC}" srcOrd="0" destOrd="0" presId="urn:microsoft.com/office/officeart/2005/8/layout/hierarchy3"/>
    <dgm:cxn modelId="{8F7D120B-D1A0-B94A-A17B-B5E32C3D3448}" type="presParOf" srcId="{6CAF8094-194D-C24A-93AA-E684ADB18610}" destId="{9FB2727B-D7CB-EE40-8779-F57436FC5DBB}" srcOrd="1" destOrd="0" presId="urn:microsoft.com/office/officeart/2005/8/layout/hierarchy3"/>
    <dgm:cxn modelId="{4437DB05-87D5-BA4F-80C5-E818D8C24AE7}" type="presParOf" srcId="{17DAF997-1AC9-1A45-A370-AF3494FDC3B3}" destId="{244E890F-F8C6-D140-AD93-293606785B5D}" srcOrd="1" destOrd="0" presId="urn:microsoft.com/office/officeart/2005/8/layout/hierarchy3"/>
    <dgm:cxn modelId="{10522D07-480D-EC47-A9F5-EFA3DCC5F9D0}" type="presParOf" srcId="{C17941A8-5FE1-A644-8E61-C49CAAD95877}" destId="{0938C2B8-16AD-C14E-B867-C51CC8344F7A}" srcOrd="1" destOrd="0" presId="urn:microsoft.com/office/officeart/2005/8/layout/hierarchy3"/>
    <dgm:cxn modelId="{F5AFF2E0-8943-9B41-BE05-EECCF4E65138}" type="presParOf" srcId="{0938C2B8-16AD-C14E-B867-C51CC8344F7A}" destId="{E91A2F97-5E82-0949-9BF3-4376D38248BD}" srcOrd="0" destOrd="0" presId="urn:microsoft.com/office/officeart/2005/8/layout/hierarchy3"/>
    <dgm:cxn modelId="{514143D6-102B-3548-B44E-0B511DD30BC7}" type="presParOf" srcId="{E91A2F97-5E82-0949-9BF3-4376D38248BD}" destId="{F9939690-C74D-F545-93EF-5C90DC53094E}" srcOrd="0" destOrd="0" presId="urn:microsoft.com/office/officeart/2005/8/layout/hierarchy3"/>
    <dgm:cxn modelId="{42171F32-012E-9040-BFBA-B876B5E0BE45}" type="presParOf" srcId="{E91A2F97-5E82-0949-9BF3-4376D38248BD}" destId="{92373917-DC23-9345-AF23-4E0C0A1FB7F2}" srcOrd="1" destOrd="0" presId="urn:microsoft.com/office/officeart/2005/8/layout/hierarchy3"/>
    <dgm:cxn modelId="{33FF1A2E-526E-B54F-ACD0-8C43196F22A6}" type="presParOf" srcId="{0938C2B8-16AD-C14E-B867-C51CC8344F7A}" destId="{38086B96-4739-6341-9D66-6FAEEEAE50B1}" srcOrd="1" destOrd="0" presId="urn:microsoft.com/office/officeart/2005/8/layout/hierarchy3"/>
    <dgm:cxn modelId="{C1D02259-7B42-8642-80F3-0C5E5DD9D3A5}" type="presParOf" srcId="{38086B96-4739-6341-9D66-6FAEEEAE50B1}" destId="{F0D905E1-EEDC-FF4D-B714-DEEC723AFEAF}" srcOrd="0" destOrd="0" presId="urn:microsoft.com/office/officeart/2005/8/layout/hierarchy3"/>
    <dgm:cxn modelId="{19D1005D-19C0-D048-8218-9B7A2F61E929}" type="presParOf" srcId="{38086B96-4739-6341-9D66-6FAEEEAE50B1}" destId="{134C9E5D-2455-DB4A-AF48-C42593B0705C}" srcOrd="1" destOrd="0" presId="urn:microsoft.com/office/officeart/2005/8/layout/hierarchy3"/>
    <dgm:cxn modelId="{65945BE7-EE34-F146-8336-33789089F354}" type="presParOf" srcId="{38086B96-4739-6341-9D66-6FAEEEAE50B1}" destId="{C92845D8-4261-7E4E-B85F-DE6F60CAD232}" srcOrd="2" destOrd="0" presId="urn:microsoft.com/office/officeart/2005/8/layout/hierarchy3"/>
    <dgm:cxn modelId="{E0973DB7-61A4-9D4A-A2D9-12C102F0F26B}" type="presParOf" srcId="{38086B96-4739-6341-9D66-6FAEEEAE50B1}" destId="{3348C1F6-234F-424F-BDC6-6192DA2C1231}" srcOrd="3" destOrd="0" presId="urn:microsoft.com/office/officeart/2005/8/layout/hierarchy3"/>
    <dgm:cxn modelId="{08E5A26B-4137-D842-9C99-1ABA3D8C3464}" type="presParOf" srcId="{38086B96-4739-6341-9D66-6FAEEEAE50B1}" destId="{57461F15-47C0-B142-BBB2-F6D921F0F1FE}" srcOrd="4" destOrd="0" presId="urn:microsoft.com/office/officeart/2005/8/layout/hierarchy3"/>
    <dgm:cxn modelId="{A59C9D6A-D840-E440-A893-ECAE7A7F788C}" type="presParOf" srcId="{38086B96-4739-6341-9D66-6FAEEEAE50B1}" destId="{CCFD54F0-0E3F-1645-B4D1-F642BA01D9FC}" srcOrd="5" destOrd="0" presId="urn:microsoft.com/office/officeart/2005/8/layout/hierarchy3"/>
    <dgm:cxn modelId="{4AA3EBBD-2AFB-B14A-8D12-BF1D34DFA434}" type="presParOf" srcId="{38086B96-4739-6341-9D66-6FAEEEAE50B1}" destId="{C0EC587D-4C60-D04D-A07A-BC3F69EC248C}" srcOrd="6" destOrd="0" presId="urn:microsoft.com/office/officeart/2005/8/layout/hierarchy3"/>
    <dgm:cxn modelId="{C84DB2CC-732D-B646-8FAB-B89CBEA806E9}" type="presParOf" srcId="{38086B96-4739-6341-9D66-6FAEEEAE50B1}" destId="{7CCCB2FB-4EA8-2A4D-85B9-B1783B11D38A}" srcOrd="7" destOrd="0" presId="urn:microsoft.com/office/officeart/2005/8/layout/hierarchy3"/>
    <dgm:cxn modelId="{E8CED2EA-3F51-B945-B466-3B8357830BA3}" type="presParOf" srcId="{38086B96-4739-6341-9D66-6FAEEEAE50B1}" destId="{5F1CB71E-2B22-B047-9B53-51991ADE4E9E}" srcOrd="8" destOrd="0" presId="urn:microsoft.com/office/officeart/2005/8/layout/hierarchy3"/>
    <dgm:cxn modelId="{95C4986D-3D6B-E444-A638-A0E07AADD1CA}" type="presParOf" srcId="{38086B96-4739-6341-9D66-6FAEEEAE50B1}" destId="{20C1BAA9-2700-4442-A8A2-212E17DEF88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79D17-B393-7547-B135-E6AC58688AFB}" type="doc">
      <dgm:prSet loTypeId="urn:microsoft.com/office/officeart/2005/8/layout/vList3" loCatId="" qsTypeId="urn:microsoft.com/office/officeart/2005/8/quickstyle/simple4" qsCatId="simple" csTypeId="urn:microsoft.com/office/officeart/2005/8/colors/colorful1" csCatId="colorful" phldr="1"/>
      <dgm:spPr/>
    </dgm:pt>
    <dgm:pt modelId="{29341494-462D-E740-BE4D-6DB3119A35B6}">
      <dgm:prSet phldrT="[Testo]" custT="1"/>
      <dgm:spPr>
        <a:xfrm rot="10800000">
          <a:off x="1160591" y="487"/>
          <a:ext cx="3735054" cy="879229"/>
        </a:xfrm>
        <a:gradFill rotWithShape="0">
          <a:gsLst>
            <a:gs pos="0">
              <a:srgbClr val="F886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86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Completa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individuazione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di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risorse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opportunità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,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organizzazione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disponibilità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dei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dati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delle</a:t>
          </a:r>
          <a:r>
            <a:rPr lang="en-US" sz="1200" b="1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informazioni</a:t>
          </a:r>
          <a:endParaRPr lang="it-IT" sz="1200" b="1" dirty="0">
            <a:solidFill>
              <a:sysClr val="windowText" lastClr="000000"/>
            </a:solidFill>
            <a:latin typeface="+mn-lt"/>
            <a:ea typeface="ＭＳ Ｐゴシック"/>
            <a:cs typeface="Calibri"/>
          </a:endParaRPr>
        </a:p>
      </dgm:t>
    </dgm:pt>
    <dgm:pt modelId="{3171E29B-3136-0149-931B-D657DF473CDE}" type="parTrans" cxnId="{A3524FD0-F3E7-594E-9433-D1F3C278DD16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EE0EB288-A7FE-7F45-BB67-C950BD5B8E5D}" type="sibTrans" cxnId="{A3524FD0-F3E7-594E-9433-D1F3C278DD16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45D65F10-B96B-634B-82FD-6727E2A5C4C5}">
      <dgm:prSet phldrT="[Testo]" custT="1"/>
      <dgm:spPr>
        <a:xfrm rot="10800000">
          <a:off x="1160591" y="1142172"/>
          <a:ext cx="3735054" cy="879229"/>
        </a:xfrm>
        <a:gradFill rotWithShape="0">
          <a:gsLst>
            <a:gs pos="0">
              <a:srgbClr val="F83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3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Normativa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Iter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autorizzativi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chiari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,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snelli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, per la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fase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di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esplorazione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lo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sviluppo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di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progetti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geotermici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,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incentivi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tariffe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specifiche</a:t>
          </a:r>
          <a:endParaRPr lang="it-IT" sz="1200" b="1" dirty="0">
            <a:solidFill>
              <a:srgbClr val="000000"/>
            </a:solidFill>
            <a:latin typeface="+mn-lt"/>
            <a:ea typeface="ＭＳ Ｐゴシック"/>
            <a:cs typeface="Calibri"/>
          </a:endParaRPr>
        </a:p>
      </dgm:t>
    </dgm:pt>
    <dgm:pt modelId="{0BA50478-2505-3C40-83A4-FB3D728CA66B}" type="parTrans" cxnId="{1FAF8239-F86B-9443-92EB-61396330BF0B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5ACFB974-9018-A54B-A5CB-FA7F2D33D133}" type="sibTrans" cxnId="{1FAF8239-F86B-9443-92EB-61396330BF0B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778065FF-D421-1B47-BE70-E3F898C556B0}">
      <dgm:prSet phldrT="[Testo]" custT="1"/>
      <dgm:spPr>
        <a:xfrm rot="10800000">
          <a:off x="1160591" y="2283858"/>
          <a:ext cx="3735054" cy="879229"/>
        </a:xfrm>
        <a:gradFill rotWithShape="0">
          <a:gsLst>
            <a:gs pos="0">
              <a:srgbClr val="8B723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B723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Promozione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disseminazione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delle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tecnologie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delle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informazioni</a:t>
          </a:r>
          <a:r>
            <a:rPr lang="en-US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tecnico-economiche</a:t>
          </a:r>
          <a:endParaRPr lang="it-IT" sz="1200" b="1" dirty="0">
            <a:solidFill>
              <a:srgbClr val="000000"/>
            </a:solidFill>
            <a:latin typeface="+mn-lt"/>
            <a:ea typeface="ＭＳ Ｐゴシック"/>
            <a:cs typeface="Calibri"/>
          </a:endParaRPr>
        </a:p>
      </dgm:t>
    </dgm:pt>
    <dgm:pt modelId="{5A8E9851-8125-E847-8B24-F1410800A713}" type="parTrans" cxnId="{2661A925-971A-8341-8497-F5852A4232DE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5CC32D46-792D-7A45-977B-7FAE45D4FA14}" type="sibTrans" cxnId="{2661A925-971A-8341-8497-F5852A4232DE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D20D886A-F2E7-DF4E-AAB9-A5B88EBBC552}">
      <dgm:prSet phldrT="[Testo]" custT="1"/>
      <dgm:spPr>
        <a:xfrm rot="10800000">
          <a:off x="1160591" y="3425544"/>
          <a:ext cx="3735054" cy="879229"/>
        </a:xfrm>
        <a:gradFill rotWithShape="0">
          <a:gsLst>
            <a:gs pos="0">
              <a:srgbClr val="818B3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18B3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it-IT" sz="1200" b="1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Ricerca e sviluppo tecnologico</a:t>
          </a:r>
        </a:p>
      </dgm:t>
    </dgm:pt>
    <dgm:pt modelId="{6445F1A6-9B34-0147-85D8-6A038E213369}" type="parTrans" cxnId="{EB266F35-DF45-8F41-8271-24B955D099BE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BD9BEFC6-46A4-A749-A00E-5EBC1FB0407C}" type="sibTrans" cxnId="{EB266F35-DF45-8F41-8271-24B955D099BE}">
      <dgm:prSet/>
      <dgm:spPr/>
      <dgm:t>
        <a:bodyPr/>
        <a:lstStyle/>
        <a:p>
          <a:endParaRPr lang="it-IT" sz="1600" b="1">
            <a:latin typeface="+mn-lt"/>
          </a:endParaRPr>
        </a:p>
      </dgm:t>
    </dgm:pt>
    <dgm:pt modelId="{C774AC72-8E80-BE42-90C1-50FAE3BD3B3A}" type="pres">
      <dgm:prSet presAssocID="{55B79D17-B393-7547-B135-E6AC58688AFB}" presName="linearFlow" presStyleCnt="0">
        <dgm:presLayoutVars>
          <dgm:dir/>
          <dgm:resizeHandles val="exact"/>
        </dgm:presLayoutVars>
      </dgm:prSet>
      <dgm:spPr/>
    </dgm:pt>
    <dgm:pt modelId="{4007A741-309F-4543-969D-BB0336092223}" type="pres">
      <dgm:prSet presAssocID="{29341494-462D-E740-BE4D-6DB3119A35B6}" presName="composite" presStyleCnt="0"/>
      <dgm:spPr/>
    </dgm:pt>
    <dgm:pt modelId="{349856A4-2136-274C-AC22-788A42D4926E}" type="pres">
      <dgm:prSet presAssocID="{29341494-462D-E740-BE4D-6DB3119A35B6}" presName="imgShp" presStyleLbl="fgImgPlace1" presStyleIdx="0" presStyleCnt="4"/>
      <dgm:spPr>
        <a:xfrm>
          <a:off x="720977" y="487"/>
          <a:ext cx="879229" cy="879229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41A6424-C485-C845-8504-31D5BA6256AA}" type="pres">
      <dgm:prSet presAssocID="{29341494-462D-E740-BE4D-6DB3119A35B6}" presName="txShp" presStyleLbl="node1" presStyleIdx="0" presStyleCnt="4">
        <dgm:presLayoutVars>
          <dgm:bulletEnabled val="1"/>
        </dgm:presLayoutVars>
      </dgm:prSet>
      <dgm:spPr>
        <a:prstGeom prst="homePlate">
          <a:avLst/>
        </a:prstGeom>
      </dgm:spPr>
    </dgm:pt>
    <dgm:pt modelId="{78DFBAA6-29D4-154D-BB17-6A705D0EAE3D}" type="pres">
      <dgm:prSet presAssocID="{EE0EB288-A7FE-7F45-BB67-C950BD5B8E5D}" presName="spacing" presStyleCnt="0"/>
      <dgm:spPr/>
    </dgm:pt>
    <dgm:pt modelId="{771263B9-E1F4-FB49-9960-BC9BFAD93824}" type="pres">
      <dgm:prSet presAssocID="{45D65F10-B96B-634B-82FD-6727E2A5C4C5}" presName="composite" presStyleCnt="0"/>
      <dgm:spPr/>
    </dgm:pt>
    <dgm:pt modelId="{9AF378C9-D42B-C34A-91E1-BA0621E87726}" type="pres">
      <dgm:prSet presAssocID="{45D65F10-B96B-634B-82FD-6727E2A5C4C5}" presName="imgShp" presStyleLbl="fgImgPlace1" presStyleIdx="1" presStyleCnt="4"/>
      <dgm:spPr>
        <a:xfrm>
          <a:off x="720977" y="1142172"/>
          <a:ext cx="879229" cy="8792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DABEDF3E-F505-7A4F-ADD5-649B6E84E75E}" type="pres">
      <dgm:prSet presAssocID="{45D65F10-B96B-634B-82FD-6727E2A5C4C5}" presName="txShp" presStyleLbl="node1" presStyleIdx="1" presStyleCnt="4">
        <dgm:presLayoutVars>
          <dgm:bulletEnabled val="1"/>
        </dgm:presLayoutVars>
      </dgm:prSet>
      <dgm:spPr>
        <a:prstGeom prst="homePlate">
          <a:avLst/>
        </a:prstGeom>
      </dgm:spPr>
    </dgm:pt>
    <dgm:pt modelId="{72A62B2C-65BC-3041-AFED-CA2810879C77}" type="pres">
      <dgm:prSet presAssocID="{5ACFB974-9018-A54B-A5CB-FA7F2D33D133}" presName="spacing" presStyleCnt="0"/>
      <dgm:spPr/>
    </dgm:pt>
    <dgm:pt modelId="{3F98F29D-C50D-B441-8450-1136E0CD5669}" type="pres">
      <dgm:prSet presAssocID="{778065FF-D421-1B47-BE70-E3F898C556B0}" presName="composite" presStyleCnt="0"/>
      <dgm:spPr/>
    </dgm:pt>
    <dgm:pt modelId="{B4F5EB74-2267-AE41-BFDB-263F00A226F7}" type="pres">
      <dgm:prSet presAssocID="{778065FF-D421-1B47-BE70-E3F898C556B0}" presName="imgShp" presStyleLbl="fgImgPlace1" presStyleIdx="2" presStyleCnt="4"/>
      <dgm:spPr>
        <a:xfrm>
          <a:off x="720977" y="2283858"/>
          <a:ext cx="879229" cy="8792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2886A64F-2D29-204A-92AA-822A6B4D8975}" type="pres">
      <dgm:prSet presAssocID="{778065FF-D421-1B47-BE70-E3F898C556B0}" presName="txShp" presStyleLbl="node1" presStyleIdx="2" presStyleCnt="4">
        <dgm:presLayoutVars>
          <dgm:bulletEnabled val="1"/>
        </dgm:presLayoutVars>
      </dgm:prSet>
      <dgm:spPr>
        <a:prstGeom prst="homePlate">
          <a:avLst/>
        </a:prstGeom>
      </dgm:spPr>
    </dgm:pt>
    <dgm:pt modelId="{65EB5155-D09C-7540-97DE-50F9B7598614}" type="pres">
      <dgm:prSet presAssocID="{5CC32D46-792D-7A45-977B-7FAE45D4FA14}" presName="spacing" presStyleCnt="0"/>
      <dgm:spPr/>
    </dgm:pt>
    <dgm:pt modelId="{605AAF85-10CD-E34F-BB06-48BEF963B03F}" type="pres">
      <dgm:prSet presAssocID="{D20D886A-F2E7-DF4E-AAB9-A5B88EBBC552}" presName="composite" presStyleCnt="0"/>
      <dgm:spPr/>
    </dgm:pt>
    <dgm:pt modelId="{65040437-BAE7-CE4E-B6FA-73614C31BFB1}" type="pres">
      <dgm:prSet presAssocID="{D20D886A-F2E7-DF4E-AAB9-A5B88EBBC552}" presName="imgShp" presStyleLbl="fgImgPlace1" presStyleIdx="3" presStyleCnt="4"/>
      <dgm:spPr>
        <a:xfrm>
          <a:off x="720977" y="3425544"/>
          <a:ext cx="879229" cy="879229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9754F1D-39A8-9D4B-A974-7B9E684C6F0F}" type="pres">
      <dgm:prSet presAssocID="{D20D886A-F2E7-DF4E-AAB9-A5B88EBBC552}" presName="txShp" presStyleLbl="node1" presStyleIdx="3" presStyleCnt="4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2661A925-971A-8341-8497-F5852A4232DE}" srcId="{55B79D17-B393-7547-B135-E6AC58688AFB}" destId="{778065FF-D421-1B47-BE70-E3F898C556B0}" srcOrd="2" destOrd="0" parTransId="{5A8E9851-8125-E847-8B24-F1410800A713}" sibTransId="{5CC32D46-792D-7A45-977B-7FAE45D4FA14}"/>
    <dgm:cxn modelId="{08204833-1A9C-B142-896E-21078967D8C4}" type="presOf" srcId="{45D65F10-B96B-634B-82FD-6727E2A5C4C5}" destId="{DABEDF3E-F505-7A4F-ADD5-649B6E84E75E}" srcOrd="0" destOrd="0" presId="urn:microsoft.com/office/officeart/2005/8/layout/vList3"/>
    <dgm:cxn modelId="{EB266F35-DF45-8F41-8271-24B955D099BE}" srcId="{55B79D17-B393-7547-B135-E6AC58688AFB}" destId="{D20D886A-F2E7-DF4E-AAB9-A5B88EBBC552}" srcOrd="3" destOrd="0" parTransId="{6445F1A6-9B34-0147-85D8-6A038E213369}" sibTransId="{BD9BEFC6-46A4-A749-A00E-5EBC1FB0407C}"/>
    <dgm:cxn modelId="{1FAF8239-F86B-9443-92EB-61396330BF0B}" srcId="{55B79D17-B393-7547-B135-E6AC58688AFB}" destId="{45D65F10-B96B-634B-82FD-6727E2A5C4C5}" srcOrd="1" destOrd="0" parTransId="{0BA50478-2505-3C40-83A4-FB3D728CA66B}" sibTransId="{5ACFB974-9018-A54B-A5CB-FA7F2D33D133}"/>
    <dgm:cxn modelId="{6471C33A-74FF-C248-AD7F-F293A9E46FFB}" type="presOf" srcId="{29341494-462D-E740-BE4D-6DB3119A35B6}" destId="{A41A6424-C485-C845-8504-31D5BA6256AA}" srcOrd="0" destOrd="0" presId="urn:microsoft.com/office/officeart/2005/8/layout/vList3"/>
    <dgm:cxn modelId="{8E5301B2-41B6-D445-B91A-906E6C9F3AEC}" type="presOf" srcId="{55B79D17-B393-7547-B135-E6AC58688AFB}" destId="{C774AC72-8E80-BE42-90C1-50FAE3BD3B3A}" srcOrd="0" destOrd="0" presId="urn:microsoft.com/office/officeart/2005/8/layout/vList3"/>
    <dgm:cxn modelId="{A3524FD0-F3E7-594E-9433-D1F3C278DD16}" srcId="{55B79D17-B393-7547-B135-E6AC58688AFB}" destId="{29341494-462D-E740-BE4D-6DB3119A35B6}" srcOrd="0" destOrd="0" parTransId="{3171E29B-3136-0149-931B-D657DF473CDE}" sibTransId="{EE0EB288-A7FE-7F45-BB67-C950BD5B8E5D}"/>
    <dgm:cxn modelId="{179BBAF5-35FF-E841-8F9E-747ED720DAEA}" type="presOf" srcId="{D20D886A-F2E7-DF4E-AAB9-A5B88EBBC552}" destId="{A9754F1D-39A8-9D4B-A974-7B9E684C6F0F}" srcOrd="0" destOrd="0" presId="urn:microsoft.com/office/officeart/2005/8/layout/vList3"/>
    <dgm:cxn modelId="{16D6C3FF-2513-2542-A7F8-985B5F2B4DA4}" type="presOf" srcId="{778065FF-D421-1B47-BE70-E3F898C556B0}" destId="{2886A64F-2D29-204A-92AA-822A6B4D8975}" srcOrd="0" destOrd="0" presId="urn:microsoft.com/office/officeart/2005/8/layout/vList3"/>
    <dgm:cxn modelId="{0C39AC79-88F3-2F4D-97DD-EFE3164236D2}" type="presParOf" srcId="{C774AC72-8E80-BE42-90C1-50FAE3BD3B3A}" destId="{4007A741-309F-4543-969D-BB0336092223}" srcOrd="0" destOrd="0" presId="urn:microsoft.com/office/officeart/2005/8/layout/vList3"/>
    <dgm:cxn modelId="{F1797AA9-B5AC-2241-8D65-B6D3ABF686D9}" type="presParOf" srcId="{4007A741-309F-4543-969D-BB0336092223}" destId="{349856A4-2136-274C-AC22-788A42D4926E}" srcOrd="0" destOrd="0" presId="urn:microsoft.com/office/officeart/2005/8/layout/vList3"/>
    <dgm:cxn modelId="{0B2C270C-244E-A744-BFA3-17E69154EDF4}" type="presParOf" srcId="{4007A741-309F-4543-969D-BB0336092223}" destId="{A41A6424-C485-C845-8504-31D5BA6256AA}" srcOrd="1" destOrd="0" presId="urn:microsoft.com/office/officeart/2005/8/layout/vList3"/>
    <dgm:cxn modelId="{63A97FA6-A328-E84B-AC9E-35EA98299FEC}" type="presParOf" srcId="{C774AC72-8E80-BE42-90C1-50FAE3BD3B3A}" destId="{78DFBAA6-29D4-154D-BB17-6A705D0EAE3D}" srcOrd="1" destOrd="0" presId="urn:microsoft.com/office/officeart/2005/8/layout/vList3"/>
    <dgm:cxn modelId="{9B1B8391-0F75-C246-B386-A147CDBAAFDE}" type="presParOf" srcId="{C774AC72-8E80-BE42-90C1-50FAE3BD3B3A}" destId="{771263B9-E1F4-FB49-9960-BC9BFAD93824}" srcOrd="2" destOrd="0" presId="urn:microsoft.com/office/officeart/2005/8/layout/vList3"/>
    <dgm:cxn modelId="{D665AF61-2345-E843-A0D7-863A1AA70072}" type="presParOf" srcId="{771263B9-E1F4-FB49-9960-BC9BFAD93824}" destId="{9AF378C9-D42B-C34A-91E1-BA0621E87726}" srcOrd="0" destOrd="0" presId="urn:microsoft.com/office/officeart/2005/8/layout/vList3"/>
    <dgm:cxn modelId="{5D1CCD93-C8B3-B24A-836C-159B656D8B15}" type="presParOf" srcId="{771263B9-E1F4-FB49-9960-BC9BFAD93824}" destId="{DABEDF3E-F505-7A4F-ADD5-649B6E84E75E}" srcOrd="1" destOrd="0" presId="urn:microsoft.com/office/officeart/2005/8/layout/vList3"/>
    <dgm:cxn modelId="{53DBA68B-4BE1-3848-9245-413696DB20D9}" type="presParOf" srcId="{C774AC72-8E80-BE42-90C1-50FAE3BD3B3A}" destId="{72A62B2C-65BC-3041-AFED-CA2810879C77}" srcOrd="3" destOrd="0" presId="urn:microsoft.com/office/officeart/2005/8/layout/vList3"/>
    <dgm:cxn modelId="{854AE20D-4A07-AE45-B082-A831F5845834}" type="presParOf" srcId="{C774AC72-8E80-BE42-90C1-50FAE3BD3B3A}" destId="{3F98F29D-C50D-B441-8450-1136E0CD5669}" srcOrd="4" destOrd="0" presId="urn:microsoft.com/office/officeart/2005/8/layout/vList3"/>
    <dgm:cxn modelId="{313536C1-4AE8-A54D-8C98-6FEB477EC0E1}" type="presParOf" srcId="{3F98F29D-C50D-B441-8450-1136E0CD5669}" destId="{B4F5EB74-2267-AE41-BFDB-263F00A226F7}" srcOrd="0" destOrd="0" presId="urn:microsoft.com/office/officeart/2005/8/layout/vList3"/>
    <dgm:cxn modelId="{FCB86864-EC40-F141-B7DF-53AC2AB32D6D}" type="presParOf" srcId="{3F98F29D-C50D-B441-8450-1136E0CD5669}" destId="{2886A64F-2D29-204A-92AA-822A6B4D8975}" srcOrd="1" destOrd="0" presId="urn:microsoft.com/office/officeart/2005/8/layout/vList3"/>
    <dgm:cxn modelId="{34B077A3-A74C-9343-B831-6BB1C3DBB9A2}" type="presParOf" srcId="{C774AC72-8E80-BE42-90C1-50FAE3BD3B3A}" destId="{65EB5155-D09C-7540-97DE-50F9B7598614}" srcOrd="5" destOrd="0" presId="urn:microsoft.com/office/officeart/2005/8/layout/vList3"/>
    <dgm:cxn modelId="{D1A23161-80DF-5044-B558-2129D48846AE}" type="presParOf" srcId="{C774AC72-8E80-BE42-90C1-50FAE3BD3B3A}" destId="{605AAF85-10CD-E34F-BB06-48BEF963B03F}" srcOrd="6" destOrd="0" presId="urn:microsoft.com/office/officeart/2005/8/layout/vList3"/>
    <dgm:cxn modelId="{EDC24622-9298-AE4F-B9BF-C79832DA9E33}" type="presParOf" srcId="{605AAF85-10CD-E34F-BB06-48BEF963B03F}" destId="{65040437-BAE7-CE4E-B6FA-73614C31BFB1}" srcOrd="0" destOrd="0" presId="urn:microsoft.com/office/officeart/2005/8/layout/vList3"/>
    <dgm:cxn modelId="{2600F4E7-15E3-6E48-A2B1-E88029CE5734}" type="presParOf" srcId="{605AAF85-10CD-E34F-BB06-48BEF963B03F}" destId="{A9754F1D-39A8-9D4B-A974-7B9E684C6F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620CA-4885-EB4A-97C2-52C76AA0FE1D}">
      <dsp:nvSpPr>
        <dsp:cNvPr id="0" name=""/>
        <dsp:cNvSpPr/>
      </dsp:nvSpPr>
      <dsp:spPr>
        <a:xfrm>
          <a:off x="1990861" y="3555841"/>
          <a:ext cx="395912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73045-9F35-9649-81AB-19023B3162D3}">
      <dsp:nvSpPr>
        <dsp:cNvPr id="0" name=""/>
        <dsp:cNvSpPr/>
      </dsp:nvSpPr>
      <dsp:spPr>
        <a:xfrm>
          <a:off x="1990861" y="2175669"/>
          <a:ext cx="339128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411FD-64DC-8E41-B72C-82F1E133937F}">
      <dsp:nvSpPr>
        <dsp:cNvPr id="0" name=""/>
        <dsp:cNvSpPr/>
      </dsp:nvSpPr>
      <dsp:spPr>
        <a:xfrm>
          <a:off x="1990861" y="795496"/>
          <a:ext cx="395912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2BC2C-4810-B746-86EA-69A30F67B773}">
      <dsp:nvSpPr>
        <dsp:cNvPr id="0" name=""/>
        <dsp:cNvSpPr/>
      </dsp:nvSpPr>
      <dsp:spPr>
        <a:xfrm>
          <a:off x="19186" y="203994"/>
          <a:ext cx="3943350" cy="3943350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141B0-C906-554B-BD6C-681297F89A57}">
      <dsp:nvSpPr>
        <dsp:cNvPr id="0" name=""/>
        <dsp:cNvSpPr/>
      </dsp:nvSpPr>
      <dsp:spPr>
        <a:xfrm>
          <a:off x="728989" y="2297912"/>
          <a:ext cx="2523744" cy="13013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Energia Geotermica</a:t>
          </a:r>
        </a:p>
      </dsp:txBody>
      <dsp:txXfrm>
        <a:off x="728989" y="2297912"/>
        <a:ext cx="2523744" cy="1301305"/>
      </dsp:txXfrm>
    </dsp:sp>
    <dsp:sp modelId="{1B961545-0CAE-C243-9C92-DA27D38CDF97}">
      <dsp:nvSpPr>
        <dsp:cNvPr id="0" name=""/>
        <dsp:cNvSpPr/>
      </dsp:nvSpPr>
      <dsp:spPr>
        <a:xfrm>
          <a:off x="5358482" y="203994"/>
          <a:ext cx="1183005" cy="11830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3A208-B279-2648-A910-07C48DD0EBDF}">
      <dsp:nvSpPr>
        <dsp:cNvPr id="0" name=""/>
        <dsp:cNvSpPr/>
      </dsp:nvSpPr>
      <dsp:spPr>
        <a:xfrm>
          <a:off x="6541487" y="203994"/>
          <a:ext cx="827166" cy="118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Termini</a:t>
          </a:r>
        </a:p>
      </dsp:txBody>
      <dsp:txXfrm>
        <a:off x="6541487" y="203994"/>
        <a:ext cx="827166" cy="1183005"/>
      </dsp:txXfrm>
    </dsp:sp>
    <dsp:sp modelId="{AC30179F-28C5-4D47-B2DC-F3697C2930BD}">
      <dsp:nvSpPr>
        <dsp:cNvPr id="0" name=""/>
        <dsp:cNvSpPr/>
      </dsp:nvSpPr>
      <dsp:spPr>
        <a:xfrm>
          <a:off x="4790640" y="1583468"/>
          <a:ext cx="1183005" cy="11844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AA02-43B8-DB4A-A79B-7D6AD3C4A249}">
      <dsp:nvSpPr>
        <dsp:cNvPr id="0" name=""/>
        <dsp:cNvSpPr/>
      </dsp:nvSpPr>
      <dsp:spPr>
        <a:xfrm>
          <a:off x="5973645" y="1584166"/>
          <a:ext cx="791011" cy="118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Risorse</a:t>
          </a:r>
        </a:p>
      </dsp:txBody>
      <dsp:txXfrm>
        <a:off x="5973645" y="1584166"/>
        <a:ext cx="791011" cy="1183005"/>
      </dsp:txXfrm>
    </dsp:sp>
    <dsp:sp modelId="{8D112305-644C-5141-9D78-CD67C110F456}">
      <dsp:nvSpPr>
        <dsp:cNvPr id="0" name=""/>
        <dsp:cNvSpPr/>
      </dsp:nvSpPr>
      <dsp:spPr>
        <a:xfrm>
          <a:off x="5358482" y="2964339"/>
          <a:ext cx="1183005" cy="1183005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96BC6-92D7-D041-AD0F-6F119AF59AAF}">
      <dsp:nvSpPr>
        <dsp:cNvPr id="0" name=""/>
        <dsp:cNvSpPr/>
      </dsp:nvSpPr>
      <dsp:spPr>
        <a:xfrm>
          <a:off x="6541487" y="3180450"/>
          <a:ext cx="1326025" cy="75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Applicazioni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Tecnologie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Prodotti</a:t>
          </a:r>
        </a:p>
      </dsp:txBody>
      <dsp:txXfrm>
        <a:off x="6541487" y="3180450"/>
        <a:ext cx="1326025" cy="750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32995-3667-924A-A0FA-69176E9751BC}">
      <dsp:nvSpPr>
        <dsp:cNvPr id="0" name=""/>
        <dsp:cNvSpPr/>
      </dsp:nvSpPr>
      <dsp:spPr>
        <a:xfrm>
          <a:off x="270999" y="1224"/>
          <a:ext cx="1979997" cy="660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Generazione elettrica</a:t>
          </a:r>
        </a:p>
      </dsp:txBody>
      <dsp:txXfrm>
        <a:off x="290346" y="20571"/>
        <a:ext cx="1941303" cy="621868"/>
      </dsp:txXfrm>
    </dsp:sp>
    <dsp:sp modelId="{F9939690-C74D-F545-93EF-5C90DC53094E}">
      <dsp:nvSpPr>
        <dsp:cNvPr id="0" name=""/>
        <dsp:cNvSpPr/>
      </dsp:nvSpPr>
      <dsp:spPr>
        <a:xfrm>
          <a:off x="2581277" y="1224"/>
          <a:ext cx="1979997" cy="660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Usi termici</a:t>
          </a:r>
        </a:p>
      </dsp:txBody>
      <dsp:txXfrm>
        <a:off x="2600624" y="20571"/>
        <a:ext cx="1941303" cy="621868"/>
      </dsp:txXfrm>
    </dsp:sp>
    <dsp:sp modelId="{F0D905E1-EEDC-FF4D-B714-DEEC723AFEAF}">
      <dsp:nvSpPr>
        <dsp:cNvPr id="0" name=""/>
        <dsp:cNvSpPr/>
      </dsp:nvSpPr>
      <dsp:spPr>
        <a:xfrm>
          <a:off x="2779277" y="661787"/>
          <a:ext cx="197999" cy="49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422"/>
              </a:lnTo>
              <a:lnTo>
                <a:pt x="197999" y="495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C9E5D-2455-DB4A-AF48-C42593B0705C}">
      <dsp:nvSpPr>
        <dsp:cNvPr id="0" name=""/>
        <dsp:cNvSpPr/>
      </dsp:nvSpPr>
      <dsp:spPr>
        <a:xfrm>
          <a:off x="2977277" y="826928"/>
          <a:ext cx="4320016" cy="660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Agricoltura e processi alimentari</a:t>
          </a:r>
        </a:p>
      </dsp:txBody>
      <dsp:txXfrm>
        <a:off x="2996624" y="846275"/>
        <a:ext cx="4281322" cy="621868"/>
      </dsp:txXfrm>
    </dsp:sp>
    <dsp:sp modelId="{C92845D8-4261-7E4E-B85F-DE6F60CAD232}">
      <dsp:nvSpPr>
        <dsp:cNvPr id="0" name=""/>
        <dsp:cNvSpPr/>
      </dsp:nvSpPr>
      <dsp:spPr>
        <a:xfrm>
          <a:off x="2779277" y="661787"/>
          <a:ext cx="197999" cy="132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125"/>
              </a:lnTo>
              <a:lnTo>
                <a:pt x="197999" y="1321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8C1F6-234F-424F-BDC6-6192DA2C1231}">
      <dsp:nvSpPr>
        <dsp:cNvPr id="0" name=""/>
        <dsp:cNvSpPr/>
      </dsp:nvSpPr>
      <dsp:spPr>
        <a:xfrm>
          <a:off x="2977277" y="1652631"/>
          <a:ext cx="4320016" cy="660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Calore nei processi industriali</a:t>
          </a:r>
        </a:p>
      </dsp:txBody>
      <dsp:txXfrm>
        <a:off x="2996624" y="1671978"/>
        <a:ext cx="4281322" cy="621868"/>
      </dsp:txXfrm>
    </dsp:sp>
    <dsp:sp modelId="{57461F15-47C0-B142-BBB2-F6D921F0F1FE}">
      <dsp:nvSpPr>
        <dsp:cNvPr id="0" name=""/>
        <dsp:cNvSpPr/>
      </dsp:nvSpPr>
      <dsp:spPr>
        <a:xfrm>
          <a:off x="2779277" y="661787"/>
          <a:ext cx="197999" cy="214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828"/>
              </a:lnTo>
              <a:lnTo>
                <a:pt x="197999" y="2146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D54F0-0E3F-1645-B4D1-F642BA01D9FC}">
      <dsp:nvSpPr>
        <dsp:cNvPr id="0" name=""/>
        <dsp:cNvSpPr/>
      </dsp:nvSpPr>
      <dsp:spPr>
        <a:xfrm>
          <a:off x="2977277" y="2478334"/>
          <a:ext cx="4320016" cy="660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Benessere, intrattenimento e turismo</a:t>
          </a:r>
        </a:p>
      </dsp:txBody>
      <dsp:txXfrm>
        <a:off x="2996624" y="2497681"/>
        <a:ext cx="4281322" cy="621868"/>
      </dsp:txXfrm>
    </dsp:sp>
    <dsp:sp modelId="{C0EC587D-4C60-D04D-A07A-BC3F69EC248C}">
      <dsp:nvSpPr>
        <dsp:cNvPr id="0" name=""/>
        <dsp:cNvSpPr/>
      </dsp:nvSpPr>
      <dsp:spPr>
        <a:xfrm>
          <a:off x="2779277" y="661787"/>
          <a:ext cx="197999" cy="2972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532"/>
              </a:lnTo>
              <a:lnTo>
                <a:pt x="197999" y="2972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CB2FB-4EA8-2A4D-85B9-B1783B11D38A}">
      <dsp:nvSpPr>
        <dsp:cNvPr id="0" name=""/>
        <dsp:cNvSpPr/>
      </dsp:nvSpPr>
      <dsp:spPr>
        <a:xfrm>
          <a:off x="2977277" y="3304038"/>
          <a:ext cx="4320016" cy="660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Riscaldamento e raffrescamento degli edifici</a:t>
          </a:r>
        </a:p>
      </dsp:txBody>
      <dsp:txXfrm>
        <a:off x="2996624" y="3323385"/>
        <a:ext cx="4281322" cy="621868"/>
      </dsp:txXfrm>
    </dsp:sp>
    <dsp:sp modelId="{5F1CB71E-2B22-B047-9B53-51991ADE4E9E}">
      <dsp:nvSpPr>
        <dsp:cNvPr id="0" name=""/>
        <dsp:cNvSpPr/>
      </dsp:nvSpPr>
      <dsp:spPr>
        <a:xfrm>
          <a:off x="2779277" y="661787"/>
          <a:ext cx="197999" cy="379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235"/>
              </a:lnTo>
              <a:lnTo>
                <a:pt x="197999" y="3798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1BAA9-2700-4442-A8A2-212E17DEF880}">
      <dsp:nvSpPr>
        <dsp:cNvPr id="0" name=""/>
        <dsp:cNvSpPr/>
      </dsp:nvSpPr>
      <dsp:spPr>
        <a:xfrm>
          <a:off x="2977277" y="4129741"/>
          <a:ext cx="4320016" cy="660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Altri usi</a:t>
          </a:r>
        </a:p>
      </dsp:txBody>
      <dsp:txXfrm>
        <a:off x="2996624" y="4149088"/>
        <a:ext cx="4281322" cy="621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A6424-C485-C845-8504-31D5BA6256AA}">
      <dsp:nvSpPr>
        <dsp:cNvPr id="0" name=""/>
        <dsp:cNvSpPr/>
      </dsp:nvSpPr>
      <dsp:spPr>
        <a:xfrm rot="10800000">
          <a:off x="1129590" y="1363"/>
          <a:ext cx="3566815" cy="924728"/>
        </a:xfrm>
        <a:prstGeom prst="homePlate">
          <a:avLst/>
        </a:prstGeom>
        <a:gradFill rotWithShape="0">
          <a:gsLst>
            <a:gs pos="0">
              <a:srgbClr val="F886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86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78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Completa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individuazione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di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risorse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opportunità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,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organizzazione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disponibilità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dei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dati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delle</a:t>
          </a:r>
          <a:r>
            <a:rPr lang="en-US" sz="1200" b="1" kern="1200" dirty="0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ysClr val="windowText" lastClr="000000"/>
              </a:solidFill>
              <a:latin typeface="+mn-lt"/>
              <a:ea typeface="ＭＳ Ｐゴシック"/>
              <a:cs typeface="Calibri"/>
            </a:rPr>
            <a:t>informazioni</a:t>
          </a:r>
          <a:endParaRPr lang="it-IT" sz="1200" b="1" kern="1200" dirty="0">
            <a:solidFill>
              <a:sysClr val="windowText" lastClr="000000"/>
            </a:solidFill>
            <a:latin typeface="+mn-lt"/>
            <a:ea typeface="ＭＳ Ｐゴシック"/>
            <a:cs typeface="Calibri"/>
          </a:endParaRPr>
        </a:p>
      </dsp:txBody>
      <dsp:txXfrm rot="10800000">
        <a:off x="1360772" y="1363"/>
        <a:ext cx="3335633" cy="924728"/>
      </dsp:txXfrm>
    </dsp:sp>
    <dsp:sp modelId="{349856A4-2136-274C-AC22-788A42D4926E}">
      <dsp:nvSpPr>
        <dsp:cNvPr id="0" name=""/>
        <dsp:cNvSpPr/>
      </dsp:nvSpPr>
      <dsp:spPr>
        <a:xfrm>
          <a:off x="667226" y="1363"/>
          <a:ext cx="924728" cy="924728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BEDF3E-F505-7A4F-ADD5-649B6E84E75E}">
      <dsp:nvSpPr>
        <dsp:cNvPr id="0" name=""/>
        <dsp:cNvSpPr/>
      </dsp:nvSpPr>
      <dsp:spPr>
        <a:xfrm rot="10800000">
          <a:off x="1129590" y="1202130"/>
          <a:ext cx="3566815" cy="924728"/>
        </a:xfrm>
        <a:prstGeom prst="homePlate">
          <a:avLst/>
        </a:prstGeom>
        <a:gradFill rotWithShape="0">
          <a:gsLst>
            <a:gs pos="0">
              <a:srgbClr val="F83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3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78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Normativa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Iter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autorizzativi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chiari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,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snelli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, per la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fase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di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esplorazione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lo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sviluppo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di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progetti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geotermici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,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incentivi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tariffe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specifiche</a:t>
          </a:r>
          <a:endParaRPr lang="it-IT" sz="1200" b="1" kern="1200" dirty="0">
            <a:solidFill>
              <a:srgbClr val="000000"/>
            </a:solidFill>
            <a:latin typeface="+mn-lt"/>
            <a:ea typeface="ＭＳ Ｐゴシック"/>
            <a:cs typeface="Calibri"/>
          </a:endParaRPr>
        </a:p>
      </dsp:txBody>
      <dsp:txXfrm rot="10800000">
        <a:off x="1360772" y="1202130"/>
        <a:ext cx="3335633" cy="924728"/>
      </dsp:txXfrm>
    </dsp:sp>
    <dsp:sp modelId="{9AF378C9-D42B-C34A-91E1-BA0621E87726}">
      <dsp:nvSpPr>
        <dsp:cNvPr id="0" name=""/>
        <dsp:cNvSpPr/>
      </dsp:nvSpPr>
      <dsp:spPr>
        <a:xfrm>
          <a:off x="667226" y="1202130"/>
          <a:ext cx="924728" cy="9247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86A64F-2D29-204A-92AA-822A6B4D8975}">
      <dsp:nvSpPr>
        <dsp:cNvPr id="0" name=""/>
        <dsp:cNvSpPr/>
      </dsp:nvSpPr>
      <dsp:spPr>
        <a:xfrm rot="10800000">
          <a:off x="1129590" y="2402898"/>
          <a:ext cx="3566815" cy="924728"/>
        </a:xfrm>
        <a:prstGeom prst="homePlate">
          <a:avLst/>
        </a:prstGeom>
        <a:gradFill rotWithShape="0">
          <a:gsLst>
            <a:gs pos="0">
              <a:srgbClr val="8B723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B723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78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Promozione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disseminazione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delle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tecnologie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e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delle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informazioni</a:t>
          </a:r>
          <a:r>
            <a:rPr lang="en-US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 </a:t>
          </a:r>
          <a:r>
            <a:rPr lang="en-US" sz="1200" b="1" kern="1200" dirty="0" err="1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tecnico-economiche</a:t>
          </a:r>
          <a:endParaRPr lang="it-IT" sz="1200" b="1" kern="1200" dirty="0">
            <a:solidFill>
              <a:srgbClr val="000000"/>
            </a:solidFill>
            <a:latin typeface="+mn-lt"/>
            <a:ea typeface="ＭＳ Ｐゴシック"/>
            <a:cs typeface="Calibri"/>
          </a:endParaRPr>
        </a:p>
      </dsp:txBody>
      <dsp:txXfrm rot="10800000">
        <a:off x="1360772" y="2402898"/>
        <a:ext cx="3335633" cy="924728"/>
      </dsp:txXfrm>
    </dsp:sp>
    <dsp:sp modelId="{B4F5EB74-2267-AE41-BFDB-263F00A226F7}">
      <dsp:nvSpPr>
        <dsp:cNvPr id="0" name=""/>
        <dsp:cNvSpPr/>
      </dsp:nvSpPr>
      <dsp:spPr>
        <a:xfrm>
          <a:off x="667226" y="2402898"/>
          <a:ext cx="924728" cy="9247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754F1D-39A8-9D4B-A974-7B9E684C6F0F}">
      <dsp:nvSpPr>
        <dsp:cNvPr id="0" name=""/>
        <dsp:cNvSpPr/>
      </dsp:nvSpPr>
      <dsp:spPr>
        <a:xfrm rot="10800000">
          <a:off x="1129590" y="3603665"/>
          <a:ext cx="3566815" cy="924728"/>
        </a:xfrm>
        <a:prstGeom prst="homePlate">
          <a:avLst/>
        </a:prstGeom>
        <a:gradFill rotWithShape="0">
          <a:gsLst>
            <a:gs pos="0">
              <a:srgbClr val="818B3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18B3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78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000000"/>
              </a:solidFill>
              <a:latin typeface="+mn-lt"/>
              <a:ea typeface="ＭＳ Ｐゴシック"/>
              <a:cs typeface="Calibri"/>
            </a:rPr>
            <a:t>Ricerca e sviluppo tecnologico</a:t>
          </a:r>
        </a:p>
      </dsp:txBody>
      <dsp:txXfrm rot="10800000">
        <a:off x="1360772" y="3603665"/>
        <a:ext cx="3335633" cy="924728"/>
      </dsp:txXfrm>
    </dsp:sp>
    <dsp:sp modelId="{65040437-BAE7-CE4E-B6FA-73614C31BFB1}">
      <dsp:nvSpPr>
        <dsp:cNvPr id="0" name=""/>
        <dsp:cNvSpPr/>
      </dsp:nvSpPr>
      <dsp:spPr>
        <a:xfrm>
          <a:off x="667226" y="3603665"/>
          <a:ext cx="924728" cy="924728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DB4F1-B105-724F-A12A-5055808004D4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71CB-06FC-6847-B951-1FAE6536B2D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8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38B68-DC88-1048-BB7D-CC96A486FC9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48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E8604BD-5E56-8848-9234-57DB5EA205C1}" type="slidenum">
              <a:rPr lang="it-IT" altLang="x-none" sz="1200">
                <a:solidFill>
                  <a:srgbClr val="000000"/>
                </a:solidFill>
              </a:rPr>
              <a:pPr eaLnBrk="1" hangingPunct="1"/>
              <a:t>40</a:t>
            </a:fld>
            <a:endParaRPr lang="it-IT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4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6548AA-D5CB-440F-B7F4-D4F55EE20C72}" type="slidenum">
              <a:rPr smtClean="0">
                <a:solidFill>
                  <a:srgbClr val="000000"/>
                </a:solidFill>
              </a:rPr>
              <a:pPr/>
              <a:t>43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6548AA-D5CB-440F-B7F4-D4F55EE20C72}" type="slidenum">
              <a:rPr smtClean="0">
                <a:solidFill>
                  <a:srgbClr val="000000"/>
                </a:solidFill>
              </a:rPr>
              <a:pPr/>
              <a:t>45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D00545-A490-4D9D-98C0-EFEE548ACD9E}" type="slidenum">
              <a:rPr smtClean="0">
                <a:solidFill>
                  <a:srgbClr val="000000"/>
                </a:solidFill>
              </a:rPr>
              <a:pPr/>
              <a:t>46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5750"/>
            <a:ext cx="7772400" cy="2387600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rgbClr val="0D52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029954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D52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it-IT" dirty="0">
                <a:solidFill>
                  <a:srgbClr val="1F497D">
                    <a:lumMod val="75000"/>
                  </a:srgbClr>
                </a:solidFill>
              </a:rPr>
              <a:t>Adele Manzella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it-IT" dirty="0">
                <a:solidFill>
                  <a:srgbClr val="1F497D">
                    <a:lumMod val="75000"/>
                  </a:srgbClr>
                </a:solidFill>
              </a:rPr>
              <a:t>CNR-Istituto di Geoscienze e Georisorse, Pisa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it-IT" sz="1800" dirty="0" err="1">
                <a:solidFill>
                  <a:srgbClr val="17375E"/>
                </a:solidFill>
              </a:rPr>
              <a:t>adele.manzella@cnr.it</a:t>
            </a:r>
            <a:endParaRPr lang="it-IT" sz="2000" dirty="0">
              <a:solidFill>
                <a:srgbClr val="17375E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674A00-DC29-129F-4C43-4B6CA2429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870" y="5909261"/>
            <a:ext cx="4366260" cy="894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168464" cy="98176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D52A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D475D2-CBED-3149-BF5C-E0A66657BE08}" type="datetime1">
              <a:rPr lang="it-IT" smtClean="0"/>
              <a:t>22/09/23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Manzella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4" descr="MarchioIGG_file-01.png">
            <a:extLst>
              <a:ext uri="{FF2B5EF4-FFF2-40B4-BE49-F238E27FC236}">
                <a16:creationId xmlns:a16="http://schemas.microsoft.com/office/drawing/2014/main" id="{D3CEC2E8-521B-A421-B295-BD4D61AD1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644" y="511194"/>
            <a:ext cx="1007680" cy="7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E6ECC-02E2-A24D-B61F-5540C15C51D4}" type="datetime1">
              <a:rPr lang="it-IT" smtClean="0"/>
              <a:t>22/09/23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Manzella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10224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刘梦然2023\地热大会\2023地热大会 设计风格指南-0526修正(1)-10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75038"/>
            <a:ext cx="1656184" cy="3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02C4DDA3-3301-809E-1696-E955CFC39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580" y="1316766"/>
            <a:ext cx="8229600" cy="36933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it-IT" sz="1200" b="1" kern="1000" dirty="0">
                <a:solidFill>
                  <a:srgbClr val="0066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76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4"/>
            <a:ext cx="7269995" cy="9941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D52A0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7" name="Picture 4" descr="MarchioIGG_file-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644" y="511194"/>
            <a:ext cx="1007680" cy="7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F16D46-0E5B-546A-9FC3-2AA675B0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D52A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20674"/>
            <a:ext cx="7269995" cy="98914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D52A0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4" descr="MarchioIGG_file-01.png">
            <a:extLst>
              <a:ext uri="{FF2B5EF4-FFF2-40B4-BE49-F238E27FC236}">
                <a16:creationId xmlns:a16="http://schemas.microsoft.com/office/drawing/2014/main" id="{81C19B48-1010-7986-8056-9F8C5AD21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644" y="511194"/>
            <a:ext cx="1007680" cy="7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1F3B4F-45E5-0DF3-8D55-BB1AF88E0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117845" cy="95704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D52A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4" descr="MarchioIGG_file-01.png">
            <a:extLst>
              <a:ext uri="{FF2B5EF4-FFF2-40B4-BE49-F238E27FC236}">
                <a16:creationId xmlns:a16="http://schemas.microsoft.com/office/drawing/2014/main" id="{D4E13CD6-0971-A8AD-4D7E-02AD4959F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644" y="511194"/>
            <a:ext cx="1007680" cy="7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D10EB8-07F2-DA2B-607A-E873307F1F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269995" cy="96940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D52A0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4" descr="MarchioIGG_file-01.png">
            <a:extLst>
              <a:ext uri="{FF2B5EF4-FFF2-40B4-BE49-F238E27FC236}">
                <a16:creationId xmlns:a16="http://schemas.microsoft.com/office/drawing/2014/main" id="{895C8E45-1F5A-D544-6F13-BD92BE167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644" y="511194"/>
            <a:ext cx="1007680" cy="7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578AF-B0D1-BE08-55E7-2FFA6B907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Picture 4" descr="MarchioIGG_file-01.png">
            <a:extLst>
              <a:ext uri="{FF2B5EF4-FFF2-40B4-BE49-F238E27FC236}">
                <a16:creationId xmlns:a16="http://schemas.microsoft.com/office/drawing/2014/main" id="{042FB47C-71B9-B7C3-FEFE-33D23E866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644" y="511194"/>
            <a:ext cx="1007680" cy="7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50D7B-D140-CE0E-6969-612ECDCDE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0D52A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4" descr="MarchioIGG_file-01.png">
            <a:extLst>
              <a:ext uri="{FF2B5EF4-FFF2-40B4-BE49-F238E27FC236}">
                <a16:creationId xmlns:a16="http://schemas.microsoft.com/office/drawing/2014/main" id="{77C2CB97-0912-6938-06D0-2F8E990A7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8644" y="511194"/>
            <a:ext cx="1007680" cy="7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1B9B5D6-E8EC-2A56-2E40-7303962D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rgbClr val="0D52A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E0A4DC-9597-EF0E-40C8-99E3666D7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269994" cy="95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Manzella, «Le soluzioni geotermiche per la decarbonizzazione», Genova, 23 Settembre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A189-84BE-164C-9CBC-57B2A0613C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84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D52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tif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19234"/>
            <a:ext cx="7772400" cy="1933452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Il patrimonio Geotermico Italiano e le sue molteplici forme di utilizzazione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4706834"/>
            <a:ext cx="6858000" cy="1053886"/>
          </a:xfrm>
        </p:spPr>
        <p:txBody>
          <a:bodyPr>
            <a:normAutofit fontScale="92500" lnSpcReduction="10000"/>
          </a:bodyPr>
          <a:lstStyle/>
          <a:p>
            <a:pPr lvl="0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>
                <a:solidFill>
                  <a:srgbClr val="1F497D">
                    <a:lumMod val="75000"/>
                  </a:srgbClr>
                </a:solidFill>
              </a:rPr>
              <a:t>Adele Manzella</a:t>
            </a:r>
          </a:p>
          <a:p>
            <a:pPr lvl="0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>
                <a:solidFill>
                  <a:srgbClr val="1F497D">
                    <a:lumMod val="75000"/>
                  </a:srgbClr>
                </a:solidFill>
              </a:rPr>
              <a:t>CNR-Istituto di Geoscienze e Georisorse, Pisa</a:t>
            </a:r>
          </a:p>
          <a:p>
            <a:pPr lvl="0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600" dirty="0" err="1">
                <a:solidFill>
                  <a:srgbClr val="17375E"/>
                </a:solidFill>
              </a:rPr>
              <a:t>adele.manzella@cnr.it</a:t>
            </a:r>
            <a:endParaRPr lang="it-IT" sz="1800" dirty="0">
              <a:solidFill>
                <a:srgbClr val="17375E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5D15BB-E0A7-C43C-6F81-7E9EC59AD1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6114"/>
            <a:ext cx="9144000" cy="26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1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0AAE3-D287-11B5-5912-7649AD8B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 err="1"/>
              <a:t>Applicazioni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4BA83D-BFD7-5330-E882-C6BC4058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A1A189-84BE-164C-9CBC-57B2A0613C5C}" type="slidenum">
              <a:rPr lang="it-IT" smtClean="0"/>
              <a:pPr>
                <a:spcAft>
                  <a:spcPts val="600"/>
                </a:spcAft>
              </a:pPr>
              <a:t>10</a:t>
            </a:fld>
            <a:endParaRPr lang="it-IT"/>
          </a:p>
        </p:txBody>
      </p:sp>
      <p:pic>
        <p:nvPicPr>
          <p:cNvPr id="7" name="Immagine 6" descr="Immagine che contiene diagramma, schermata, testo, linea&#10;&#10;Descrizione generata automaticamente">
            <a:extLst>
              <a:ext uri="{FF2B5EF4-FFF2-40B4-BE49-F238E27FC236}">
                <a16:creationId xmlns:a16="http://schemas.microsoft.com/office/drawing/2014/main" id="{F072F394-EE5F-4A31-9258-03395C21D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3" y="1493376"/>
            <a:ext cx="9104147" cy="47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segno Vigor-inter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530" y="1178912"/>
            <a:ext cx="6156047" cy="4616133"/>
          </a:xfrm>
          <a:prstGeom prst="rect">
            <a:avLst/>
          </a:prstGeom>
        </p:spPr>
      </p:pic>
      <p:pic>
        <p:nvPicPr>
          <p:cNvPr id="7" name="Immagine 6" descr="tubo-ser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005" y="4134073"/>
            <a:ext cx="982219" cy="805097"/>
          </a:xfrm>
          <a:prstGeom prst="rect">
            <a:avLst/>
          </a:prstGeom>
        </p:spPr>
      </p:pic>
      <p:pic>
        <p:nvPicPr>
          <p:cNvPr id="3" name="Immagine 2" descr="terme-sp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633" y="3604002"/>
            <a:ext cx="3634945" cy="2236397"/>
          </a:xfrm>
          <a:prstGeom prst="rect">
            <a:avLst/>
          </a:prstGeom>
        </p:spPr>
      </p:pic>
      <p:pic>
        <p:nvPicPr>
          <p:cNvPr id="6" name="Immagine 5" descr="vasche-pesci.png"/>
          <p:cNvPicPr>
            <a:picLocks noChangeAspect="1"/>
          </p:cNvPicPr>
          <p:nvPr/>
        </p:nvPicPr>
        <p:blipFill>
          <a:blip r:embed="rId5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529" y="4711013"/>
            <a:ext cx="3769694" cy="1084032"/>
          </a:xfrm>
          <a:prstGeom prst="rect">
            <a:avLst/>
          </a:prstGeom>
        </p:spPr>
      </p:pic>
      <p:pic>
        <p:nvPicPr>
          <p:cNvPr id="9" name="Immagine 8" descr="tubi-palazzo-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904" y="3196125"/>
            <a:ext cx="1080000" cy="926609"/>
          </a:xfrm>
          <a:prstGeom prst="rect">
            <a:avLst/>
          </a:prstGeom>
        </p:spPr>
      </p:pic>
      <p:pic>
        <p:nvPicPr>
          <p:cNvPr id="8" name="Immagine 7" descr="tubi-palazzo-2.png"/>
          <p:cNvPicPr>
            <a:picLocks noChangeAspect="1"/>
          </p:cNvPicPr>
          <p:nvPr/>
        </p:nvPicPr>
        <p:blipFill>
          <a:blip r:embed="rId7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981" y="3150771"/>
            <a:ext cx="1842877" cy="1177029"/>
          </a:xfrm>
          <a:prstGeom prst="rect">
            <a:avLst/>
          </a:prstGeom>
        </p:spPr>
      </p:pic>
      <p:pic>
        <p:nvPicPr>
          <p:cNvPr id="10" name="Immagine 9" descr="tubi-casa.png"/>
          <p:cNvPicPr>
            <a:picLocks noChangeAspect="1"/>
          </p:cNvPicPr>
          <p:nvPr/>
        </p:nvPicPr>
        <p:blipFill>
          <a:blip r:embed="rId8" cstate="screen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622" y="3039044"/>
            <a:ext cx="1080000" cy="908738"/>
          </a:xfrm>
          <a:prstGeom prst="rect">
            <a:avLst/>
          </a:prstGeom>
        </p:spPr>
      </p:pic>
      <p:pic>
        <p:nvPicPr>
          <p:cNvPr id="13" name="Immagine 12" descr="central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393" y="2774298"/>
            <a:ext cx="2188231" cy="1266500"/>
          </a:xfrm>
          <a:prstGeom prst="rect">
            <a:avLst/>
          </a:prstGeom>
        </p:spPr>
      </p:pic>
      <p:pic>
        <p:nvPicPr>
          <p:cNvPr id="12" name="Immagine 11" descr="casottino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530" y="3427275"/>
            <a:ext cx="907217" cy="10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0CF18-9292-A5FB-76F6-AAC997C9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Applicazioni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FC73DD-E1F6-CBF9-1DAA-F3242A94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68270EA-1E54-6CCA-EFB1-16FFEC260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810027"/>
              </p:ext>
            </p:extLst>
          </p:nvPr>
        </p:nvGraphicFramePr>
        <p:xfrm>
          <a:off x="947057" y="1396999"/>
          <a:ext cx="7568293" cy="479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91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9E1DA-31E3-31F0-8006-890A1C24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Tecnologie</a:t>
            </a:r>
            <a:r>
              <a:rPr lang="en-GB" dirty="0"/>
              <a:t>: </a:t>
            </a:r>
            <a:r>
              <a:rPr lang="en-GB" dirty="0" err="1"/>
              <a:t>produzione</a:t>
            </a:r>
            <a:r>
              <a:rPr lang="en-GB" dirty="0"/>
              <a:t> </a:t>
            </a:r>
            <a:r>
              <a:rPr lang="en-GB" dirty="0" err="1"/>
              <a:t>elettrica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32D05B-86E9-22BC-3E3A-7C9FE635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 descr="Immagine che contiene testo, schermata, software, Software multimediale&#10;&#10;Descrizione generata automaticamente">
            <a:extLst>
              <a:ext uri="{FF2B5EF4-FFF2-40B4-BE49-F238E27FC236}">
                <a16:creationId xmlns:a16="http://schemas.microsoft.com/office/drawing/2014/main" id="{0063D6DA-4DFC-034D-9DE1-C7C4B13167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60" y="1606050"/>
            <a:ext cx="7693679" cy="45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9E1DA-31E3-31F0-8006-890A1C24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Tecnologie</a:t>
            </a:r>
            <a:r>
              <a:rPr lang="en-GB" dirty="0"/>
              <a:t>: </a:t>
            </a:r>
            <a:r>
              <a:rPr lang="en-GB" dirty="0" err="1"/>
              <a:t>l’energia</a:t>
            </a:r>
            <a:r>
              <a:rPr lang="en-GB" dirty="0"/>
              <a:t> </a:t>
            </a:r>
            <a:r>
              <a:rPr lang="en-GB" dirty="0" err="1"/>
              <a:t>termica</a:t>
            </a:r>
            <a:r>
              <a:rPr lang="en-GB" dirty="0"/>
              <a:t> per la </a:t>
            </a:r>
            <a:r>
              <a:rPr lang="en-GB" dirty="0" err="1"/>
              <a:t>climatizzazione</a:t>
            </a:r>
            <a:r>
              <a:rPr lang="en-GB" dirty="0"/>
              <a:t> e </a:t>
            </a:r>
            <a:r>
              <a:rPr lang="en-GB" dirty="0" err="1"/>
              <a:t>altre</a:t>
            </a:r>
            <a:r>
              <a:rPr lang="en-GB" dirty="0"/>
              <a:t> </a:t>
            </a:r>
            <a:r>
              <a:rPr lang="en-GB" dirty="0" err="1"/>
              <a:t>applicazioni</a:t>
            </a:r>
            <a:r>
              <a:rPr lang="en-GB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054897-E621-5AF4-4B6F-3C403F8A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14</a:t>
            </a:fld>
            <a:endParaRPr lang="it-IT"/>
          </a:p>
        </p:txBody>
      </p:sp>
      <p:pic>
        <p:nvPicPr>
          <p:cNvPr id="9" name="Immagine 8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08CD1EFF-8B63-6653-B20F-FE5522C92E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4" y="1979716"/>
            <a:ext cx="3916982" cy="2898567"/>
          </a:xfrm>
          <a:prstGeom prst="rect">
            <a:avLst/>
          </a:prstGeom>
        </p:spPr>
      </p:pic>
      <p:pic>
        <p:nvPicPr>
          <p:cNvPr id="11" name="Immagine 10" descr="Immagine che contiene mappa, schermata, testo&#10;&#10;Descrizione generata automaticamente">
            <a:extLst>
              <a:ext uri="{FF2B5EF4-FFF2-40B4-BE49-F238E27FC236}">
                <a16:creationId xmlns:a16="http://schemas.microsoft.com/office/drawing/2014/main" id="{7C61C772-6BEA-C96D-A2FB-A10160E88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979716"/>
            <a:ext cx="4533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1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60718215-2A18-950C-0EFA-F8F5D12A5480}"/>
              </a:ext>
            </a:extLst>
          </p:cNvPr>
          <p:cNvGrpSpPr/>
          <p:nvPr/>
        </p:nvGrpSpPr>
        <p:grpSpPr>
          <a:xfrm>
            <a:off x="1493659" y="2589148"/>
            <a:ext cx="6480572" cy="3896915"/>
            <a:chOff x="1493659" y="1854343"/>
            <a:chExt cx="6480572" cy="3896915"/>
          </a:xfrm>
        </p:grpSpPr>
        <p:sp>
          <p:nvSpPr>
            <p:cNvPr id="5" name="Rectangle 133"/>
            <p:cNvSpPr>
              <a:spLocks noChangeArrowheads="1"/>
            </p:cNvSpPr>
            <p:nvPr/>
          </p:nvSpPr>
          <p:spPr bwMode="auto">
            <a:xfrm>
              <a:off x="4222571" y="2989009"/>
              <a:ext cx="809625" cy="225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eaLnBrk="0" hangingPunct="0"/>
              <a:r>
                <a:rPr lang="it-IT" sz="900" dirty="0">
                  <a:solidFill>
                    <a:prstClr val="black"/>
                  </a:solidFill>
                </a:rPr>
                <a:t>Pompa di calore</a:t>
              </a:r>
            </a:p>
          </p:txBody>
        </p:sp>
        <p:sp>
          <p:nvSpPr>
            <p:cNvPr id="6" name="Rectangle 32" descr="Sughero"/>
            <p:cNvSpPr>
              <a:spLocks noChangeArrowheads="1"/>
            </p:cNvSpPr>
            <p:nvPr/>
          </p:nvSpPr>
          <p:spPr bwMode="auto">
            <a:xfrm>
              <a:off x="1655583" y="4068905"/>
              <a:ext cx="1944291" cy="168165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eaLnBrk="0" hangingPunct="0"/>
              <a:endParaRPr lang="it-IT" sz="1013">
                <a:solidFill>
                  <a:prstClr val="black"/>
                </a:solidFill>
              </a:endParaRP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2465209" y="4068905"/>
              <a:ext cx="270272" cy="12954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0" hangingPunct="0">
                <a:defRPr/>
              </a:pPr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1493659" y="4077072"/>
              <a:ext cx="6480572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42900"/>
              <a:endParaRPr lang="it-IT" sz="1013">
                <a:solidFill>
                  <a:prstClr val="black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489395" y="2394887"/>
              <a:ext cx="1728788" cy="1674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0" hangingPunct="0">
                <a:defRPr/>
              </a:pPr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1" name="Triangolo isoscele 10"/>
            <p:cNvSpPr/>
            <p:nvPr/>
          </p:nvSpPr>
          <p:spPr>
            <a:xfrm>
              <a:off x="5327470" y="1854343"/>
              <a:ext cx="2052638" cy="54054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0" hangingPunct="0">
                <a:defRPr/>
              </a:pPr>
              <a:endParaRPr lang="it-IT" sz="1013">
                <a:solidFill>
                  <a:prstClr val="white"/>
                </a:solidFill>
              </a:endParaRPr>
            </a:p>
          </p:txBody>
        </p:sp>
        <p:cxnSp>
          <p:nvCxnSpPr>
            <p:cNvPr id="12" name="Connettore 1 11"/>
            <p:cNvCxnSpPr/>
            <p:nvPr/>
          </p:nvCxnSpPr>
          <p:spPr>
            <a:xfrm rot="5400000">
              <a:off x="2006818" y="4582064"/>
              <a:ext cx="1350169" cy="0"/>
            </a:xfrm>
            <a:prstGeom prst="line">
              <a:avLst/>
            </a:prstGeom>
            <a:ln w="539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>
              <a:off x="1790720" y="4527891"/>
              <a:ext cx="1458515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o 13"/>
            <p:cNvSpPr/>
            <p:nvPr/>
          </p:nvSpPr>
          <p:spPr>
            <a:xfrm>
              <a:off x="2519977" y="5202381"/>
              <a:ext cx="161925" cy="108347"/>
            </a:xfrm>
            <a:prstGeom prst="arc">
              <a:avLst>
                <a:gd name="adj1" fmla="val 21425475"/>
                <a:gd name="adj2" fmla="val 10945514"/>
              </a:avLst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42900" eaLnBrk="0" hangingPunct="0">
                <a:defRPr/>
              </a:pPr>
              <a:endParaRPr lang="it-IT" sz="1013">
                <a:solidFill>
                  <a:prstClr val="black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247574" y="2989008"/>
              <a:ext cx="1241822" cy="10798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0" hangingPunct="0">
                <a:defRPr/>
              </a:pPr>
              <a:endParaRPr lang="it-IT" sz="1013">
                <a:solidFill>
                  <a:prstClr val="white"/>
                </a:solidFill>
              </a:endParaRPr>
            </a:p>
          </p:txBody>
        </p:sp>
        <p:cxnSp>
          <p:nvCxnSpPr>
            <p:cNvPr id="16" name="Connettore 1 15"/>
            <p:cNvCxnSpPr/>
            <p:nvPr/>
          </p:nvCxnSpPr>
          <p:spPr>
            <a:xfrm rot="10800000">
              <a:off x="2498547" y="3798633"/>
              <a:ext cx="1803797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0800000">
              <a:off x="2662853" y="3906980"/>
              <a:ext cx="1727597" cy="0"/>
            </a:xfrm>
            <a:prstGeom prst="line">
              <a:avLst/>
            </a:prstGeom>
            <a:ln w="539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>
              <a:off x="4076124" y="3592655"/>
              <a:ext cx="452438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10800000">
              <a:off x="4280913" y="3366436"/>
              <a:ext cx="1802606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0800000">
              <a:off x="4679772" y="3906980"/>
              <a:ext cx="1403747" cy="0"/>
            </a:xfrm>
            <a:prstGeom prst="line">
              <a:avLst/>
            </a:prstGeom>
            <a:ln w="539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http://www.heliosresidenziale.it/images/impiant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090" y="3048539"/>
              <a:ext cx="1350169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33"/>
            <p:cNvSpPr>
              <a:spLocks noChangeArrowheads="1"/>
            </p:cNvSpPr>
            <p:nvPr/>
          </p:nvSpPr>
          <p:spPr bwMode="auto">
            <a:xfrm>
              <a:off x="5706090" y="2772315"/>
              <a:ext cx="1350169" cy="225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342900" eaLnBrk="0" hangingPunct="0"/>
              <a:r>
                <a:rPr lang="it-IT" sz="900" dirty="0">
                  <a:solidFill>
                    <a:prstClr val="black"/>
                  </a:solidFill>
                </a:rPr>
                <a:t>Sistema radiante</a:t>
              </a:r>
            </a:p>
          </p:txBody>
        </p:sp>
        <p:grpSp>
          <p:nvGrpSpPr>
            <p:cNvPr id="24" name="Group 288"/>
            <p:cNvGrpSpPr>
              <a:grpSpLocks/>
            </p:cNvGrpSpPr>
            <p:nvPr/>
          </p:nvGrpSpPr>
          <p:grpSpPr bwMode="auto">
            <a:xfrm>
              <a:off x="6434753" y="4211779"/>
              <a:ext cx="998935" cy="1539479"/>
              <a:chOff x="2078" y="1152"/>
              <a:chExt cx="1604" cy="2218"/>
            </a:xfrm>
          </p:grpSpPr>
          <p:pic>
            <p:nvPicPr>
              <p:cNvPr id="25" name="Picture 289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1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8" y="1152"/>
                <a:ext cx="1604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90"/>
              <p:cNvPicPr>
                <a:picLocks noChangeAspect="1" noChangeArrowheads="1"/>
              </p:cNvPicPr>
              <p:nvPr/>
            </p:nvPicPr>
            <p:blipFill>
              <a:blip r:embed="rId5" cstate="screen">
                <a:lum bright="1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1505"/>
                <a:ext cx="847" cy="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91"/>
              <p:cNvPicPr>
                <a:picLocks noChangeAspect="1" noChangeArrowheads="1"/>
              </p:cNvPicPr>
              <p:nvPr/>
            </p:nvPicPr>
            <p:blipFill>
              <a:blip r:embed="rId6" cstate="screen">
                <a:lum bright="1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9" y="1506"/>
                <a:ext cx="756" cy="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450" y="3214037"/>
              <a:ext cx="439340" cy="82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FE7906-ED1D-AE3A-83A6-808E10FDCF96}"/>
              </a:ext>
            </a:extLst>
          </p:cNvPr>
          <p:cNvSpPr txBox="1"/>
          <p:nvPr/>
        </p:nvSpPr>
        <p:spPr>
          <a:xfrm>
            <a:off x="557086" y="1728698"/>
            <a:ext cx="41952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i="1" dirty="0"/>
              <a:t>climatizzazione di ambienti</a:t>
            </a:r>
            <a:r>
              <a:rPr lang="it-IT" dirty="0"/>
              <a:t> (riscaldamento e raffreddamento) con l’energia geotermica si è diffuso notevolmente a partire dagli anni ’80, a seguito dell’introduzione nel mercato e della diffusione delle </a:t>
            </a:r>
            <a:r>
              <a:rPr lang="it-IT" i="1" dirty="0"/>
              <a:t>pompe di calore. </a:t>
            </a:r>
            <a:r>
              <a:rPr lang="it-IT" dirty="0"/>
              <a:t>I diversi sistemi di pompe di calore disponibili permettono di estrarre ed utilizzare economicamente il calore contenuto in corpi a bassa temperatura, come terreno, acquiferi poco profondi, masse d’acqua superficiali, ecc. 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54D7F347-ED53-C8DA-0097-88935E13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7"/>
            <a:ext cx="7506759" cy="969404"/>
          </a:xfrm>
        </p:spPr>
        <p:txBody>
          <a:bodyPr>
            <a:normAutofit fontScale="90000"/>
          </a:bodyPr>
          <a:lstStyle/>
          <a:p>
            <a:r>
              <a:rPr kumimoji="0" lang="it-IT" sz="3100" b="1" i="0" u="none" strike="noStrike" kern="1200" cap="none" spc="0" normalizeH="0" baseline="0" noProof="0" dirty="0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Tecnologie: pompe di calore geotermiche </a:t>
            </a:r>
            <a:br>
              <a:rPr kumimoji="0" lang="it-IT" sz="2100" b="1" i="0" u="none" strike="noStrike" kern="1200" cap="none" spc="0" normalizeH="0" baseline="0" noProof="0" dirty="0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</a:br>
            <a:r>
              <a:rPr kumimoji="0" 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Geothermal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</a:t>
            </a:r>
            <a:r>
              <a:rPr kumimoji="0" 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heat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pump (GHP o Ground Source </a:t>
            </a:r>
            <a:r>
              <a:rPr kumimoji="0" 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Heat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D52A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Pump (GSHP)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67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age01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696" y="1897711"/>
            <a:ext cx="2288381" cy="14149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6947" y="3847756"/>
            <a:ext cx="2029161" cy="2089673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7038C9A6-FCDD-FD45-A1CC-BD1F4C48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365127"/>
            <a:ext cx="8082642" cy="969404"/>
          </a:xfrm>
        </p:spPr>
        <p:txBody>
          <a:bodyPr>
            <a:normAutofit fontScale="90000"/>
          </a:bodyPr>
          <a:lstStyle/>
          <a:p>
            <a:r>
              <a:rPr lang="it-IT" sz="3100" dirty="0"/>
              <a:t>Tecnologie: pompe di calore geotermiche </a:t>
            </a:r>
            <a:br>
              <a:rPr lang="it-IT" sz="2100" dirty="0"/>
            </a:br>
            <a:r>
              <a:rPr lang="it-IT" sz="1650" dirty="0" err="1"/>
              <a:t>Geothermal</a:t>
            </a:r>
            <a:r>
              <a:rPr lang="it-IT" sz="1650" dirty="0"/>
              <a:t> </a:t>
            </a:r>
            <a:r>
              <a:rPr lang="it-IT" sz="1650" dirty="0" err="1"/>
              <a:t>heat</a:t>
            </a:r>
            <a:r>
              <a:rPr lang="it-IT" sz="1650" dirty="0"/>
              <a:t> pump (GHP o Ground Source </a:t>
            </a:r>
            <a:r>
              <a:rPr lang="it-IT" sz="1650" dirty="0" err="1"/>
              <a:t>Heat</a:t>
            </a:r>
            <a:r>
              <a:rPr lang="it-IT" sz="1650" dirty="0"/>
              <a:t> Pump (GSHP)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974C8D1-EEF9-AF4A-B3D8-ED50E2295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71" y="3789213"/>
            <a:ext cx="2029161" cy="20391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7DE1963-B9F7-AB49-A30B-736E91A2F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51" y="1752136"/>
            <a:ext cx="2288381" cy="191175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12EBD27-664E-1D41-9E87-DE98CFE5F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077" y="3279323"/>
            <a:ext cx="2673513" cy="24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951B4-BA50-94F4-BA54-12DA6569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Tecnologie: stoccaggio termico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3C3699-91B7-B646-AD65-6956E95E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17</a:t>
            </a:fld>
            <a:endParaRPr lang="it-IT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AA105865-A21E-E246-9F9B-F1392A15B52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A1A189-84BE-164C-9CBC-57B2A0613C5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5EE894-0F2F-D549-B75B-C8CEDF561984}"/>
              </a:ext>
            </a:extLst>
          </p:cNvPr>
          <p:cNvSpPr txBox="1"/>
          <p:nvPr/>
        </p:nvSpPr>
        <p:spPr>
          <a:xfrm>
            <a:off x="551985" y="1822811"/>
            <a:ext cx="7794703" cy="10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sottosuolo può essere utilizzato come un serbatoio per lo stoccaggio del calore o del freddo, tramite una tecnologia che si sta diffondendo soprattutto nei Paesi dove si utilizzano molto i sistemi basati su pompe di calore geotermiche. </a:t>
            </a:r>
          </a:p>
          <a:p>
            <a:endParaRPr lang="it-IT" sz="1013" dirty="0"/>
          </a:p>
          <a:p>
            <a:r>
              <a:rPr lang="it-IT" dirty="0"/>
              <a:t>UTES (</a:t>
            </a:r>
            <a:r>
              <a:rPr lang="it-IT" i="1" dirty="0"/>
              <a:t>Underground Thermal Energy Storage</a:t>
            </a:r>
            <a:r>
              <a:rPr lang="it-IT" dirty="0"/>
              <a:t>), letteralmente ‘Stoccaggio dell’Energia Termica nel Sottosuolo’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C37400-CD7C-43C9-68B8-081754897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500" y="3278624"/>
            <a:ext cx="6777000" cy="32602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361F09-47DA-AECA-198E-96C25AF34F5C}"/>
              </a:ext>
            </a:extLst>
          </p:cNvPr>
          <p:cNvSpPr txBox="1"/>
          <p:nvPr/>
        </p:nvSpPr>
        <p:spPr>
          <a:xfrm>
            <a:off x="3626644" y="3660394"/>
            <a:ext cx="248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err="1"/>
              <a:t>Aquifer</a:t>
            </a:r>
            <a:r>
              <a:rPr lang="it-IT" sz="1200" i="1" dirty="0"/>
              <a:t> Thermal Energy Storage </a:t>
            </a:r>
          </a:p>
        </p:txBody>
      </p:sp>
    </p:spTree>
    <p:extLst>
      <p:ext uri="{BB962C8B-B14F-4D97-AF65-F5344CB8AC3E}">
        <p14:creationId xmlns:p14="http://schemas.microsoft.com/office/powerpoint/2010/main" val="175116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951B4-BA50-94F4-BA54-12DA6569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Tecnologie: stoccaggio termico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3C3699-91B7-B646-AD65-6956E95E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18</a:t>
            </a:fld>
            <a:endParaRPr lang="it-IT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AA105865-A21E-E246-9F9B-F1392A15B52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A1A189-84BE-164C-9CBC-57B2A0613C5C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5EE894-0F2F-D549-B75B-C8CEDF561984}"/>
              </a:ext>
            </a:extLst>
          </p:cNvPr>
          <p:cNvSpPr txBox="1"/>
          <p:nvPr/>
        </p:nvSpPr>
        <p:spPr>
          <a:xfrm>
            <a:off x="551985" y="1822811"/>
            <a:ext cx="7794703" cy="10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sottosuolo può essere utilizzato come un serbatoio per lo stoccaggio del calore o del freddo, tramite una tecnologia che si sta diffondendo soprattutto nei Paesi dove si utilizzano molto i sistemi basati su pompe di calore geotermiche. </a:t>
            </a:r>
          </a:p>
          <a:p>
            <a:endParaRPr lang="it-IT" sz="1013" dirty="0"/>
          </a:p>
          <a:p>
            <a:r>
              <a:rPr lang="it-IT" dirty="0"/>
              <a:t>UTES (</a:t>
            </a:r>
            <a:r>
              <a:rPr lang="it-IT" i="1" dirty="0"/>
              <a:t>Underground Thermal Energy Storage</a:t>
            </a:r>
            <a:r>
              <a:rPr lang="it-IT" dirty="0"/>
              <a:t>), letteralmente ‘Stoccaggio dell’Energia Termica nel Sottosuolo’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8C7163B-FBF8-81E0-BAF8-AC6E6AB3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8" t="13333" r="10090" b="22277"/>
          <a:stretch/>
        </p:blipFill>
        <p:spPr>
          <a:xfrm>
            <a:off x="1170000" y="2970193"/>
            <a:ext cx="6804000" cy="35687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A315E0-7B4C-9524-8ABE-CA3D8B0CAB8F}"/>
              </a:ext>
            </a:extLst>
          </p:cNvPr>
          <p:cNvSpPr txBox="1"/>
          <p:nvPr/>
        </p:nvSpPr>
        <p:spPr>
          <a:xfrm>
            <a:off x="3626644" y="3660394"/>
            <a:ext cx="248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err="1"/>
              <a:t>Borehole</a:t>
            </a:r>
            <a:r>
              <a:rPr lang="it-IT" sz="1200" i="1" dirty="0"/>
              <a:t> Thermal Energy Storage </a:t>
            </a:r>
          </a:p>
        </p:txBody>
      </p:sp>
    </p:spTree>
    <p:extLst>
      <p:ext uri="{BB962C8B-B14F-4D97-AF65-F5344CB8AC3E}">
        <p14:creationId xmlns:p14="http://schemas.microsoft.com/office/powerpoint/2010/main" val="147747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BA234-4ED5-0EA2-4C7F-ECD6942F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Prodotti</a:t>
            </a:r>
            <a:r>
              <a:rPr lang="en-GB" dirty="0"/>
              <a:t> </a:t>
            </a:r>
            <a:r>
              <a:rPr lang="en-GB" dirty="0" err="1"/>
              <a:t>energetici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CDFE8B-4679-E548-D2F6-D6DB763C7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termica</a:t>
            </a:r>
            <a:r>
              <a:rPr lang="en-GB" dirty="0"/>
              <a:t> (</a:t>
            </a:r>
            <a:r>
              <a:rPr lang="en-GB" dirty="0" err="1"/>
              <a:t>anche</a:t>
            </a:r>
            <a:r>
              <a:rPr lang="en-GB" dirty="0"/>
              <a:t> per il </a:t>
            </a:r>
            <a:r>
              <a:rPr lang="en-GB" dirty="0" err="1"/>
              <a:t>raffrescamento</a:t>
            </a:r>
            <a:r>
              <a:rPr lang="en-GB" dirty="0"/>
              <a:t>)</a:t>
            </a:r>
          </a:p>
          <a:p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elettrica</a:t>
            </a:r>
            <a:endParaRPr lang="en-GB" dirty="0"/>
          </a:p>
          <a:p>
            <a:r>
              <a:rPr lang="en-GB" dirty="0" err="1"/>
              <a:t>Stoccaggio</a:t>
            </a:r>
            <a:r>
              <a:rPr lang="en-GB" dirty="0"/>
              <a:t> </a:t>
            </a:r>
            <a:r>
              <a:rPr lang="en-GB" dirty="0" err="1"/>
              <a:t>termico</a:t>
            </a:r>
            <a:endParaRPr lang="en-GB" dirty="0"/>
          </a:p>
          <a:p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7BD68E-4CD5-338C-43BF-7DCDAB61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19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10B22A-0C36-B3C3-0277-CC1A58B1907E}"/>
              </a:ext>
            </a:extLst>
          </p:cNvPr>
          <p:cNvSpPr txBox="1"/>
          <p:nvPr/>
        </p:nvSpPr>
        <p:spPr>
          <a:xfrm>
            <a:off x="628649" y="4368800"/>
            <a:ext cx="7441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GB" sz="2800" dirty="0" err="1"/>
              <a:t>Materiali</a:t>
            </a:r>
            <a:r>
              <a:rPr lang="en-GB" sz="2800" dirty="0"/>
              <a:t> </a:t>
            </a:r>
            <a:r>
              <a:rPr lang="en-GB" sz="2800" dirty="0" err="1"/>
              <a:t>utili</a:t>
            </a:r>
            <a:r>
              <a:rPr lang="en-GB" sz="2800" dirty="0"/>
              <a:t> (ad es. Critical raw material come il </a:t>
            </a:r>
            <a:r>
              <a:rPr lang="en-GB" sz="2800" dirty="0" err="1"/>
              <a:t>litio</a:t>
            </a:r>
            <a:r>
              <a:rPr lang="en-GB" sz="2800" dirty="0"/>
              <a:t>) </a:t>
            </a:r>
            <a:r>
              <a:rPr lang="en-GB" sz="2800" dirty="0" err="1"/>
              <a:t>contenuti</a:t>
            </a:r>
            <a:r>
              <a:rPr lang="en-GB" sz="2800" dirty="0"/>
              <a:t> </a:t>
            </a:r>
            <a:r>
              <a:rPr lang="en-GB" sz="2800" dirty="0" err="1"/>
              <a:t>nei</a:t>
            </a:r>
            <a:r>
              <a:rPr lang="en-GB" sz="2800" dirty="0"/>
              <a:t> </a:t>
            </a:r>
            <a:r>
              <a:rPr lang="en-GB" sz="2800" dirty="0" err="1"/>
              <a:t>fluidi</a:t>
            </a:r>
            <a:r>
              <a:rPr lang="en-GB" sz="2800" dirty="0"/>
              <a:t> </a:t>
            </a:r>
            <a:r>
              <a:rPr lang="en-GB" sz="2800" dirty="0" err="1"/>
              <a:t>geotermici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53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6291D3-EDF6-CCD7-0BFB-B27130E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parlerò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EC9FF1-B8FE-023C-5176-DBD16848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GB" sz="2400" dirty="0" err="1"/>
              <a:t>Energia</a:t>
            </a:r>
            <a:r>
              <a:rPr lang="en-GB" sz="2400" dirty="0"/>
              <a:t> </a:t>
            </a:r>
            <a:r>
              <a:rPr lang="en-GB" sz="2400" dirty="0" err="1"/>
              <a:t>geotermica</a:t>
            </a:r>
            <a:r>
              <a:rPr lang="en-GB" sz="2400" dirty="0"/>
              <a:t>: poche parole per </a:t>
            </a:r>
            <a:r>
              <a:rPr lang="en-GB" sz="2400" dirty="0" err="1"/>
              <a:t>esprimere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varietà</a:t>
            </a:r>
            <a:r>
              <a:rPr lang="en-GB" sz="2400" dirty="0"/>
              <a:t> di </a:t>
            </a:r>
            <a:r>
              <a:rPr lang="en-GB" sz="2400" dirty="0" err="1"/>
              <a:t>risorse</a:t>
            </a:r>
            <a:r>
              <a:rPr lang="en-GB" sz="2400" dirty="0"/>
              <a:t>, </a:t>
            </a:r>
            <a:r>
              <a:rPr lang="en-GB" sz="2400" dirty="0" err="1"/>
              <a:t>applicazioni</a:t>
            </a:r>
            <a:r>
              <a:rPr lang="en-GB" sz="2400" dirty="0"/>
              <a:t> e </a:t>
            </a:r>
            <a:r>
              <a:rPr lang="en-GB" sz="2400" dirty="0" err="1"/>
              <a:t>tecnologie</a:t>
            </a:r>
            <a:endParaRPr lang="en-GB" sz="2400" dirty="0"/>
          </a:p>
          <a:p>
            <a:pPr>
              <a:spcBef>
                <a:spcPts val="1600"/>
              </a:spcBef>
            </a:pPr>
            <a:r>
              <a:rPr lang="en-GB" sz="2400" dirty="0" err="1"/>
              <a:t>Geotermia</a:t>
            </a:r>
            <a:r>
              <a:rPr lang="en-GB" sz="2400" dirty="0"/>
              <a:t> in Italia</a:t>
            </a:r>
          </a:p>
          <a:p>
            <a:pPr>
              <a:spcBef>
                <a:spcPts val="1600"/>
              </a:spcBef>
            </a:pPr>
            <a:r>
              <a:rPr lang="en-GB" sz="2400" dirty="0" err="1"/>
              <a:t>Potenziale</a:t>
            </a:r>
            <a:r>
              <a:rPr lang="en-GB" sz="2400" dirty="0"/>
              <a:t> e </a:t>
            </a:r>
            <a:r>
              <a:rPr lang="en-GB" sz="2400" dirty="0" err="1"/>
              <a:t>punti</a:t>
            </a:r>
            <a:r>
              <a:rPr lang="en-GB" sz="2400" dirty="0"/>
              <a:t> di forza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geotermia</a:t>
            </a:r>
            <a:r>
              <a:rPr lang="en-GB" sz="2400" dirty="0"/>
              <a:t> </a:t>
            </a:r>
            <a:r>
              <a:rPr lang="en-GB" sz="2400" dirty="0" err="1"/>
              <a:t>italiana</a:t>
            </a:r>
            <a:r>
              <a:rPr lang="en-GB" sz="2400" dirty="0"/>
              <a:t> </a:t>
            </a:r>
          </a:p>
          <a:p>
            <a:pPr>
              <a:spcBef>
                <a:spcPts val="1600"/>
              </a:spcBef>
            </a:pPr>
            <a:r>
              <a:rPr lang="en-GB" sz="2400" dirty="0" err="1"/>
              <a:t>Considerazioni</a:t>
            </a:r>
            <a:r>
              <a:rPr lang="en-GB" sz="2400" dirty="0"/>
              <a:t> </a:t>
            </a:r>
            <a:r>
              <a:rPr lang="en-GB" sz="2400" dirty="0" err="1"/>
              <a:t>finali</a:t>
            </a:r>
            <a:endParaRPr lang="en-GB" sz="2400" dirty="0"/>
          </a:p>
          <a:p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2F4C7C-7E33-B151-B3A6-5CCC58F8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52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B7CAB4D-F36C-78A8-802C-DC595956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geotermia</a:t>
            </a:r>
            <a:r>
              <a:rPr lang="en-GB" dirty="0"/>
              <a:t> in Italia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39535F9-A7BF-B680-C78E-09474746A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64C183-B045-D946-D9AF-49F8EBCE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404184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6AC68-7464-6E1F-526D-9E5DD913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+mj-lt"/>
              </a:rPr>
              <a:t>Geotermia e produzione elettrica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BD493B-DB4C-39D5-8A9C-A324BEC3B491}"/>
              </a:ext>
            </a:extLst>
          </p:cNvPr>
          <p:cNvSpPr txBox="1"/>
          <p:nvPr/>
        </p:nvSpPr>
        <p:spPr>
          <a:xfrm>
            <a:off x="383952" y="5856320"/>
            <a:ext cx="8058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L’Italia è stato il primo paese al mondo a produrre elettricità da geotermia e oggi fornisce oltre il 6% dell’energia geotermoelettrica mondiale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FB3BA3-DC70-6F6F-EACF-6293A145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21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FD68DE-3C46-63F8-31D2-0710CF796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27" y="1199676"/>
            <a:ext cx="7772400" cy="445864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DD817F5-ECF6-3864-BC57-F4D0B0393BEB}"/>
              </a:ext>
            </a:extLst>
          </p:cNvPr>
          <p:cNvSpPr/>
          <p:nvPr/>
        </p:nvSpPr>
        <p:spPr>
          <a:xfrm>
            <a:off x="2562330" y="3586655"/>
            <a:ext cx="246185" cy="135583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6AC68-7464-6E1F-526D-9E5DD913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+mj-lt"/>
              </a:rPr>
              <a:t>Geotermia e produzione elettrica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BD493B-DB4C-39D5-8A9C-A324BEC3B491}"/>
              </a:ext>
            </a:extLst>
          </p:cNvPr>
          <p:cNvSpPr txBox="1"/>
          <p:nvPr/>
        </p:nvSpPr>
        <p:spPr>
          <a:xfrm>
            <a:off x="383952" y="5856320"/>
            <a:ext cx="8058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34 impianti (37 unità), tutti in Toscana e operati da Enel Green Power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FB3BA3-DC70-6F6F-EACF-6293A145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22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04E35F-541D-0D76-A567-FF6D8D26A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4" y="1643001"/>
            <a:ext cx="4818742" cy="27105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192AB14-9E3E-C0A7-A6E7-EC20FB03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132" y="2700086"/>
            <a:ext cx="6101218" cy="29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Carattere, Policromia&#10;&#10;Descrizione generata automaticamente">
            <a:extLst>
              <a:ext uri="{FF2B5EF4-FFF2-40B4-BE49-F238E27FC236}">
                <a16:creationId xmlns:a16="http://schemas.microsoft.com/office/drawing/2014/main" id="{6019DF3D-BBD8-9A20-9CC3-A75399B845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322" y="1740914"/>
            <a:ext cx="5698895" cy="4131112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7300EA6-E481-3643-B2C4-56C438C5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+mj-lt"/>
              </a:rPr>
              <a:t>Geotermia e produzione elettrica</a:t>
            </a:r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832E80-2BC6-914A-A918-F0ED2481D61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61387" y="2064512"/>
            <a:ext cx="2467563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Italia </a:t>
            </a:r>
            <a:r>
              <a:rPr lang="en-GB" sz="2000" dirty="0" err="1"/>
              <a:t>rappresenta</a:t>
            </a:r>
            <a:r>
              <a:rPr lang="en-GB" sz="2000" dirty="0"/>
              <a:t> il 2%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produzione</a:t>
            </a:r>
            <a:r>
              <a:rPr lang="en-GB" sz="2000" dirty="0"/>
              <a:t> </a:t>
            </a:r>
            <a:r>
              <a:rPr lang="en-GB" sz="2000" dirty="0" err="1"/>
              <a:t>elettrica</a:t>
            </a:r>
            <a:r>
              <a:rPr lang="en-GB" sz="2000" dirty="0"/>
              <a:t>, </a:t>
            </a:r>
            <a:r>
              <a:rPr lang="en-GB" sz="2000" dirty="0" err="1"/>
              <a:t>pari</a:t>
            </a:r>
            <a:r>
              <a:rPr lang="en-GB" sz="2000" dirty="0"/>
              <a:t> al 5,8%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produzione</a:t>
            </a:r>
            <a:r>
              <a:rPr lang="en-GB" sz="2000" dirty="0"/>
              <a:t> da FER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Fornisce</a:t>
            </a:r>
            <a:r>
              <a:rPr lang="en-GB" sz="2000" dirty="0"/>
              <a:t> il 30% del </a:t>
            </a:r>
            <a:r>
              <a:rPr lang="en-GB" sz="2000" dirty="0" err="1"/>
              <a:t>consumo</a:t>
            </a:r>
            <a:r>
              <a:rPr lang="en-GB" sz="2000" dirty="0"/>
              <a:t> in Toscana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C0BC750-5662-8346-B846-35A048B9CAE4}"/>
              </a:ext>
            </a:extLst>
          </p:cNvPr>
          <p:cNvGrpSpPr/>
          <p:nvPr/>
        </p:nvGrpSpPr>
        <p:grpSpPr>
          <a:xfrm>
            <a:off x="3116688" y="1910623"/>
            <a:ext cx="6027312" cy="1591256"/>
            <a:chOff x="4198117" y="1561354"/>
            <a:chExt cx="7386224" cy="2121673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A62024C-1065-8B42-8D00-E962FA6E16E6}"/>
                </a:ext>
              </a:extLst>
            </p:cNvPr>
            <p:cNvSpPr txBox="1"/>
            <p:nvPr/>
          </p:nvSpPr>
          <p:spPr>
            <a:xfrm>
              <a:off x="4198117" y="1561354"/>
              <a:ext cx="7386224" cy="697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128A2E"/>
                  </a:solidFill>
                </a:rPr>
                <a:t>Contributo delle FER e </a:t>
              </a:r>
              <a:r>
                <a:rPr lang="en-GB" sz="1400" b="1" dirty="0" err="1">
                  <a:solidFill>
                    <a:srgbClr val="128A2E"/>
                  </a:solidFill>
                </a:rPr>
                <a:t>consumo</a:t>
              </a:r>
              <a:r>
                <a:rPr lang="en-GB" sz="1400" b="1" dirty="0">
                  <a:solidFill>
                    <a:srgbClr val="128A2E"/>
                  </a:solidFill>
                </a:rPr>
                <a:t> finale di energia elettrica (</a:t>
              </a:r>
              <a:r>
                <a:rPr lang="en-GB" sz="1400" b="1" dirty="0" err="1">
                  <a:solidFill>
                    <a:srgbClr val="128A2E"/>
                  </a:solidFill>
                </a:rPr>
                <a:t>Mtep</a:t>
              </a:r>
              <a:r>
                <a:rPr lang="en-GB" sz="1400" b="1" dirty="0">
                  <a:solidFill>
                    <a:srgbClr val="128A2E"/>
                  </a:solidFill>
                </a:rPr>
                <a:t>)</a:t>
              </a:r>
            </a:p>
            <a:p>
              <a:endParaRPr lang="en-GB" sz="1400" b="1" dirty="0">
                <a:solidFill>
                  <a:srgbClr val="128A2E"/>
                </a:solidFill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6EA9461-18DF-0C46-8688-519AC96855C2}"/>
                </a:ext>
              </a:extLst>
            </p:cNvPr>
            <p:cNvSpPr/>
            <p:nvPr/>
          </p:nvSpPr>
          <p:spPr>
            <a:xfrm>
              <a:off x="6694941" y="3270348"/>
              <a:ext cx="801129" cy="412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EE247-51C5-D6AA-2FAC-49501A10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3A5C3F-A028-9736-C35B-71577A591F38}"/>
              </a:ext>
            </a:extLst>
          </p:cNvPr>
          <p:cNvSpPr txBox="1"/>
          <p:nvPr/>
        </p:nvSpPr>
        <p:spPr>
          <a:xfrm>
            <a:off x="7203631" y="5939075"/>
            <a:ext cx="1028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err="1"/>
              <a:t>Dati</a:t>
            </a:r>
            <a:r>
              <a:rPr lang="en-GB" sz="1100" b="1" i="1" dirty="0"/>
              <a:t> GSE</a:t>
            </a:r>
          </a:p>
        </p:txBody>
      </p:sp>
    </p:spTree>
    <p:extLst>
      <p:ext uri="{BB962C8B-B14F-4D97-AF65-F5344CB8AC3E}">
        <p14:creationId xmlns:p14="http://schemas.microsoft.com/office/powerpoint/2010/main" val="194197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76CB9EC0-6361-F697-6436-A287056F43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950" y="1812885"/>
            <a:ext cx="5915159" cy="4164337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7300EA6-E481-3643-B2C4-56C438C5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+mj-lt"/>
              </a:rPr>
              <a:t>Geotermia e produzione elettrica</a:t>
            </a:r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832E80-2BC6-914A-A918-F0ED2481D61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61387" y="2064512"/>
            <a:ext cx="2467563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Italia </a:t>
            </a:r>
            <a:r>
              <a:rPr lang="en-GB" sz="2000" dirty="0" err="1"/>
              <a:t>rappresenta</a:t>
            </a:r>
            <a:r>
              <a:rPr lang="en-GB" sz="2000" dirty="0"/>
              <a:t> il 2%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produzione</a:t>
            </a:r>
            <a:r>
              <a:rPr lang="en-GB" sz="2000" dirty="0"/>
              <a:t> </a:t>
            </a:r>
            <a:r>
              <a:rPr lang="en-GB" sz="2000" dirty="0" err="1"/>
              <a:t>elettrica</a:t>
            </a:r>
            <a:r>
              <a:rPr lang="en-GB" sz="2000" dirty="0"/>
              <a:t>, </a:t>
            </a:r>
            <a:r>
              <a:rPr lang="en-GB" sz="2000" dirty="0" err="1"/>
              <a:t>pari</a:t>
            </a:r>
            <a:r>
              <a:rPr lang="en-GB" sz="2000" dirty="0"/>
              <a:t> al 5,8%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produzione</a:t>
            </a:r>
            <a:r>
              <a:rPr lang="en-GB" sz="2000" dirty="0"/>
              <a:t> da FER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Fornisce</a:t>
            </a:r>
            <a:r>
              <a:rPr lang="en-GB" sz="2000" dirty="0"/>
              <a:t> il 30% del </a:t>
            </a:r>
            <a:r>
              <a:rPr lang="en-GB" sz="2000" dirty="0" err="1"/>
              <a:t>consumo</a:t>
            </a:r>
            <a:r>
              <a:rPr lang="en-GB" sz="2000" dirty="0"/>
              <a:t> in Toscana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C0BC750-5662-8346-B846-35A048B9CAE4}"/>
              </a:ext>
            </a:extLst>
          </p:cNvPr>
          <p:cNvGrpSpPr/>
          <p:nvPr/>
        </p:nvGrpSpPr>
        <p:grpSpPr>
          <a:xfrm>
            <a:off x="3116688" y="1910623"/>
            <a:ext cx="6027312" cy="1591256"/>
            <a:chOff x="4198117" y="1561354"/>
            <a:chExt cx="7386224" cy="2121673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A62024C-1065-8B42-8D00-E962FA6E16E6}"/>
                </a:ext>
              </a:extLst>
            </p:cNvPr>
            <p:cNvSpPr txBox="1"/>
            <p:nvPr/>
          </p:nvSpPr>
          <p:spPr>
            <a:xfrm>
              <a:off x="4198117" y="1561354"/>
              <a:ext cx="7386224" cy="697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128A2E"/>
                  </a:solidFill>
                </a:rPr>
                <a:t>Produzione</a:t>
              </a:r>
              <a:r>
                <a:rPr lang="en-GB" sz="1400" b="1" dirty="0">
                  <a:solidFill>
                    <a:srgbClr val="128A2E"/>
                  </a:solidFill>
                </a:rPr>
                <a:t> </a:t>
              </a:r>
              <a:r>
                <a:rPr lang="en-GB" sz="1400" b="1" dirty="0" err="1">
                  <a:solidFill>
                    <a:srgbClr val="128A2E"/>
                  </a:solidFill>
                </a:rPr>
                <a:t>lorda</a:t>
              </a:r>
              <a:r>
                <a:rPr lang="en-GB" sz="1400" b="1" dirty="0">
                  <a:solidFill>
                    <a:srgbClr val="128A2E"/>
                  </a:solidFill>
                </a:rPr>
                <a:t> di </a:t>
              </a:r>
              <a:r>
                <a:rPr lang="en-GB" sz="1400" b="1" dirty="0" err="1">
                  <a:solidFill>
                    <a:srgbClr val="128A2E"/>
                  </a:solidFill>
                </a:rPr>
                <a:t>energia</a:t>
              </a:r>
              <a:r>
                <a:rPr lang="en-GB" sz="1400" b="1" dirty="0">
                  <a:solidFill>
                    <a:srgbClr val="128A2E"/>
                  </a:solidFill>
                </a:rPr>
                <a:t> </a:t>
              </a:r>
              <a:r>
                <a:rPr lang="en-GB" sz="1400" b="1" dirty="0" err="1">
                  <a:solidFill>
                    <a:srgbClr val="128A2E"/>
                  </a:solidFill>
                </a:rPr>
                <a:t>elettrica</a:t>
              </a:r>
              <a:r>
                <a:rPr lang="en-GB" sz="1400" b="1" dirty="0">
                  <a:solidFill>
                    <a:srgbClr val="128A2E"/>
                  </a:solidFill>
                </a:rPr>
                <a:t> da FER (</a:t>
              </a:r>
              <a:r>
                <a:rPr lang="en-GB" sz="1400" b="1" dirty="0" err="1">
                  <a:solidFill>
                    <a:srgbClr val="128A2E"/>
                  </a:solidFill>
                </a:rPr>
                <a:t>TWh</a:t>
              </a:r>
              <a:r>
                <a:rPr lang="en-GB" sz="1400" b="1" dirty="0">
                  <a:solidFill>
                    <a:srgbClr val="128A2E"/>
                  </a:solidFill>
                </a:rPr>
                <a:t>)</a:t>
              </a:r>
            </a:p>
            <a:p>
              <a:endParaRPr lang="en-GB" sz="1400" b="1" dirty="0">
                <a:solidFill>
                  <a:srgbClr val="128A2E"/>
                </a:solidFill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6EA9461-18DF-0C46-8688-519AC96855C2}"/>
                </a:ext>
              </a:extLst>
            </p:cNvPr>
            <p:cNvSpPr/>
            <p:nvPr/>
          </p:nvSpPr>
          <p:spPr>
            <a:xfrm>
              <a:off x="6694941" y="3270348"/>
              <a:ext cx="801129" cy="412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EE247-51C5-D6AA-2FAC-49501A10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24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17CC6-1FBC-E82A-9333-5B41CD9BD1CF}"/>
              </a:ext>
            </a:extLst>
          </p:cNvPr>
          <p:cNvSpPr txBox="1"/>
          <p:nvPr/>
        </p:nvSpPr>
        <p:spPr>
          <a:xfrm>
            <a:off x="7203631" y="5939075"/>
            <a:ext cx="1028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err="1"/>
              <a:t>Dati</a:t>
            </a:r>
            <a:r>
              <a:rPr lang="en-GB" sz="1100" b="1" i="1" dirty="0"/>
              <a:t> GSE</a:t>
            </a:r>
          </a:p>
        </p:txBody>
      </p:sp>
    </p:spTree>
    <p:extLst>
      <p:ext uri="{BB962C8B-B14F-4D97-AF65-F5344CB8AC3E}">
        <p14:creationId xmlns:p14="http://schemas.microsoft.com/office/powerpoint/2010/main" val="72429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3E8F94-38B1-9D9A-2417-BE125052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0" y="3143641"/>
            <a:ext cx="4584700" cy="27686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55FA457-0113-0C53-9CDF-0681962F5E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2239531"/>
            <a:ext cx="3633941" cy="21843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2B922B-F98F-AFA5-E158-CC479341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 </a:t>
            </a:r>
            <a:r>
              <a:rPr lang="en-US" dirty="0" err="1"/>
              <a:t>contributo</a:t>
            </a:r>
            <a:r>
              <a:rPr lang="en-US" dirty="0"/>
              <a:t> </a:t>
            </a:r>
            <a:r>
              <a:rPr lang="en-US" dirty="0" err="1"/>
              <a:t>termico</a:t>
            </a:r>
            <a:endParaRPr lang="en-GB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69E5B5A6-69F8-2810-26C1-B31B5AEF10ED}"/>
              </a:ext>
            </a:extLst>
          </p:cNvPr>
          <p:cNvCxnSpPr>
            <a:cxnSpLocks/>
          </p:cNvCxnSpPr>
          <p:nvPr/>
        </p:nvCxnSpPr>
        <p:spPr>
          <a:xfrm flipH="1">
            <a:off x="4823520" y="4293096"/>
            <a:ext cx="111663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602FC1A6-3903-FAC0-BC89-F67EA2F98098}"/>
              </a:ext>
            </a:extLst>
          </p:cNvPr>
          <p:cNvCxnSpPr>
            <a:cxnSpLocks/>
          </p:cNvCxnSpPr>
          <p:nvPr/>
        </p:nvCxnSpPr>
        <p:spPr>
          <a:xfrm flipH="1" flipV="1">
            <a:off x="4823520" y="3429000"/>
            <a:ext cx="75659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57D1D6-B5A4-A143-B482-E2B754F4B83B}"/>
              </a:ext>
            </a:extLst>
          </p:cNvPr>
          <p:cNvSpPr txBox="1"/>
          <p:nvPr/>
        </p:nvSpPr>
        <p:spPr>
          <a:xfrm>
            <a:off x="462066" y="2064896"/>
            <a:ext cx="2550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top five countries accounts for 79% of the total annual energy use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51C3E9-A67B-081B-28A8-771DE6AA28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844" y="3752696"/>
            <a:ext cx="1829048" cy="1080801"/>
          </a:xfrm>
          <a:prstGeom prst="rect">
            <a:avLst/>
          </a:prstGeom>
        </p:spPr>
      </p:pic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B3E7A794-E76C-130B-C5E3-579345E7A9C4}"/>
              </a:ext>
            </a:extLst>
          </p:cNvPr>
          <p:cNvSpPr/>
          <p:nvPr/>
        </p:nvSpPr>
        <p:spPr>
          <a:xfrm rot="16200000">
            <a:off x="1595429" y="2121622"/>
            <a:ext cx="283828" cy="1760211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0F2A5F-D6EC-C946-C453-C27C62838679}"/>
              </a:ext>
            </a:extLst>
          </p:cNvPr>
          <p:cNvSpPr txBox="1"/>
          <p:nvPr/>
        </p:nvSpPr>
        <p:spPr>
          <a:xfrm>
            <a:off x="5816867" y="5067312"/>
            <a:ext cx="2708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contributo italiano non è distinguibile a livello mondiale</a:t>
            </a:r>
          </a:p>
        </p:txBody>
      </p:sp>
    </p:spTree>
    <p:extLst>
      <p:ext uri="{BB962C8B-B14F-4D97-AF65-F5344CB8AC3E}">
        <p14:creationId xmlns:p14="http://schemas.microsoft.com/office/powerpoint/2010/main" val="19163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645F2B43-537C-CF08-FA0B-D2D99F60A0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230" y="2057778"/>
            <a:ext cx="5242963" cy="3589904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7300EA6-E481-3643-B2C4-56C438C5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contributo</a:t>
            </a:r>
            <a:r>
              <a:rPr lang="en-US" dirty="0"/>
              <a:t> </a:t>
            </a:r>
            <a:r>
              <a:rPr lang="en-US" dirty="0" err="1"/>
              <a:t>termico</a:t>
            </a:r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832E80-2BC6-914A-A918-F0ED2481D61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39163" y="1876658"/>
            <a:ext cx="3165876" cy="381158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000" dirty="0"/>
              <a:t>La maggior parte del consumo di calore da FER in Italia è destinato al riscaldamento residenziale (38,2%) e ai servizi (36,4%), con solo il 3% dedicato agli usi industriali e il 22% perso nella trasmissione.</a:t>
            </a:r>
            <a:endParaRPr lang="it-IT" sz="3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4300" dirty="0"/>
              <a:t>La produzione di calore geotermico sul totale della produzione termica da FER è pari al 2,2%, di cui lo 0,8 è legato alle pompe di </a:t>
            </a:r>
            <a:r>
              <a:rPr lang="en-US" sz="4300" dirty="0" err="1"/>
              <a:t>calore</a:t>
            </a:r>
            <a:r>
              <a:rPr lang="en-US" sz="4300" dirty="0"/>
              <a:t> </a:t>
            </a:r>
            <a:r>
              <a:rPr lang="en-US" sz="4300" dirty="0" err="1"/>
              <a:t>geotermiche</a:t>
            </a:r>
            <a:r>
              <a:rPr lang="en-US" sz="4300" dirty="0"/>
              <a:t> (GSHP) e l'1,3% ad altri usi termici. 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C0BC750-5662-8346-B846-35A048B9CAE4}"/>
              </a:ext>
            </a:extLst>
          </p:cNvPr>
          <p:cNvGrpSpPr/>
          <p:nvPr/>
        </p:nvGrpSpPr>
        <p:grpSpPr>
          <a:xfrm>
            <a:off x="3561436" y="2021672"/>
            <a:ext cx="5343401" cy="1377814"/>
            <a:chOff x="4748581" y="1552562"/>
            <a:chExt cx="7124534" cy="183708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A62024C-1065-8B42-8D00-E962FA6E16E6}"/>
                </a:ext>
              </a:extLst>
            </p:cNvPr>
            <p:cNvSpPr txBox="1"/>
            <p:nvPr/>
          </p:nvSpPr>
          <p:spPr>
            <a:xfrm>
              <a:off x="4748581" y="1552562"/>
              <a:ext cx="7124534" cy="697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128A2E"/>
                  </a:solidFill>
                </a:rPr>
                <a:t>Contributo </a:t>
              </a:r>
              <a:r>
                <a:rPr lang="en-GB" sz="1400" b="1" dirty="0" err="1">
                  <a:solidFill>
                    <a:srgbClr val="128A2E"/>
                  </a:solidFill>
                </a:rPr>
                <a:t>delle</a:t>
              </a:r>
              <a:r>
                <a:rPr lang="en-GB" sz="1400" b="1" dirty="0">
                  <a:solidFill>
                    <a:srgbClr val="128A2E"/>
                  </a:solidFill>
                </a:rPr>
                <a:t> FER e </a:t>
              </a:r>
              <a:r>
                <a:rPr lang="en-GB" sz="1400" b="1" dirty="0" err="1">
                  <a:solidFill>
                    <a:srgbClr val="128A2E"/>
                  </a:solidFill>
                </a:rPr>
                <a:t>consumo</a:t>
              </a:r>
              <a:r>
                <a:rPr lang="en-GB" sz="1400" b="1" dirty="0">
                  <a:solidFill>
                    <a:srgbClr val="128A2E"/>
                  </a:solidFill>
                </a:rPr>
                <a:t> finale di energia termica (Mtep) 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6EA9461-18DF-0C46-8688-519AC96855C2}"/>
                </a:ext>
              </a:extLst>
            </p:cNvPr>
            <p:cNvSpPr/>
            <p:nvPr/>
          </p:nvSpPr>
          <p:spPr>
            <a:xfrm>
              <a:off x="6698598" y="3081870"/>
              <a:ext cx="144879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798A3A-038D-1C41-9484-FF5CE5E99347}"/>
              </a:ext>
            </a:extLst>
          </p:cNvPr>
          <p:cNvSpPr txBox="1"/>
          <p:nvPr/>
        </p:nvSpPr>
        <p:spPr>
          <a:xfrm>
            <a:off x="7203631" y="5647682"/>
            <a:ext cx="1028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err="1"/>
              <a:t>Dati</a:t>
            </a:r>
            <a:r>
              <a:rPr lang="en-GB" sz="1100" b="1" i="1" dirty="0"/>
              <a:t> GSE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5925AB-A026-5625-516E-FAC03B83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94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D8C3B3-A9A1-BC1B-E14E-41EDBC1F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+mj-lt"/>
              </a:rPr>
              <a:t>Geotermia e produzione termica</a:t>
            </a:r>
            <a:endParaRPr lang="en-GB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A07CA7EF-DDD6-A76A-257A-F96249D9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06679F-EE91-AC4D-D07A-27E631FE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5438"/>
            <a:ext cx="5249636" cy="355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32171-DB66-A900-1C2E-AF5038222FBD}"/>
              </a:ext>
            </a:extLst>
          </p:cNvPr>
          <p:cNvSpPr txBox="1"/>
          <p:nvPr/>
        </p:nvSpPr>
        <p:spPr>
          <a:xfrm>
            <a:off x="4751614" y="5568043"/>
            <a:ext cx="27526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Della </a:t>
            </a:r>
            <a:r>
              <a:rPr lang="en-GB" dirty="0" err="1"/>
              <a:t>Vedova</a:t>
            </a:r>
            <a:r>
              <a:rPr lang="en-GB" dirty="0"/>
              <a:t> et al., WGC2023</a:t>
            </a:r>
          </a:p>
        </p:txBody>
      </p:sp>
    </p:spTree>
    <p:extLst>
      <p:ext uri="{BB962C8B-B14F-4D97-AF65-F5344CB8AC3E}">
        <p14:creationId xmlns:p14="http://schemas.microsoft.com/office/powerpoint/2010/main" val="2614766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D8C3B3-A9A1-BC1B-E14E-41EDBC1F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+mj-lt"/>
              </a:rPr>
              <a:t>Geotermia e produzione termica</a:t>
            </a:r>
            <a:endParaRPr lang="en-GB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A07CA7EF-DDD6-A76A-257A-F96249D9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28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99EC12-A048-35E3-4876-E519E571A3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96" y="2204357"/>
            <a:ext cx="8864808" cy="270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B1F0C6-ABE4-312B-0CD1-DCC4E4F56469}"/>
              </a:ext>
            </a:extLst>
          </p:cNvPr>
          <p:cNvSpPr txBox="1"/>
          <p:nvPr/>
        </p:nvSpPr>
        <p:spPr>
          <a:xfrm>
            <a:off x="4751614" y="5568043"/>
            <a:ext cx="27526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Della </a:t>
            </a:r>
            <a:r>
              <a:rPr lang="en-GB" dirty="0" err="1"/>
              <a:t>Vedova</a:t>
            </a:r>
            <a:r>
              <a:rPr lang="en-GB" dirty="0"/>
              <a:t> et al., WGC2023</a:t>
            </a:r>
          </a:p>
        </p:txBody>
      </p:sp>
    </p:spTree>
    <p:extLst>
      <p:ext uri="{BB962C8B-B14F-4D97-AF65-F5344CB8AC3E}">
        <p14:creationId xmlns:p14="http://schemas.microsoft.com/office/powerpoint/2010/main" val="1311765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E28B4C9-D2EE-7B25-A269-C45FD5A7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80155"/>
            <a:ext cx="4362661" cy="32889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ED8C3B3-A9A1-BC1B-E14E-41EDBC1F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+mj-lt"/>
              </a:rPr>
              <a:t>Geotermia e produzione termica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B3CE75-40A2-A4B8-C3C7-F4E50D30CE08}"/>
              </a:ext>
            </a:extLst>
          </p:cNvPr>
          <p:cNvSpPr txBox="1"/>
          <p:nvPr/>
        </p:nvSpPr>
        <p:spPr>
          <a:xfrm>
            <a:off x="344557" y="4946296"/>
            <a:ext cx="368702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Il </a:t>
            </a:r>
            <a:r>
              <a:rPr lang="en-GB" dirty="0" err="1"/>
              <a:t>teleriscaldamento</a:t>
            </a:r>
            <a:r>
              <a:rPr lang="en-GB" dirty="0"/>
              <a:t> </a:t>
            </a:r>
            <a:r>
              <a:rPr lang="en-GB" dirty="0" err="1"/>
              <a:t>geotermico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principale</a:t>
            </a:r>
            <a:r>
              <a:rPr lang="en-GB" dirty="0"/>
              <a:t> </a:t>
            </a:r>
            <a:r>
              <a:rPr lang="en-GB" dirty="0" err="1"/>
              <a:t>settore</a:t>
            </a:r>
            <a:r>
              <a:rPr lang="en-GB" dirty="0"/>
              <a:t> </a:t>
            </a:r>
            <a:r>
              <a:rPr lang="en-GB" dirty="0" err="1"/>
              <a:t>tecnologico</a:t>
            </a:r>
            <a:r>
              <a:rPr lang="en-GB" dirty="0"/>
              <a:t> per la </a:t>
            </a:r>
            <a:r>
              <a:rPr lang="en-GB" dirty="0" err="1"/>
              <a:t>climatizzazione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ambienti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Rappresenta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minima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rete </a:t>
            </a:r>
            <a:r>
              <a:rPr lang="en-GB" dirty="0" err="1"/>
              <a:t>attuale</a:t>
            </a:r>
            <a:r>
              <a:rPr lang="en-GB" dirty="0"/>
              <a:t>, </a:t>
            </a:r>
            <a:r>
              <a:rPr lang="en-GB" dirty="0" err="1"/>
              <a:t>ancora</a:t>
            </a:r>
            <a:r>
              <a:rPr lang="en-GB" dirty="0"/>
              <a:t> </a:t>
            </a:r>
            <a:r>
              <a:rPr lang="en-GB" dirty="0" err="1"/>
              <a:t>ampiamente</a:t>
            </a:r>
            <a:r>
              <a:rPr lang="en-GB" dirty="0"/>
              <a:t> </a:t>
            </a:r>
            <a:r>
              <a:rPr lang="en-GB" dirty="0" err="1"/>
              <a:t>alimentata</a:t>
            </a:r>
            <a:r>
              <a:rPr lang="en-GB" dirty="0"/>
              <a:t> da </a:t>
            </a:r>
            <a:r>
              <a:rPr lang="en-GB" dirty="0" err="1"/>
              <a:t>fonti</a:t>
            </a:r>
            <a:r>
              <a:rPr lang="en-GB" dirty="0"/>
              <a:t> </a:t>
            </a:r>
            <a:r>
              <a:rPr lang="en-GB" dirty="0" err="1"/>
              <a:t>fossili</a:t>
            </a:r>
            <a:r>
              <a:rPr lang="en-GB" dirty="0"/>
              <a:t> 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B74BEEA-CD40-C32B-AC66-393E415998AA}"/>
              </a:ext>
            </a:extLst>
          </p:cNvPr>
          <p:cNvGrpSpPr/>
          <p:nvPr/>
        </p:nvGrpSpPr>
        <p:grpSpPr>
          <a:xfrm>
            <a:off x="4265674" y="3286539"/>
            <a:ext cx="4878325" cy="3690207"/>
            <a:chOff x="4604158" y="3960295"/>
            <a:chExt cx="3690860" cy="2729833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4BB0329A-41C1-A2DF-CF25-D15251959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158" y="3960295"/>
              <a:ext cx="3690860" cy="2390612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1EF36A5-434E-5DE1-85D2-02EA27294CE7}"/>
                </a:ext>
              </a:extLst>
            </p:cNvPr>
            <p:cNvSpPr txBox="1"/>
            <p:nvPr/>
          </p:nvSpPr>
          <p:spPr>
            <a:xfrm>
              <a:off x="6652457" y="6390046"/>
              <a:ext cx="97231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Fonte AIRU</a:t>
              </a:r>
            </a:p>
          </p:txBody>
        </p:sp>
      </p:grp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9AC88B33-051C-F2FE-D1C2-893D4A27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9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Energia geotermica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5792B22-EC40-47DE-C950-EE4CD90A8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10922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428932-EBB7-8E2D-EAA2-AA7B4C6A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66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365124"/>
            <a:ext cx="7269995" cy="652467"/>
          </a:xfrm>
        </p:spPr>
        <p:txBody>
          <a:bodyPr anchor="ctr">
            <a:normAutofit/>
          </a:bodyPr>
          <a:lstStyle/>
          <a:p>
            <a:r>
              <a:rPr lang="it-IT" sz="2000" dirty="0"/>
              <a:t>Tecnologie: Pompe di calore geotermiche </a:t>
            </a:r>
            <a:endParaRPr lang="en-GB" sz="2000" dirty="0"/>
          </a:p>
        </p:txBody>
      </p:sp>
      <p:pic>
        <p:nvPicPr>
          <p:cNvPr id="3" name="Immagine 2" descr="Immagine che contiene testo, mappa, diagramma, schermata&#10;&#10;Descrizione generata automaticamente">
            <a:extLst>
              <a:ext uri="{FF2B5EF4-FFF2-40B4-BE49-F238E27FC236}">
                <a16:creationId xmlns:a16="http://schemas.microsoft.com/office/drawing/2014/main" id="{2028CB9A-8149-B94D-768B-430CFABB55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93" y="1041273"/>
            <a:ext cx="4860067" cy="5554363"/>
          </a:xfrm>
          <a:prstGeom prst="rect">
            <a:avLst/>
          </a:prstGeom>
          <a:noFill/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D013DFA-2414-501B-CFA9-1490E642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0A1A189-84BE-164C-9CBC-57B2A0613C5C}" type="slidenum">
              <a:rPr lang="it-IT" smtClean="0"/>
              <a:pPr>
                <a:spcAft>
                  <a:spcPts val="600"/>
                </a:spcAft>
              </a:pPr>
              <a:t>30</a:t>
            </a:fld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69ED4A7-FFD2-6417-D721-CC391C87E8D4}"/>
              </a:ext>
            </a:extLst>
          </p:cNvPr>
          <p:cNvSpPr txBox="1"/>
          <p:nvPr/>
        </p:nvSpPr>
        <p:spPr>
          <a:xfrm>
            <a:off x="5546221" y="1469505"/>
            <a:ext cx="314720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pompe di calore geotermiche sono solo una minuscola parte delle pompe di calore vendute in Italia (si veda confronto con altri paesi europei)</a:t>
            </a:r>
          </a:p>
        </p:txBody>
      </p:sp>
    </p:spTree>
    <p:extLst>
      <p:ext uri="{BB962C8B-B14F-4D97-AF65-F5344CB8AC3E}">
        <p14:creationId xmlns:p14="http://schemas.microsoft.com/office/powerpoint/2010/main" val="5158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365124"/>
            <a:ext cx="7269995" cy="652467"/>
          </a:xfrm>
        </p:spPr>
        <p:txBody>
          <a:bodyPr anchor="ctr">
            <a:normAutofit/>
          </a:bodyPr>
          <a:lstStyle/>
          <a:p>
            <a:r>
              <a:rPr lang="it-IT" sz="2000" dirty="0"/>
              <a:t>Tecnologie: Pompe di calore geotermiche </a:t>
            </a:r>
            <a:endParaRPr lang="en-GB" sz="2000" dirty="0"/>
          </a:p>
        </p:txBody>
      </p:sp>
      <p:pic>
        <p:nvPicPr>
          <p:cNvPr id="3" name="Immagine 2" descr="Immagine che contiene testo, mappa, diagramma, schermata&#10;&#10;Descrizione generata automaticamente">
            <a:extLst>
              <a:ext uri="{FF2B5EF4-FFF2-40B4-BE49-F238E27FC236}">
                <a16:creationId xmlns:a16="http://schemas.microsoft.com/office/drawing/2014/main" id="{2028CB9A-8149-B94D-768B-430CFABB55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93" y="1041273"/>
            <a:ext cx="4860067" cy="5554363"/>
          </a:xfrm>
          <a:prstGeom prst="rect">
            <a:avLst/>
          </a:prstGeom>
          <a:noFill/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D013DFA-2414-501B-CFA9-1490E642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0A1A189-84BE-164C-9CBC-57B2A0613C5C}" type="slidenum">
              <a:rPr lang="it-IT" smtClean="0"/>
              <a:pPr>
                <a:spcAft>
                  <a:spcPts val="600"/>
                </a:spcAft>
              </a:pPr>
              <a:t>31</a:t>
            </a:fld>
            <a:endParaRPr lang="it-IT"/>
          </a:p>
        </p:txBody>
      </p:sp>
      <p:pic>
        <p:nvPicPr>
          <p:cNvPr id="30" name="Immagine 29" descr="Immagine che contiene testo, schermata, linea, Parallelo&#10;&#10;Descrizione generata automaticamente">
            <a:extLst>
              <a:ext uri="{FF2B5EF4-FFF2-40B4-BE49-F238E27FC236}">
                <a16:creationId xmlns:a16="http://schemas.microsoft.com/office/drawing/2014/main" id="{E6BE83F0-DAAF-8DB1-BCB9-DBFD21EC2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888" y="2879793"/>
            <a:ext cx="4178520" cy="33681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F2E15E-3543-3CB9-3232-FD19F5CD3896}"/>
              </a:ext>
            </a:extLst>
          </p:cNvPr>
          <p:cNvSpPr txBox="1"/>
          <p:nvPr/>
        </p:nvSpPr>
        <p:spPr>
          <a:xfrm>
            <a:off x="5546221" y="1469505"/>
            <a:ext cx="314720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pompe di calore geotermiche sono solo una minuscola parte delle pompe di calore vendute in Italia (si veda confronto con altri paesi europei)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EF3DE1A0-AAE4-6837-053A-1ABE68534579}"/>
              </a:ext>
            </a:extLst>
          </p:cNvPr>
          <p:cNvSpPr/>
          <p:nvPr/>
        </p:nvSpPr>
        <p:spPr>
          <a:xfrm>
            <a:off x="4992914" y="4484914"/>
            <a:ext cx="1262743" cy="246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B7CAB4D-F36C-78A8-802C-DC595956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potenziale</a:t>
            </a:r>
            <a:r>
              <a:rPr lang="en-GB" dirty="0"/>
              <a:t> </a:t>
            </a:r>
            <a:r>
              <a:rPr lang="en-GB" dirty="0" err="1"/>
              <a:t>geotermico</a:t>
            </a:r>
            <a:r>
              <a:rPr lang="en-GB" dirty="0"/>
              <a:t> </a:t>
            </a:r>
            <a:r>
              <a:rPr lang="en-GB" dirty="0" err="1"/>
              <a:t>Italiano</a:t>
            </a:r>
            <a:endParaRPr lang="en-GB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39535F9-A7BF-B680-C78E-09474746A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64C183-B045-D946-D9AF-49F8EBCE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411884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165EB-F218-8EFB-689B-40C05841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84" y="387430"/>
            <a:ext cx="7269995" cy="969404"/>
          </a:xfrm>
        </p:spPr>
        <p:txBody>
          <a:bodyPr/>
          <a:lstStyle/>
          <a:p>
            <a:r>
              <a:rPr lang="it-IT" dirty="0"/>
              <a:t>Il potenziale geotermico Italiano</a:t>
            </a:r>
          </a:p>
        </p:txBody>
      </p:sp>
      <p:pic>
        <p:nvPicPr>
          <p:cNvPr id="4" name="Picture 7" descr="D:\taskforce\presentazioneerga\foto\canvas\Italy-heat.jpg">
            <a:extLst>
              <a:ext uri="{FF2B5EF4-FFF2-40B4-BE49-F238E27FC236}">
                <a16:creationId xmlns:a16="http://schemas.microsoft.com/office/drawing/2014/main" id="{DEA8BBE1-4157-35BA-8D5A-8D60B60C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09" y="1258260"/>
            <a:ext cx="4194520" cy="538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:\TASKFORCE\presentazioneerga\materiale\slide\legendaheatflow.tif">
            <a:extLst>
              <a:ext uri="{FF2B5EF4-FFF2-40B4-BE49-F238E27FC236}">
                <a16:creationId xmlns:a16="http://schemas.microsoft.com/office/drawing/2014/main" id="{11377D75-4AF5-8A77-5A8D-AB91B701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813" y="1258260"/>
            <a:ext cx="2955717" cy="28776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0172B03D-098F-F610-0086-B0E7DB5683F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692123" y="4156764"/>
            <a:ext cx="4192393" cy="19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500">
                <a:latin typeface="Calibri" charset="0"/>
              </a:rPr>
              <a:t>Cataldi R., Mongelli F. Squarci P., Taffi L., Zito G., and Calore C. (1995). Geothermal ranking of the Italian territory. </a:t>
            </a:r>
            <a:r>
              <a:rPr lang="it-IT" sz="500" i="1">
                <a:latin typeface="Calibri" charset="0"/>
              </a:rPr>
              <a:t>Geothermics, Vol. </a:t>
            </a:r>
            <a:r>
              <a:rPr lang="it-IT" sz="500" b="1" i="1">
                <a:latin typeface="Calibri" charset="0"/>
              </a:rPr>
              <a:t>24, n. 1; pp. 115-129</a:t>
            </a:r>
            <a:r>
              <a:rPr lang="it-IT" sz="700" b="1" i="1">
                <a:latin typeface="Calibri" charset="0"/>
              </a:rPr>
              <a:t>.</a:t>
            </a:r>
            <a:endParaRPr lang="it-IT" sz="700">
              <a:latin typeface="Calibri" charset="0"/>
            </a:endParaRPr>
          </a:p>
        </p:txBody>
      </p:sp>
      <p:sp>
        <p:nvSpPr>
          <p:cNvPr id="7" name="Rettangolo 13">
            <a:extLst>
              <a:ext uri="{FF2B5EF4-FFF2-40B4-BE49-F238E27FC236}">
                <a16:creationId xmlns:a16="http://schemas.microsoft.com/office/drawing/2014/main" id="{3496F75A-A554-2A65-4A18-F865F310DF0B}"/>
              </a:ext>
            </a:extLst>
          </p:cNvPr>
          <p:cNvSpPr/>
          <p:nvPr/>
        </p:nvSpPr>
        <p:spPr bwMode="auto">
          <a:xfrm>
            <a:off x="4403781" y="2406464"/>
            <a:ext cx="781050" cy="274638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>
                <a:latin typeface="Calibri" charset="0"/>
              </a:rPr>
              <a:t> (m</a:t>
            </a:r>
            <a:r>
              <a:rPr lang="it-IT" sz="1200">
                <a:latin typeface="Calibri" charset="0"/>
              </a:rPr>
              <a:t>W/m</a:t>
            </a:r>
            <a:r>
              <a:rPr lang="it-IT" sz="1200" baseline="30000">
                <a:latin typeface="Calibri" charset="0"/>
              </a:rPr>
              <a:t>2</a:t>
            </a:r>
            <a:r>
              <a:rPr lang="it-IT" sz="1200">
                <a:latin typeface="Calibri" charset="0"/>
              </a:rPr>
              <a:t>)</a:t>
            </a:r>
            <a:endParaRPr lang="it-IT" sz="1200" baseline="30000">
              <a:latin typeface="Calibri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F5A183-AC1B-B41F-A663-CC2CD391F237}"/>
              </a:ext>
            </a:extLst>
          </p:cNvPr>
          <p:cNvSpPr txBox="1"/>
          <p:nvPr/>
        </p:nvSpPr>
        <p:spPr>
          <a:xfrm>
            <a:off x="6278348" y="1433692"/>
            <a:ext cx="2484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La geologia è molto favorevole, in quanto determina un elevato flusso di calore in larga parte del territorio italiano (estrazione del calore sotterraneo può avvenire più rapidamente e a costi minori)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F80B89-F74C-78BA-3DC6-289CB3BEA83F}"/>
              </a:ext>
            </a:extLst>
          </p:cNvPr>
          <p:cNvSpPr txBox="1"/>
          <p:nvPr/>
        </p:nvSpPr>
        <p:spPr>
          <a:xfrm>
            <a:off x="4860682" y="4774607"/>
            <a:ext cx="36339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La geotermia, comunque, non va considerate limitata a zone “calde”. Soprattutto I sistemi a pompa di calore possono essere installati ovunque nel territorio italiano, analogamente a quanto fatto in paesi molto più “freddi” dei nostri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1820AC1C-C092-31F3-B439-F4AF4E90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594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280386" y="2317417"/>
            <a:ext cx="2322909" cy="738664"/>
          </a:xfrm>
          <a:prstGeom prst="rect">
            <a:avLst/>
          </a:prstGeom>
          <a:solidFill>
            <a:srgbClr val="92D050"/>
          </a:solidFill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050">
                <a:latin typeface="Calibri" charset="0"/>
              </a:rPr>
              <a:t>Valutazione del potenziale geotermico, redazione di mappe di potenziale e distribuzione di temperatura a varie profondità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280386" y="308298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Valutazione di dettaglio mediante geofisica in Sicilia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280386" y="352113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Analisi regime autorizzativo nazionale e regionale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280386" y="395928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050">
                <a:latin typeface="Calibri" charset="0"/>
              </a:rPr>
              <a:t>Studio di accettabilità sociale sulla geotermia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280386" y="439743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Prodotti editoriali con descrizioni generali e tecniche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6280386" y="4836780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Sito web per la pubblicazione del materiale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280386" y="5274930"/>
            <a:ext cx="2322909" cy="253916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050">
                <a:latin typeface="Calibri" charset="0"/>
              </a:rPr>
              <a:t>8 studi di fattibilità completi</a:t>
            </a:r>
          </a:p>
        </p:txBody>
      </p:sp>
      <p:pic>
        <p:nvPicPr>
          <p:cNvPr id="20490" name="Immagine 6" descr="Logo_VIGOR_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442" y="1269206"/>
            <a:ext cx="226814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41" y="3564354"/>
            <a:ext cx="2430000" cy="2256337"/>
          </a:xfrm>
          <a:prstGeom prst="roundRect">
            <a:avLst>
              <a:gd name="adj" fmla="val 1354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8000000" lon="1200000" rev="204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79" y="2706924"/>
            <a:ext cx="2430000" cy="2256337"/>
          </a:xfrm>
          <a:prstGeom prst="roundRect">
            <a:avLst>
              <a:gd name="adj" fmla="val 1354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8000000" lon="1200000" rev="204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079" y="1908046"/>
            <a:ext cx="2430000" cy="2256337"/>
          </a:xfrm>
          <a:prstGeom prst="roundRect">
            <a:avLst>
              <a:gd name="adj" fmla="val 1354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8000000" lon="1200000" rev="204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994" y="1212207"/>
            <a:ext cx="2430000" cy="2256338"/>
          </a:xfrm>
          <a:prstGeom prst="roundRect">
            <a:avLst>
              <a:gd name="adj" fmla="val 1354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8000000" lon="1200000" rev="204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7" name="Subtitle 2"/>
          <p:cNvSpPr txBox="1">
            <a:spLocks/>
          </p:cNvSpPr>
          <p:nvPr/>
        </p:nvSpPr>
        <p:spPr>
          <a:xfrm>
            <a:off x="3781993" y="2089028"/>
            <a:ext cx="1211402" cy="3211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it-IT" sz="1200" dirty="0"/>
              <a:t>Calore in posto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1045030" y="3295263"/>
            <a:ext cx="1640720" cy="269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it-IT" sz="1200" dirty="0"/>
              <a:t>Teleriscaldamento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540706" y="4076619"/>
            <a:ext cx="2192552" cy="269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it-IT" sz="1200" dirty="0"/>
              <a:t>Teleriscaldamento e raffrescamento</a:t>
            </a: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1351994" y="4658344"/>
            <a:ext cx="1350280" cy="4910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it-IT" sz="1200" dirty="0"/>
              <a:t>Produzione elettrica</a:t>
            </a:r>
          </a:p>
        </p:txBody>
      </p:sp>
      <p:sp>
        <p:nvSpPr>
          <p:cNvPr id="61" name="Subtitle 2"/>
          <p:cNvSpPr txBox="1">
            <a:spLocks/>
          </p:cNvSpPr>
          <p:nvPr/>
        </p:nvSpPr>
        <p:spPr>
          <a:xfrm>
            <a:off x="107545" y="5232321"/>
            <a:ext cx="3000374" cy="768430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6206" indent="-126206"/>
            <a:r>
              <a:rPr lang="it-IT" sz="1200" b="1" dirty="0"/>
              <a:t>Potenziale tecnico-economico MW/km</a:t>
            </a:r>
            <a:r>
              <a:rPr lang="it-IT" sz="1200" b="1" baseline="30000" dirty="0"/>
              <a:t>2</a:t>
            </a:r>
          </a:p>
          <a:p>
            <a:pPr marL="126206" indent="-126206"/>
            <a:r>
              <a:rPr lang="it-IT" sz="1200" b="1" dirty="0"/>
              <a:t>Risparmio petrolio </a:t>
            </a:r>
            <a:r>
              <a:rPr lang="it-IT" sz="1200" b="1" dirty="0" err="1"/>
              <a:t>Mtep</a:t>
            </a:r>
            <a:endParaRPr lang="it-IT" sz="1200" b="1" dirty="0"/>
          </a:p>
          <a:p>
            <a:pPr marL="126206" indent="-126206"/>
            <a:r>
              <a:rPr lang="it-IT" sz="1200" b="1" dirty="0"/>
              <a:t>Risparmio  emissioni CO</a:t>
            </a:r>
            <a:r>
              <a:rPr lang="it-IT" sz="1200" b="1" baseline="-25000" dirty="0"/>
              <a:t>2</a:t>
            </a:r>
            <a:endParaRPr lang="it-IT" sz="1200" b="1" dirty="0"/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3384996" y="5577193"/>
            <a:ext cx="1321693" cy="2083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it-IT" sz="900" dirty="0" err="1">
                <a:solidFill>
                  <a:sysClr val="windowText" lastClr="000000"/>
                </a:solidFill>
                <a:latin typeface="Calibri"/>
              </a:rPr>
              <a:t>Trumpy</a:t>
            </a:r>
            <a:r>
              <a:rPr lang="it-IT" sz="900" dirty="0">
                <a:solidFill>
                  <a:sysClr val="windowText" lastClr="000000"/>
                </a:solidFill>
                <a:latin typeface="Calibri"/>
              </a:rPr>
              <a:t> et al. (2016)</a:t>
            </a:r>
            <a:r>
              <a:rPr lang="it-IT" sz="900" dirty="0"/>
              <a:t> </a:t>
            </a:r>
            <a:r>
              <a:rPr lang="en-US" sz="900" dirty="0"/>
              <a:t>Energy, 103, 167-181</a:t>
            </a:r>
            <a:endParaRPr lang="it-IT" sz="9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9D428C-C1A6-CA5E-460F-DD0AB59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valutazione del CNR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7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280386" y="2317417"/>
            <a:ext cx="2322909" cy="738664"/>
          </a:xfrm>
          <a:prstGeom prst="rect">
            <a:avLst/>
          </a:prstGeom>
          <a:solidFill>
            <a:srgbClr val="92D050"/>
          </a:solidFill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050">
                <a:latin typeface="Calibri" charset="0"/>
              </a:rPr>
              <a:t>Valutazione del potenziale geotermico, redazione di mappe di potenziale e distribuzione di temperatura a varie profondità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280386" y="308298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Valutazione di dettaglio mediante geofisica in Sicilia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280386" y="352113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Analisi regime autorizzativo nazionale e regionale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280386" y="395928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050">
                <a:latin typeface="Calibri" charset="0"/>
              </a:rPr>
              <a:t>Studio di accettabilità sociale sulla geotermia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280386" y="4397439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Prodotti editoriali con descrizioni generali e tecniche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6280386" y="4836780"/>
            <a:ext cx="2322909" cy="415498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latin typeface="Calibri"/>
              </a:rPr>
              <a:t>Sito web per la pubblicazione del materiale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280386" y="5274930"/>
            <a:ext cx="2322909" cy="253916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050">
                <a:latin typeface="Calibri" charset="0"/>
              </a:rPr>
              <a:t>8 studi di fattibilità completi</a:t>
            </a:r>
          </a:p>
        </p:txBody>
      </p:sp>
      <p:pic>
        <p:nvPicPr>
          <p:cNvPr id="20490" name="Immagine 6" descr="Logo_VIGOR_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442" y="1269206"/>
            <a:ext cx="226814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09" y="1827936"/>
            <a:ext cx="3297172" cy="306118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856488" y="5245465"/>
            <a:ext cx="1431023" cy="2083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it-IT" sz="900" dirty="0" err="1">
                <a:solidFill>
                  <a:sysClr val="windowText" lastClr="000000"/>
                </a:solidFill>
                <a:latin typeface="Calibri"/>
              </a:rPr>
              <a:t>Galgaro</a:t>
            </a:r>
            <a:r>
              <a:rPr lang="it-IT" sz="900" dirty="0">
                <a:solidFill>
                  <a:sysClr val="windowText" lastClr="000000"/>
                </a:solidFill>
                <a:latin typeface="Calibri"/>
              </a:rPr>
              <a:t> et al. (2015)</a:t>
            </a:r>
            <a:r>
              <a:rPr lang="it-IT" sz="900" dirty="0"/>
              <a:t> </a:t>
            </a:r>
            <a:r>
              <a:rPr lang="it-IT" sz="900" dirty="0" err="1"/>
              <a:t>Geothermics</a:t>
            </a:r>
            <a:r>
              <a:rPr lang="it-IT" sz="900" dirty="0"/>
              <a:t>, 57, 173–184</a:t>
            </a:r>
            <a:endParaRPr lang="it-IT" sz="9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65483" y="5069589"/>
            <a:ext cx="3000374" cy="768430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it-IT" sz="1200" b="1" dirty="0"/>
              <a:t>Potenziale impianti a pompa di calore geotermica a circuito chiuso e idoneità per impianti a circuito aperto</a:t>
            </a:r>
            <a:endParaRPr lang="it-IT" sz="1200" b="1" baseline="300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9EA87F-7149-237E-2CBB-153C92EE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valutazione del CNR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03226" y="5669249"/>
            <a:ext cx="612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/>
              <a:t>Favorevolezza geotermica: condizioni geologiche favorevoli a ospitare risorse geotermiche di varie tipologie 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42784" y="431488"/>
            <a:ext cx="7762953" cy="994172"/>
          </a:xfrm>
        </p:spPr>
        <p:txBody>
          <a:bodyPr>
            <a:normAutofit/>
          </a:bodyPr>
          <a:lstStyle/>
          <a:p>
            <a:r>
              <a:rPr lang="it-IT" sz="2800" dirty="0"/>
              <a:t>La valutazione del CNR</a:t>
            </a:r>
            <a:endParaRPr lang="it-IT" sz="2700" dirty="0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6402649" y="1974456"/>
            <a:ext cx="2322909" cy="738664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>
              <a:defRPr sz="1400"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9pPr>
          </a:lstStyle>
          <a:p>
            <a:r>
              <a:rPr lang="it-IT" sz="1050" dirty="0"/>
              <a:t>Valutazione favorevolezza di risorse geotermiche idrotermali e non convenzionali nelle regioni del Mezzogiorno d’Italia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6402649" y="2774432"/>
            <a:ext cx="2322909" cy="415498"/>
          </a:xfrm>
          <a:prstGeom prst="rect">
            <a:avLst/>
          </a:prstGeom>
          <a:solidFill>
            <a:srgbClr val="92D050"/>
          </a:solidFill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sz="1050" dirty="0"/>
              <a:t>Database geotermico aggiornato in 9 regioni italiana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6402649" y="3232413"/>
            <a:ext cx="2322909" cy="415498"/>
          </a:xfrm>
          <a:prstGeom prst="rect">
            <a:avLst/>
          </a:prstGeom>
          <a:solidFill>
            <a:srgbClr val="92D050"/>
          </a:solidFill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sz="1050" dirty="0"/>
              <a:t>Raccolta e organizzazione completa di dati geochimici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6402649" y="4591647"/>
            <a:ext cx="2322909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050" dirty="0" err="1"/>
              <a:t>Analisi</a:t>
            </a:r>
            <a:r>
              <a:rPr lang="en-GB" sz="1050" dirty="0"/>
              <a:t> </a:t>
            </a:r>
            <a:r>
              <a:rPr lang="en-GB" sz="1050" dirty="0" err="1"/>
              <a:t>sociale</a:t>
            </a:r>
            <a:r>
              <a:rPr lang="en-GB" sz="1050" dirty="0"/>
              <a:t> (</a:t>
            </a:r>
            <a:r>
              <a:rPr lang="en-GB" sz="1050" dirty="0" err="1"/>
              <a:t>Viterbo</a:t>
            </a:r>
            <a:r>
              <a:rPr lang="en-GB" sz="1050" dirty="0"/>
              <a:t>)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6402649" y="4905514"/>
            <a:ext cx="2322909" cy="253916"/>
          </a:xfrm>
          <a:prstGeom prst="rect">
            <a:avLst/>
          </a:prstGeom>
          <a:noFill/>
          <a:ln w="19050" cmpd="sng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050" dirty="0">
                <a:solidFill>
                  <a:srgbClr val="000000"/>
                </a:solidFill>
                <a:latin typeface="Calibri"/>
              </a:rPr>
              <a:t>Sito Web </a:t>
            </a:r>
            <a:r>
              <a:rPr lang="it-IT" sz="1050" dirty="0" err="1">
                <a:solidFill>
                  <a:srgbClr val="000000"/>
                </a:solidFill>
                <a:latin typeface="Calibri"/>
              </a:rPr>
              <a:t>atlante.igg.cnr.it</a:t>
            </a:r>
            <a:endParaRPr lang="it-IT" sz="10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6402649" y="3668748"/>
            <a:ext cx="2322909" cy="900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99CC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050" dirty="0" err="1"/>
              <a:t>Descrizione</a:t>
            </a:r>
            <a:r>
              <a:rPr lang="en-GB" sz="1050" dirty="0"/>
              <a:t> </a:t>
            </a:r>
            <a:r>
              <a:rPr lang="en-GB" sz="1050" dirty="0" err="1"/>
              <a:t>degli</a:t>
            </a:r>
            <a:r>
              <a:rPr lang="en-GB" sz="1050" dirty="0"/>
              <a:t> </a:t>
            </a:r>
            <a:r>
              <a:rPr lang="en-GB" sz="1050" dirty="0" err="1"/>
              <a:t>aspetti</a:t>
            </a:r>
            <a:r>
              <a:rPr lang="en-GB" sz="1050" dirty="0"/>
              <a:t> </a:t>
            </a:r>
            <a:r>
              <a:rPr lang="en-GB" sz="1050" dirty="0" err="1"/>
              <a:t>ambientali</a:t>
            </a:r>
            <a:r>
              <a:rPr lang="en-GB" sz="1050" dirty="0"/>
              <a:t> e </a:t>
            </a:r>
            <a:r>
              <a:rPr lang="en-GB" sz="1050" dirty="0" err="1"/>
              <a:t>misure</a:t>
            </a:r>
            <a:r>
              <a:rPr lang="en-GB" sz="1050" dirty="0"/>
              <a:t> di </a:t>
            </a:r>
            <a:r>
              <a:rPr lang="en-GB" sz="1050" dirty="0" err="1"/>
              <a:t>mitigazione</a:t>
            </a:r>
            <a:r>
              <a:rPr lang="en-GB" sz="1050" dirty="0"/>
              <a:t> di </a:t>
            </a:r>
            <a:r>
              <a:rPr lang="en-GB" sz="1050" dirty="0" err="1"/>
              <a:t>potenziali</a:t>
            </a:r>
            <a:r>
              <a:rPr lang="en-GB" sz="1050" dirty="0"/>
              <a:t> </a:t>
            </a:r>
            <a:r>
              <a:rPr lang="en-GB" sz="1050" dirty="0" err="1"/>
              <a:t>impatti</a:t>
            </a:r>
            <a:r>
              <a:rPr lang="en-GB" sz="1050" dirty="0"/>
              <a:t>, </a:t>
            </a:r>
            <a:r>
              <a:rPr lang="en-GB" sz="1050" dirty="0" err="1"/>
              <a:t>raccolta</a:t>
            </a:r>
            <a:r>
              <a:rPr lang="en-GB" sz="1050" dirty="0"/>
              <a:t> e </a:t>
            </a:r>
            <a:r>
              <a:rPr lang="en-GB" sz="1050" dirty="0" err="1"/>
              <a:t>organizzazione</a:t>
            </a:r>
            <a:r>
              <a:rPr lang="en-GB" sz="1050" dirty="0"/>
              <a:t> </a:t>
            </a:r>
            <a:r>
              <a:rPr lang="en-GB" sz="1050" dirty="0" err="1"/>
              <a:t>dati</a:t>
            </a:r>
            <a:r>
              <a:rPr lang="en-GB" sz="1050" dirty="0"/>
              <a:t> e </a:t>
            </a:r>
            <a:r>
              <a:rPr lang="en-GB" sz="1050" dirty="0" err="1"/>
              <a:t>descrizione</a:t>
            </a:r>
            <a:r>
              <a:rPr lang="en-GB" sz="1050" dirty="0"/>
              <a:t> </a:t>
            </a:r>
            <a:r>
              <a:rPr lang="en-GB" sz="1050" dirty="0" err="1"/>
              <a:t>della</a:t>
            </a:r>
            <a:r>
              <a:rPr lang="en-GB" sz="1050" dirty="0"/>
              <a:t> </a:t>
            </a:r>
            <a:r>
              <a:rPr lang="en-GB" sz="1050" dirty="0" err="1"/>
              <a:t>normativa</a:t>
            </a:r>
            <a:r>
              <a:rPr lang="en-GB" sz="1050" dirty="0"/>
              <a:t> </a:t>
            </a:r>
            <a:r>
              <a:rPr lang="en-GB" sz="1050" dirty="0" err="1"/>
              <a:t>internazionale</a:t>
            </a:r>
            <a:r>
              <a:rPr lang="en-GB" sz="1050" dirty="0"/>
              <a:t> e </a:t>
            </a:r>
            <a:r>
              <a:rPr lang="en-GB" sz="1050" dirty="0" err="1"/>
              <a:t>nazionale</a:t>
            </a:r>
            <a:endParaRPr lang="en-GB" sz="105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310229" y="4995268"/>
            <a:ext cx="1611709" cy="2729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it-IT" sz="900" dirty="0" err="1">
                <a:solidFill>
                  <a:sysClr val="windowText" lastClr="000000"/>
                </a:solidFill>
                <a:latin typeface="Calibri"/>
              </a:rPr>
              <a:t>Trumpy</a:t>
            </a:r>
            <a:r>
              <a:rPr lang="it-IT" sz="900" dirty="0">
                <a:solidFill>
                  <a:sysClr val="windowText" lastClr="000000"/>
                </a:solidFill>
                <a:latin typeface="Calibri"/>
              </a:rPr>
              <a:t> et al. (2015)</a:t>
            </a:r>
            <a:r>
              <a:rPr lang="it-IT" sz="900" dirty="0"/>
              <a:t> </a:t>
            </a:r>
            <a:r>
              <a:rPr lang="it-IT" sz="900" dirty="0" err="1"/>
              <a:t>Geothermics</a:t>
            </a:r>
            <a:r>
              <a:rPr lang="it-IT" sz="900" dirty="0"/>
              <a:t>, 56, 1–16 per metodologia.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563" y="1767326"/>
            <a:ext cx="1890000" cy="161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47" y="1914480"/>
            <a:ext cx="1890000" cy="1839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986" y="3224518"/>
            <a:ext cx="1539000" cy="187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55" y="3645837"/>
            <a:ext cx="1890000" cy="1839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3692518" y="2562362"/>
            <a:ext cx="10634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13" b="1" dirty="0"/>
              <a:t>idrotermale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71483" y="3086019"/>
            <a:ext cx="10634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13" b="1" dirty="0"/>
              <a:t>EGS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56223" y="4784595"/>
            <a:ext cx="132682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13" b="1" dirty="0" err="1"/>
              <a:t>Geopressurizzati</a:t>
            </a:r>
            <a:endParaRPr lang="it-IT" sz="1013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46742" y="4590560"/>
            <a:ext cx="10634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13" b="1" dirty="0"/>
              <a:t>Magmatici</a:t>
            </a:r>
          </a:p>
        </p:txBody>
      </p:sp>
    </p:spTree>
    <p:extLst>
      <p:ext uri="{BB962C8B-B14F-4D97-AF65-F5344CB8AC3E}">
        <p14:creationId xmlns:p14="http://schemas.microsoft.com/office/powerpoint/2010/main" val="1036902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165EB-F218-8EFB-689B-40C05841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potenziale</a:t>
            </a:r>
            <a:r>
              <a:rPr lang="en-GB" dirty="0"/>
              <a:t> </a:t>
            </a:r>
            <a:r>
              <a:rPr lang="en-GB" dirty="0" err="1"/>
              <a:t>geotermico</a:t>
            </a:r>
            <a:r>
              <a:rPr lang="en-GB" dirty="0"/>
              <a:t> </a:t>
            </a:r>
            <a:r>
              <a:rPr lang="en-GB" dirty="0" err="1"/>
              <a:t>Italiano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7ED0E-D473-332B-B200-50A6A41EE12C}"/>
              </a:ext>
            </a:extLst>
          </p:cNvPr>
          <p:cNvSpPr txBox="1">
            <a:spLocks/>
          </p:cNvSpPr>
          <p:nvPr/>
        </p:nvSpPr>
        <p:spPr>
          <a:xfrm>
            <a:off x="538498" y="1468550"/>
            <a:ext cx="7886700" cy="42290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/>
              <a:t>Grande potenziale</a:t>
            </a:r>
          </a:p>
          <a:p>
            <a:pPr marL="0" indent="0">
              <a:buNone/>
            </a:pPr>
            <a:endParaRPr lang="it-IT" sz="2000" dirty="0"/>
          </a:p>
          <a:p>
            <a:pPr lvl="1">
              <a:spcBef>
                <a:spcPts val="1700"/>
              </a:spcBef>
            </a:pPr>
            <a:r>
              <a:rPr lang="it-IT" sz="1600" dirty="0">
                <a:solidFill>
                  <a:srgbClr val="000000"/>
                </a:solidFill>
                <a:ea typeface="Calibri" panose="020F0502020204030204" pitchFamily="34" charset="0"/>
              </a:rPr>
              <a:t>dei 329 TWh attualmente consumati in Italia per riscaldare gli ambienti almeno 10 TWh potrebbero essere alimentati da teleriscaldamenti geotermici</a:t>
            </a:r>
            <a:r>
              <a:rPr lang="it-IT" sz="1600" dirty="0"/>
              <a:t> in pochi anni (AIRU, Stati Generali della Geotermia, Luglio 2022) </a:t>
            </a:r>
            <a:r>
              <a:rPr lang="it-IT" sz="16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it-IT" sz="1600" i="1" dirty="0">
                <a:solidFill>
                  <a:srgbClr val="000000"/>
                </a:solidFill>
                <a:ea typeface="Calibri" panose="020F0502020204030204" pitchFamily="34" charset="0"/>
              </a:rPr>
              <a:t>con un risparmio di circa 1 miliardo di Sm</a:t>
            </a:r>
            <a:r>
              <a:rPr lang="it-IT" sz="1600" i="1" baseline="30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it-IT" sz="1600" i="1" dirty="0">
                <a:solidFill>
                  <a:srgbClr val="000000"/>
                </a:solidFill>
                <a:ea typeface="Calibri" panose="020F0502020204030204" pitchFamily="34" charset="0"/>
              </a:rPr>
              <a:t> di gas (1,3% delle importazioni attuali di gas)</a:t>
            </a:r>
            <a:r>
              <a:rPr lang="it-IT" sz="1600" dirty="0"/>
              <a:t> </a:t>
            </a:r>
          </a:p>
          <a:p>
            <a:pPr lvl="1">
              <a:spcBef>
                <a:spcPts val="1700"/>
              </a:spcBef>
            </a:pPr>
            <a:r>
              <a:rPr lang="it-IT" sz="1600" dirty="0">
                <a:solidFill>
                  <a:srgbClr val="000000"/>
                </a:solidFill>
                <a:ea typeface="Calibri" panose="020F0502020204030204" pitchFamily="34" charset="0"/>
              </a:rPr>
              <a:t>Se venissero installate 100mila nuove pompe di calore geotermiche (circa l’8% del totale degli impianti installati in un anno in Italia) potremmo conseguire </a:t>
            </a:r>
            <a:r>
              <a:rPr lang="it-IT" sz="1600" i="1" dirty="0">
                <a:solidFill>
                  <a:srgbClr val="000000"/>
                </a:solidFill>
                <a:ea typeface="Calibri" panose="020F0502020204030204" pitchFamily="34" charset="0"/>
              </a:rPr>
              <a:t>un risparmio di 65 milioni di Sm</a:t>
            </a:r>
            <a:r>
              <a:rPr lang="it-IT" sz="1600" i="1" baseline="30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it-IT" sz="1600" i="1" dirty="0">
                <a:solidFill>
                  <a:srgbClr val="000000"/>
                </a:solidFill>
                <a:ea typeface="Calibri" panose="020F0502020204030204" pitchFamily="34" charset="0"/>
              </a:rPr>
              <a:t> di gas</a:t>
            </a:r>
            <a:r>
              <a:rPr lang="it-IT" sz="16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r>
              <a:rPr lang="it-IT" sz="1600" dirty="0"/>
              <a:t> </a:t>
            </a:r>
          </a:p>
          <a:p>
            <a:pPr lvl="1">
              <a:spcBef>
                <a:spcPts val="1700"/>
              </a:spcBef>
            </a:pPr>
            <a:r>
              <a:rPr lang="it-IT" sz="1600" dirty="0"/>
              <a:t>Si potrebbero installare 240 MW al 2030 e altri 120 MW al 2035, un totale di  360 MW e 3 TWh/anno (stime UGI). Il potenziale totale stimato è di 40 TWh/anno con tecnologie attuali (stime RSE) e 170 TWh/anno con tecnologie di nuova concezione (stime GEOELEC)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3A358A6F-C708-EFDD-9285-428CC9A3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68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03909-8647-5F1C-1348-81AD9200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Alcune</a:t>
            </a:r>
            <a:r>
              <a:rPr lang="en-GB" dirty="0"/>
              <a:t> </a:t>
            </a:r>
            <a:r>
              <a:rPr lang="en-GB" dirty="0" err="1"/>
              <a:t>considerazioni</a:t>
            </a:r>
            <a:r>
              <a:rPr lang="en-GB" dirty="0"/>
              <a:t> </a:t>
            </a:r>
          </a:p>
        </p:txBody>
      </p:sp>
      <p:pic>
        <p:nvPicPr>
          <p:cNvPr id="3" name="Segnaposto contenuto 10">
            <a:extLst>
              <a:ext uri="{FF2B5EF4-FFF2-40B4-BE49-F238E27FC236}">
                <a16:creationId xmlns:a16="http://schemas.microsoft.com/office/drawing/2014/main" id="{3C453282-1154-5B80-70B0-260374728E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832" y="2086377"/>
            <a:ext cx="5368007" cy="4093669"/>
          </a:xfrm>
          <a:prstGeom prst="rect">
            <a:avLst/>
          </a:prstGeom>
        </p:spPr>
      </p:pic>
      <p:pic>
        <p:nvPicPr>
          <p:cNvPr id="4" name="Segnaposto immagine 4">
            <a:extLst>
              <a:ext uri="{FF2B5EF4-FFF2-40B4-BE49-F238E27FC236}">
                <a16:creationId xmlns:a16="http://schemas.microsoft.com/office/drawing/2014/main" id="{47A730C8-95DD-D64E-E084-7F76B5D5F202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304" y="2873395"/>
            <a:ext cx="3564696" cy="2907406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6A53B1-7E6F-B898-3FF3-CEB0ABE21371}"/>
              </a:ext>
            </a:extLst>
          </p:cNvPr>
          <p:cNvSpPr txBox="1"/>
          <p:nvPr/>
        </p:nvSpPr>
        <p:spPr>
          <a:xfrm>
            <a:off x="488190" y="1478268"/>
            <a:ext cx="8167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 err="1"/>
              <a:t>L’Italia</a:t>
            </a:r>
            <a:r>
              <a:rPr lang="en-GB" sz="1600" dirty="0"/>
              <a:t> ha un gran </a:t>
            </a:r>
            <a:r>
              <a:rPr lang="en-GB" sz="1600" dirty="0" err="1"/>
              <a:t>bisogno</a:t>
            </a:r>
            <a:r>
              <a:rPr lang="en-GB" sz="1600" dirty="0"/>
              <a:t> di </a:t>
            </a:r>
            <a:r>
              <a:rPr lang="en-GB" sz="1600" dirty="0" err="1"/>
              <a:t>energia</a:t>
            </a:r>
            <a:r>
              <a:rPr lang="en-GB" sz="1600" dirty="0"/>
              <a:t> e di </a:t>
            </a:r>
            <a:r>
              <a:rPr lang="en-GB" sz="1600" dirty="0" err="1"/>
              <a:t>ridurre</a:t>
            </a:r>
            <a:r>
              <a:rPr lang="en-GB" sz="1600" dirty="0"/>
              <a:t> le </a:t>
            </a:r>
            <a:r>
              <a:rPr lang="en-GB" sz="1600" dirty="0" err="1"/>
              <a:t>importazioni</a:t>
            </a:r>
            <a:r>
              <a:rPr lang="en-GB" sz="1600" dirty="0"/>
              <a:t>, </a:t>
            </a:r>
            <a:r>
              <a:rPr lang="en-GB" sz="1600" dirty="0" err="1"/>
              <a:t>soprattutto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settore</a:t>
            </a:r>
            <a:r>
              <a:rPr lang="en-GB" sz="1600" dirty="0"/>
              <a:t> </a:t>
            </a:r>
            <a:r>
              <a:rPr lang="en-GB" sz="1600" dirty="0" err="1"/>
              <a:t>termico</a:t>
            </a:r>
            <a:endParaRPr lang="en-GB" sz="16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1B5853A-0B76-2A57-F1C8-8F043592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38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FB3AEF-F43E-BE68-2FEB-50BBCC228E08}"/>
              </a:ext>
            </a:extLst>
          </p:cNvPr>
          <p:cNvSpPr txBox="1"/>
          <p:nvPr/>
        </p:nvSpPr>
        <p:spPr>
          <a:xfrm>
            <a:off x="6305559" y="6180046"/>
            <a:ext cx="1028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err="1"/>
              <a:t>Dati</a:t>
            </a:r>
            <a:r>
              <a:rPr lang="en-GB" sz="1100" b="1" i="1" dirty="0"/>
              <a:t> GSE</a:t>
            </a:r>
          </a:p>
        </p:txBody>
      </p:sp>
    </p:spTree>
    <p:extLst>
      <p:ext uri="{BB962C8B-B14F-4D97-AF65-F5344CB8AC3E}">
        <p14:creationId xmlns:p14="http://schemas.microsoft.com/office/powerpoint/2010/main" val="1376292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F7E2E-74AC-B0A8-F987-DC82989E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Punti</a:t>
            </a:r>
            <a:r>
              <a:rPr lang="en-GB" dirty="0"/>
              <a:t> di forza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geotermia</a:t>
            </a:r>
            <a:r>
              <a:rPr lang="en-GB" dirty="0"/>
              <a:t> IT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B81426-2DA5-B192-DA8C-DD3A7FA2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5936"/>
            <a:ext cx="7886700" cy="3840479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Grande </a:t>
            </a:r>
            <a:r>
              <a:rPr lang="en-GB" sz="1600" dirty="0" err="1"/>
              <a:t>potenziale</a:t>
            </a:r>
            <a:r>
              <a:rPr lang="en-GB" sz="1600" dirty="0"/>
              <a:t> di </a:t>
            </a:r>
            <a:r>
              <a:rPr lang="en-GB" sz="1600" dirty="0" err="1"/>
              <a:t>produzione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Rinnovabilità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fonte</a:t>
            </a:r>
            <a:r>
              <a:rPr lang="en-GB" sz="1600" dirty="0"/>
              <a:t>, </a:t>
            </a:r>
            <a:r>
              <a:rPr lang="en-GB" sz="1600" dirty="0" err="1"/>
              <a:t>contributo</a:t>
            </a:r>
            <a:r>
              <a:rPr lang="en-GB" sz="1600" dirty="0"/>
              <a:t> </a:t>
            </a:r>
            <a:r>
              <a:rPr lang="en-GB" sz="1600" dirty="0" err="1"/>
              <a:t>alla</a:t>
            </a:r>
            <a:r>
              <a:rPr lang="en-GB" sz="1600" dirty="0"/>
              <a:t> </a:t>
            </a:r>
            <a:r>
              <a:rPr lang="en-GB" sz="1600" dirty="0" err="1"/>
              <a:t>decarbonizzazione</a:t>
            </a:r>
            <a:r>
              <a:rPr lang="en-GB" sz="1600" dirty="0"/>
              <a:t> e </a:t>
            </a:r>
            <a:r>
              <a:rPr lang="en-GB" sz="1600" dirty="0" err="1"/>
              <a:t>all'efficienza</a:t>
            </a:r>
            <a:r>
              <a:rPr lang="en-GB" sz="1600" dirty="0"/>
              <a:t> </a:t>
            </a:r>
            <a:r>
              <a:rPr lang="en-GB" sz="1600" dirty="0" err="1"/>
              <a:t>energetica</a:t>
            </a:r>
            <a:r>
              <a:rPr lang="en-GB" sz="1600" dirty="0"/>
              <a:t>, </a:t>
            </a:r>
            <a:r>
              <a:rPr lang="en-GB" sz="1600" dirty="0" err="1"/>
              <a:t>occupazione</a:t>
            </a:r>
            <a:r>
              <a:rPr lang="en-GB" sz="1600" dirty="0"/>
              <a:t>.</a:t>
            </a:r>
          </a:p>
          <a:p>
            <a:r>
              <a:rPr lang="en-GB" sz="1600" dirty="0"/>
              <a:t>Una risorsa efficace per il settore del </a:t>
            </a:r>
            <a:r>
              <a:rPr lang="en-GB" sz="1600" dirty="0" err="1"/>
              <a:t>riscaldamento</a:t>
            </a:r>
            <a:r>
              <a:rPr lang="en-GB" sz="1600" dirty="0"/>
              <a:t> e del </a:t>
            </a:r>
            <a:r>
              <a:rPr lang="en-GB" sz="1600" dirty="0" err="1"/>
              <a:t>raffreddamento</a:t>
            </a:r>
            <a:r>
              <a:rPr lang="en-GB" sz="1600" dirty="0"/>
              <a:t> (quello con la maggiore domanda di </a:t>
            </a:r>
            <a:r>
              <a:rPr lang="en-GB" sz="1600" dirty="0" err="1"/>
              <a:t>energia</a:t>
            </a:r>
            <a:r>
              <a:rPr lang="en-GB" sz="1600" dirty="0"/>
              <a:t>), .</a:t>
            </a:r>
          </a:p>
          <a:p>
            <a:r>
              <a:rPr lang="en-GB" sz="1600" dirty="0" err="1"/>
              <a:t>Carico</a:t>
            </a:r>
            <a:r>
              <a:rPr lang="en-GB" sz="1600" dirty="0"/>
              <a:t> di base e </a:t>
            </a:r>
            <a:r>
              <a:rPr lang="en-GB" sz="1600" dirty="0" err="1"/>
              <a:t>flessibilità</a:t>
            </a:r>
            <a:r>
              <a:rPr lang="en-GB" sz="1600" dirty="0"/>
              <a:t>, in particolare per le </a:t>
            </a:r>
            <a:r>
              <a:rPr lang="en-GB" sz="1600" dirty="0" err="1"/>
              <a:t>applicazioni</a:t>
            </a:r>
            <a:r>
              <a:rPr lang="en-GB" sz="1600" dirty="0"/>
              <a:t> </a:t>
            </a:r>
            <a:r>
              <a:rPr lang="en-GB" sz="1600" dirty="0" err="1"/>
              <a:t>termiche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Accumulo</a:t>
            </a:r>
            <a:r>
              <a:rPr lang="en-GB" sz="1600" dirty="0"/>
              <a:t> </a:t>
            </a:r>
            <a:r>
              <a:rPr lang="en-GB" sz="1600" dirty="0" err="1"/>
              <a:t>termico</a:t>
            </a:r>
            <a:r>
              <a:rPr lang="en-GB" sz="1600" dirty="0"/>
              <a:t>, </a:t>
            </a:r>
            <a:r>
              <a:rPr lang="en-GB" sz="1600" dirty="0" err="1"/>
              <a:t>produzione</a:t>
            </a:r>
            <a:r>
              <a:rPr lang="en-GB" sz="1600" dirty="0"/>
              <a:t> di </a:t>
            </a:r>
            <a:r>
              <a:rPr lang="en-GB" sz="1600" dirty="0" err="1"/>
              <a:t>materiali</a:t>
            </a:r>
            <a:r>
              <a:rPr lang="en-GB" sz="1600" dirty="0"/>
              <a:t> </a:t>
            </a:r>
            <a:r>
              <a:rPr lang="en-GB" sz="1600" dirty="0" err="1"/>
              <a:t>critici</a:t>
            </a:r>
            <a:r>
              <a:rPr lang="en-GB" sz="1600" dirty="0"/>
              <a:t> </a:t>
            </a:r>
            <a:r>
              <a:rPr lang="en-GB" sz="1600" dirty="0" err="1"/>
              <a:t>utili</a:t>
            </a:r>
            <a:r>
              <a:rPr lang="en-GB" sz="1600" dirty="0"/>
              <a:t> in </a:t>
            </a:r>
            <a:r>
              <a:rPr lang="en-GB" sz="1600" dirty="0" err="1"/>
              <a:t>altri</a:t>
            </a:r>
            <a:r>
              <a:rPr lang="en-GB" sz="1600" dirty="0"/>
              <a:t> </a:t>
            </a:r>
            <a:r>
              <a:rPr lang="en-GB" sz="1600" dirty="0" err="1"/>
              <a:t>settori</a:t>
            </a:r>
            <a:r>
              <a:rPr lang="en-GB" sz="1600" dirty="0"/>
              <a:t> </a:t>
            </a:r>
            <a:r>
              <a:rPr lang="en-GB" sz="1600" dirty="0" err="1"/>
              <a:t>energetici</a:t>
            </a:r>
            <a:r>
              <a:rPr lang="en-GB" sz="1600" dirty="0"/>
              <a:t>.</a:t>
            </a:r>
          </a:p>
          <a:p>
            <a:r>
              <a:rPr lang="en-GB" sz="1600" dirty="0"/>
              <a:t>Eccellenti competenze nazionali nel settore, filiere industriali di livello mondiale. </a:t>
            </a:r>
          </a:p>
          <a:p>
            <a:r>
              <a:rPr lang="en-GB" sz="1600" dirty="0" err="1"/>
              <a:t>Scarsa</a:t>
            </a:r>
            <a:r>
              <a:rPr lang="en-GB" sz="1600" dirty="0"/>
              <a:t> dipendenza dall'estero per materiali e furniture.</a:t>
            </a:r>
          </a:p>
          <a:p>
            <a:r>
              <a:rPr lang="en-GB" sz="1600" dirty="0" err="1"/>
              <a:t>Sicurezza</a:t>
            </a:r>
            <a:r>
              <a:rPr lang="en-GB" sz="1600" dirty="0"/>
              <a:t> </a:t>
            </a:r>
            <a:r>
              <a:rPr lang="en-GB" sz="1600" dirty="0" err="1"/>
              <a:t>energetica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Resilienza</a:t>
            </a:r>
            <a:r>
              <a:rPr lang="en-GB" sz="1600" dirty="0"/>
              <a:t> a </a:t>
            </a:r>
            <a:r>
              <a:rPr lang="en-GB" sz="1600" dirty="0" err="1"/>
              <a:t>cambiamenti</a:t>
            </a:r>
            <a:r>
              <a:rPr lang="en-GB" sz="1600" dirty="0"/>
              <a:t> </a:t>
            </a:r>
            <a:r>
              <a:rPr lang="en-GB" sz="1600" dirty="0" err="1"/>
              <a:t>climatici</a:t>
            </a:r>
            <a:r>
              <a:rPr lang="en-GB" sz="1600" dirty="0"/>
              <a:t>.</a:t>
            </a:r>
            <a:endParaRPr lang="en-GB" sz="1600" b="1" dirty="0">
              <a:solidFill>
                <a:srgbClr val="128A2E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51A2A2-37E1-1F89-EAE0-E9A30657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39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18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E1613-2476-C0CF-4A9F-3449AC96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Terminologia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283DC2-B73E-82A8-268A-0D479979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698604"/>
            <a:ext cx="3868340" cy="8239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/>
              <a:t>Legislazione EU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BC1736-2AEB-2494-58CF-564B07726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3522516"/>
            <a:ext cx="3868340" cy="26671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b="0" dirty="0"/>
              <a:t>(Directive 2009/28/EC): </a:t>
            </a:r>
            <a:endParaRPr lang="it-IT" sz="1400" b="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/>
              <a:t>‘</a:t>
            </a:r>
            <a:r>
              <a:rPr lang="it-IT" sz="1600" dirty="0" err="1"/>
              <a:t>geothermal</a:t>
            </a:r>
            <a:r>
              <a:rPr lang="it-IT" sz="1600" dirty="0"/>
              <a:t> energy’ </a:t>
            </a:r>
            <a:r>
              <a:rPr lang="it-IT" sz="1600" dirty="0" err="1"/>
              <a:t>means</a:t>
            </a:r>
            <a:r>
              <a:rPr lang="it-IT" sz="1600" dirty="0"/>
              <a:t> energy </a:t>
            </a:r>
            <a:r>
              <a:rPr lang="it-IT" sz="1600" dirty="0" err="1"/>
              <a:t>stored</a:t>
            </a:r>
            <a:r>
              <a:rPr lang="it-IT" sz="1600" dirty="0"/>
              <a:t> in the </a:t>
            </a:r>
            <a:r>
              <a:rPr lang="it-IT" sz="1600" dirty="0" err="1"/>
              <a:t>form</a:t>
            </a:r>
            <a:r>
              <a:rPr lang="it-IT" sz="1600" dirty="0"/>
              <a:t> of </a:t>
            </a:r>
            <a:r>
              <a:rPr lang="it-IT" sz="1600" dirty="0" err="1"/>
              <a:t>heat</a:t>
            </a:r>
            <a:r>
              <a:rPr lang="it-IT" sz="1600" dirty="0"/>
              <a:t> </a:t>
            </a:r>
            <a:r>
              <a:rPr lang="it-IT" sz="1600" dirty="0" err="1"/>
              <a:t>beneath</a:t>
            </a:r>
            <a:r>
              <a:rPr lang="it-IT" sz="1600" dirty="0"/>
              <a:t> the </a:t>
            </a:r>
            <a:r>
              <a:rPr lang="it-IT" sz="1600" dirty="0" err="1"/>
              <a:t>surface</a:t>
            </a:r>
            <a:r>
              <a:rPr lang="it-IT" sz="1600" dirty="0"/>
              <a:t> of </a:t>
            </a:r>
            <a:r>
              <a:rPr lang="it-IT" sz="1600" dirty="0" err="1"/>
              <a:t>solid</a:t>
            </a:r>
            <a:r>
              <a:rPr lang="it-IT" sz="1600" dirty="0"/>
              <a:t> </a:t>
            </a:r>
            <a:r>
              <a:rPr lang="it-IT" sz="1600" dirty="0" err="1"/>
              <a:t>earth</a:t>
            </a:r>
            <a:r>
              <a:rPr lang="it-IT" sz="1600" dirty="0"/>
              <a:t> </a:t>
            </a:r>
          </a:p>
          <a:p>
            <a:pPr marL="0" indent="0">
              <a:buNone/>
            </a:pPr>
            <a:r>
              <a:rPr lang="it-IT" sz="1600" dirty="0"/>
              <a:t>‘</a:t>
            </a:r>
            <a:r>
              <a:rPr lang="it-IT" sz="1600" dirty="0" err="1"/>
              <a:t>hydrothermal</a:t>
            </a:r>
            <a:r>
              <a:rPr lang="it-IT" sz="1600" dirty="0"/>
              <a:t> energy’ </a:t>
            </a:r>
            <a:r>
              <a:rPr lang="it-IT" sz="1600" dirty="0" err="1"/>
              <a:t>means</a:t>
            </a:r>
            <a:r>
              <a:rPr lang="it-IT" sz="1600" dirty="0"/>
              <a:t> energy </a:t>
            </a:r>
            <a:r>
              <a:rPr lang="it-IT" sz="1600" dirty="0" err="1"/>
              <a:t>stored</a:t>
            </a:r>
            <a:r>
              <a:rPr lang="it-IT" sz="1600" dirty="0"/>
              <a:t> in the </a:t>
            </a:r>
            <a:r>
              <a:rPr lang="it-IT" sz="1600" dirty="0" err="1"/>
              <a:t>form</a:t>
            </a:r>
            <a:r>
              <a:rPr lang="it-IT" sz="1600" dirty="0"/>
              <a:t> of </a:t>
            </a:r>
            <a:r>
              <a:rPr lang="it-IT" sz="1600" dirty="0" err="1"/>
              <a:t>heat</a:t>
            </a:r>
            <a:r>
              <a:rPr lang="it-IT" sz="1600" dirty="0"/>
              <a:t> in </a:t>
            </a:r>
            <a:r>
              <a:rPr lang="it-IT" sz="1600" dirty="0" err="1"/>
              <a:t>surface</a:t>
            </a:r>
            <a:r>
              <a:rPr lang="it-IT" sz="1600" dirty="0"/>
              <a:t> water 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A94E552-F863-94ED-4D81-6690F3D51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98604"/>
            <a:ext cx="3887391" cy="823912"/>
          </a:xfrm>
        </p:spPr>
        <p:txBody>
          <a:bodyPr/>
          <a:lstStyle/>
          <a:p>
            <a:r>
              <a:rPr lang="it-IT" dirty="0"/>
              <a:t>Legislazione Italiana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069926E-3862-7AB0-633D-C27079198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3522516"/>
            <a:ext cx="3887391" cy="2667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D.P.R. 395/1991</a:t>
            </a:r>
          </a:p>
          <a:p>
            <a:pPr marL="0" indent="0">
              <a:buNone/>
            </a:pPr>
            <a:r>
              <a:rPr lang="it-IT" sz="1600" dirty="0"/>
              <a:t>risorse geotermiche: energia termica derivante dal calore terrestre estraibile mediante fluidi geotermici</a:t>
            </a:r>
          </a:p>
          <a:p>
            <a:pPr marL="0" indent="0">
              <a:buNone/>
            </a:pPr>
            <a:r>
              <a:rPr lang="it-IT" sz="1600" dirty="0"/>
              <a:t>usi energetici: utilizzazione dei fluidi geotermici per la produzione di energia elettrica, nonché di calore per usi …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AE291F-4F13-022A-A96B-80BE2B9CCFCB}"/>
              </a:ext>
            </a:extLst>
          </p:cNvPr>
          <p:cNvSpPr txBox="1"/>
          <p:nvPr/>
        </p:nvSpPr>
        <p:spPr>
          <a:xfrm>
            <a:off x="627459" y="1283536"/>
            <a:ext cx="7886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Etimologia: il calore della Terra</a:t>
            </a:r>
          </a:p>
          <a:p>
            <a:endParaRPr lang="it-IT" sz="1800" dirty="0"/>
          </a:p>
          <a:p>
            <a:r>
              <a:rPr lang="it-IT" sz="1800" dirty="0"/>
              <a:t>Nel senso di «fonte energetica rinnovabile» si intende l’energia termica contenuta in un volume di roccia, sedimento e suolo, incluso eventuali fluidi contenuti, disponibile per l’estrazione e conversione in prodotto energetico (UNECE-IGA, 2016)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A0CF6E-AC49-ED20-E1FD-FC662947AC38}"/>
              </a:ext>
            </a:extLst>
          </p:cNvPr>
          <p:cNvSpPr txBox="1"/>
          <p:nvPr/>
        </p:nvSpPr>
        <p:spPr>
          <a:xfrm>
            <a:off x="1434942" y="6031082"/>
            <a:ext cx="6126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Una </a:t>
            </a:r>
            <a:r>
              <a:rPr lang="en-GB" dirty="0" err="1"/>
              <a:t>definizione</a:t>
            </a:r>
            <a:r>
              <a:rPr lang="en-GB" dirty="0"/>
              <a:t> da </a:t>
            </a:r>
            <a:r>
              <a:rPr lang="en-GB" dirty="0" err="1"/>
              <a:t>uniformare</a:t>
            </a:r>
            <a:endParaRPr lang="en-GB" dirty="0"/>
          </a:p>
          <a:p>
            <a:pPr algn="ctr"/>
            <a:r>
              <a:rPr lang="en-GB" dirty="0"/>
              <a:t>Un </a:t>
            </a:r>
            <a:r>
              <a:rPr lang="en-GB" dirty="0" err="1"/>
              <a:t>settore</a:t>
            </a:r>
            <a:r>
              <a:rPr lang="en-GB" dirty="0"/>
              <a:t> </a:t>
            </a:r>
            <a:r>
              <a:rPr lang="en-GB" dirty="0" err="1"/>
              <a:t>estremamente</a:t>
            </a:r>
            <a:r>
              <a:rPr lang="en-GB" dirty="0"/>
              <a:t> </a:t>
            </a:r>
            <a:r>
              <a:rPr lang="en-GB" dirty="0" err="1"/>
              <a:t>ampio</a:t>
            </a:r>
            <a:r>
              <a:rPr lang="en-GB" dirty="0"/>
              <a:t> e </a:t>
            </a:r>
            <a:r>
              <a:rPr lang="en-GB" dirty="0" err="1"/>
              <a:t>complesso</a:t>
            </a:r>
            <a:endParaRPr lang="en-GB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E466BD4-B2E2-5AE1-65A8-2C30A80B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946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840062401"/>
              </p:ext>
            </p:extLst>
          </p:nvPr>
        </p:nvGraphicFramePr>
        <p:xfrm>
          <a:off x="1077687" y="1756742"/>
          <a:ext cx="5363632" cy="452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 err="1">
                <a:ea typeface="Arial" charset="0"/>
                <a:cs typeface="Arial" charset="0"/>
              </a:rPr>
              <a:t>Pre</a:t>
            </a:r>
            <a:r>
              <a:rPr lang="it-IT" dirty="0">
                <a:ea typeface="Arial" charset="0"/>
                <a:cs typeface="Arial" charset="0"/>
              </a:rPr>
              <a:t>-requisiti allo sviluppo della geotermia</a:t>
            </a:r>
          </a:p>
        </p:txBody>
      </p:sp>
      <p:sp>
        <p:nvSpPr>
          <p:cNvPr id="3" name="Freccia sinistra 2"/>
          <p:cNvSpPr/>
          <p:nvPr/>
        </p:nvSpPr>
        <p:spPr>
          <a:xfrm>
            <a:off x="6112565" y="5667418"/>
            <a:ext cx="974036" cy="25841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4" name="CasellaDiTesto 3"/>
          <p:cNvSpPr txBox="1"/>
          <p:nvPr/>
        </p:nvSpPr>
        <p:spPr>
          <a:xfrm>
            <a:off x="5680106" y="1228563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/>
              <a:t>Contributo</a:t>
            </a:r>
            <a:r>
              <a:rPr lang="en-GB" sz="1800" b="1" dirty="0"/>
              <a:t> del CNR</a:t>
            </a:r>
          </a:p>
        </p:txBody>
      </p:sp>
      <p:sp>
        <p:nvSpPr>
          <p:cNvPr id="8" name="Freccia sinistra 7"/>
          <p:cNvSpPr/>
          <p:nvPr/>
        </p:nvSpPr>
        <p:spPr>
          <a:xfrm>
            <a:off x="6112565" y="2064175"/>
            <a:ext cx="974036" cy="25841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Freccia sinistra 8"/>
          <p:cNvSpPr/>
          <p:nvPr/>
        </p:nvSpPr>
        <p:spPr>
          <a:xfrm>
            <a:off x="6112565" y="3263304"/>
            <a:ext cx="974036" cy="25841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" name="Freccia sinistra 10"/>
          <p:cNvSpPr/>
          <p:nvPr/>
        </p:nvSpPr>
        <p:spPr>
          <a:xfrm>
            <a:off x="6112565" y="4530431"/>
            <a:ext cx="974036" cy="25841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98823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CC9444-2F86-5FA9-860D-041FE59E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Alcune</a:t>
            </a:r>
            <a:r>
              <a:rPr lang="en-GB" dirty="0"/>
              <a:t> </a:t>
            </a:r>
            <a:r>
              <a:rPr lang="en-GB" dirty="0" err="1"/>
              <a:t>considerazioni</a:t>
            </a:r>
            <a:r>
              <a:rPr lang="en-GB" dirty="0"/>
              <a:t>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5D71BB0-A1AF-3155-FACC-E484AA7C4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L'energia</a:t>
            </a:r>
            <a:r>
              <a:rPr lang="en-GB" sz="2000" dirty="0"/>
              <a:t> </a:t>
            </a:r>
            <a:r>
              <a:rPr lang="en-GB" sz="2000" dirty="0" err="1"/>
              <a:t>geotermica</a:t>
            </a:r>
            <a:r>
              <a:rPr lang="en-GB" sz="2000" dirty="0"/>
              <a:t>, con le sue diverse </a:t>
            </a:r>
            <a:r>
              <a:rPr lang="en-GB" sz="2000" dirty="0" err="1"/>
              <a:t>tecnologie</a:t>
            </a:r>
            <a:r>
              <a:rPr lang="en-GB" sz="2000" dirty="0"/>
              <a:t> e </a:t>
            </a:r>
            <a:r>
              <a:rPr lang="en-GB" sz="2000" dirty="0" err="1"/>
              <a:t>applicazioni</a:t>
            </a:r>
            <a:r>
              <a:rPr lang="en-GB" sz="2000" dirty="0"/>
              <a:t>, </a:t>
            </a:r>
            <a:r>
              <a:rPr lang="en-GB" sz="2000" dirty="0" err="1"/>
              <a:t>offre</a:t>
            </a:r>
            <a:r>
              <a:rPr lang="en-GB" sz="2000" dirty="0"/>
              <a:t> </a:t>
            </a:r>
            <a:r>
              <a:rPr lang="en-GB" sz="2000" dirty="0" err="1"/>
              <a:t>molte</a:t>
            </a:r>
            <a:r>
              <a:rPr lang="en-GB" sz="2000" dirty="0"/>
              <a:t> </a:t>
            </a:r>
            <a:r>
              <a:rPr lang="en-GB" sz="2000" dirty="0" err="1"/>
              <a:t>soluzioni</a:t>
            </a:r>
            <a:r>
              <a:rPr lang="en-GB" sz="2000" dirty="0"/>
              <a:t> </a:t>
            </a:r>
            <a:r>
              <a:rPr lang="en-GB" sz="2000" dirty="0" err="1"/>
              <a:t>alla</a:t>
            </a:r>
            <a:r>
              <a:rPr lang="en-GB" sz="2000" dirty="0"/>
              <a:t> </a:t>
            </a:r>
            <a:r>
              <a:rPr lang="en-GB" sz="2000" dirty="0" err="1"/>
              <a:t>domanda</a:t>
            </a:r>
            <a:r>
              <a:rPr lang="en-GB" sz="2000" dirty="0"/>
              <a:t> </a:t>
            </a:r>
            <a:r>
              <a:rPr lang="en-GB" sz="2000" dirty="0" err="1"/>
              <a:t>energetica</a:t>
            </a:r>
            <a:r>
              <a:rPr lang="en-GB" sz="2000" dirty="0"/>
              <a:t> </a:t>
            </a:r>
            <a:r>
              <a:rPr lang="en-GB" sz="2000" dirty="0" err="1"/>
              <a:t>dell'Italia</a:t>
            </a:r>
            <a:r>
              <a:rPr lang="en-GB" sz="2000" dirty="0"/>
              <a:t> e </a:t>
            </a:r>
            <a:r>
              <a:rPr lang="en-GB" sz="2000" dirty="0" err="1"/>
              <a:t>dovrebbe</a:t>
            </a:r>
            <a:r>
              <a:rPr lang="en-GB" sz="2000" dirty="0"/>
              <a:t> </a:t>
            </a:r>
            <a:r>
              <a:rPr lang="en-GB" sz="2000" dirty="0" err="1"/>
              <a:t>giocare</a:t>
            </a:r>
            <a:r>
              <a:rPr lang="en-GB" sz="2000" dirty="0"/>
              <a:t> un </a:t>
            </a:r>
            <a:r>
              <a:rPr lang="en-GB" sz="2000" dirty="0" err="1"/>
              <a:t>ruolo</a:t>
            </a:r>
            <a:r>
              <a:rPr lang="en-GB" sz="2000" dirty="0"/>
              <a:t> </a:t>
            </a:r>
            <a:r>
              <a:rPr lang="en-GB" sz="2000" dirty="0" err="1"/>
              <a:t>chiave</a:t>
            </a:r>
            <a:r>
              <a:rPr lang="en-GB" sz="2000" dirty="0"/>
              <a:t> </a:t>
            </a:r>
            <a:r>
              <a:rPr lang="en-GB" sz="2000" dirty="0" err="1"/>
              <a:t>nell’economia</a:t>
            </a:r>
            <a:r>
              <a:rPr lang="en-GB" sz="2000" dirty="0"/>
              <a:t> </a:t>
            </a:r>
            <a:r>
              <a:rPr lang="en-GB" sz="2000" dirty="0" err="1"/>
              <a:t>generale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 err="1"/>
              <a:t>Occorrono</a:t>
            </a:r>
            <a:r>
              <a:rPr lang="en-GB" sz="2000" dirty="0"/>
              <a:t>:</a:t>
            </a: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obiettivi chiari ed ambiziosi </a:t>
            </a:r>
            <a:r>
              <a:rPr lang="it-IT" sz="2000" dirty="0"/>
              <a:t>nel corto, medio e lungo periodo, e una </a:t>
            </a:r>
            <a:r>
              <a:rPr lang="it-IT" sz="2000" b="1" dirty="0"/>
              <a:t>programmazione</a:t>
            </a:r>
            <a:r>
              <a:rPr lang="it-IT" sz="2000" dirty="0"/>
              <a:t> dettagliata ed </a:t>
            </a:r>
            <a:r>
              <a:rPr lang="it-IT" sz="2000" b="1" dirty="0"/>
              <a:t>implementazione delle misure a supporto</a:t>
            </a:r>
            <a:r>
              <a:rPr lang="it-IT" sz="2000" dirty="0"/>
              <a:t> per il lancio iniziale (assicurazione sul rischio, legislazione adeguata ed incentivi alle installazioni …), analogamente a quanto fatto per altre rinnovabili</a:t>
            </a:r>
          </a:p>
          <a:p>
            <a:pPr marL="0" indent="0">
              <a:buNone/>
            </a:pPr>
            <a:r>
              <a:rPr lang="it-IT" sz="2000" b="1" dirty="0"/>
              <a:t>ricerca ed innovazione</a:t>
            </a:r>
            <a:r>
              <a:rPr lang="it-IT" sz="2000" dirty="0"/>
              <a:t>, incluso la messa in opera di un </a:t>
            </a:r>
            <a:r>
              <a:rPr lang="it-IT" sz="2000" b="1" dirty="0"/>
              <a:t>progetto dimostrativo di alta innovazione</a:t>
            </a:r>
            <a:r>
              <a:rPr lang="it-IT" sz="2000" dirty="0"/>
              <a:t>, co-finanziato da governo e industria, ed un piano strategico della ricerca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E7CBFF-0B25-7562-9EB3-EC0D66BA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41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9926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0598ED-65DC-6BA3-E5DC-4C73AC9EC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1"/>
            <a:ext cx="5486400" cy="365125"/>
          </a:xfrm>
        </p:spPr>
        <p:txBody>
          <a:bodyPr/>
          <a:lstStyle/>
          <a:p>
            <a:r>
              <a:rPr lang="it-IT"/>
              <a:t>Manzella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6C33BB-DA6E-61FF-2A95-D8AEACD5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189-84BE-164C-9CBC-57B2A0613C5C}" type="slidenum">
              <a:rPr lang="it-IT" smtClean="0"/>
              <a:t>42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296891-1BBD-4111-9DB3-23F08E0C2C2E}"/>
              </a:ext>
            </a:extLst>
          </p:cNvPr>
          <p:cNvSpPr txBox="1"/>
          <p:nvPr/>
        </p:nvSpPr>
        <p:spPr>
          <a:xfrm>
            <a:off x="2377106" y="2494047"/>
            <a:ext cx="4077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dirty="0">
                <a:solidFill>
                  <a:srgbClr val="0070C0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309489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1219200"/>
            <a:ext cx="75803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>
              <a:lnSpc>
                <a:spcPct val="114000"/>
              </a:lnSpc>
              <a:defRPr sz="2000">
                <a:solidFill>
                  <a:srgbClr val="262626"/>
                </a:solidFill>
                <a:latin typeface="Calibri" pitchFamily="34" charset="0"/>
              </a:defRPr>
            </a:lvl1pPr>
          </a:lstStyle>
          <a:p>
            <a:r>
              <a:rPr lang="it-IT" dirty="0">
                <a:cs typeface="Arial" charset="0"/>
              </a:rPr>
              <a:t>I fluidi contenuti nel serbatoio (ubicato a notevoli profondità e sigillato al tetto da una efficiente coltre di copertura) si formano in condizioni di </a:t>
            </a:r>
            <a:r>
              <a:rPr lang="it-IT" b="1" dirty="0">
                <a:solidFill>
                  <a:srgbClr val="F88600"/>
                </a:solidFill>
                <a:cs typeface="Arial" charset="0"/>
              </a:rPr>
              <a:t>temperatura e pressioni molto elevate</a:t>
            </a:r>
            <a:r>
              <a:rPr lang="it-IT" dirty="0">
                <a:cs typeface="Arial" charset="0"/>
              </a:rPr>
              <a:t>. Pertanto, essi posseggono densità energetica ben maggiore di quella dei fluidi estraibili dai sistemi idrotermali di alta temperatura, anche di quelli a vapore dominante. </a:t>
            </a:r>
          </a:p>
          <a:p>
            <a:r>
              <a:rPr lang="it-IT" dirty="0">
                <a:cs typeface="Arial" charset="0"/>
              </a:rPr>
              <a:t>E’ probabile che i sistemi idrotermali di alta temperatura, sia ad acqua che a vapore dominante, sfumino in profondità verso serbatoi contenenti fluidi supercritici. </a:t>
            </a:r>
          </a:p>
          <a:p>
            <a:r>
              <a:rPr lang="it-IT" dirty="0">
                <a:cs typeface="Arial" charset="0"/>
              </a:rPr>
              <a:t>E’ probabile che in corrispondenza delle aree termicamente più anomale i fluidi contengano composti aggressivi dovuti ad acidi di </a:t>
            </a:r>
          </a:p>
          <a:p>
            <a:r>
              <a:rPr lang="it-IT" dirty="0" err="1">
                <a:cs typeface="Arial" charset="0"/>
              </a:rPr>
              <a:t>F</a:t>
            </a:r>
            <a:r>
              <a:rPr lang="it-IT" dirty="0">
                <a:cs typeface="Arial" charset="0"/>
              </a:rPr>
              <a:t> e Cl.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Sistemi </a:t>
            </a:r>
            <a:r>
              <a:rPr lang="it-IT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a </a:t>
            </a:r>
            <a:r>
              <a:rPr lang="it-IT" sz="3200" b="1" dirty="0"/>
              <a:t>fluidi supercritici</a:t>
            </a:r>
            <a:r>
              <a:rPr lang="it-IT" sz="3200" dirty="0"/>
              <a:t> </a:t>
            </a:r>
            <a:endParaRPr dirty="0">
              <a:latin typeface="+mn-lt"/>
            </a:endParaRPr>
          </a:p>
        </p:txBody>
      </p:sp>
      <p:pic>
        <p:nvPicPr>
          <p:cNvPr id="2" name="Picture 4" descr="uppstreymi_model-loka-2">
            <a:extLst>
              <a:ext uri="{FF2B5EF4-FFF2-40B4-BE49-F238E27FC236}">
                <a16:creationId xmlns:a16="http://schemas.microsoft.com/office/drawing/2014/main" id="{F7294BD4-CD8A-C295-5125-FC1EC200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937" y="1674813"/>
            <a:ext cx="41544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Sistemi </a:t>
            </a:r>
            <a:r>
              <a:rPr lang="it-IT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EGS</a:t>
            </a:r>
            <a:endParaRPr lang="it-IT" sz="2800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62000" y="1147763"/>
            <a:ext cx="3962400" cy="3200400"/>
            <a:chOff x="480" y="1008"/>
            <a:chExt cx="2496" cy="2016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480" y="1008"/>
              <a:ext cx="2496" cy="2016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alpha val="59000"/>
                  </a:srgbClr>
                </a:gs>
                <a:gs pos="100000">
                  <a:srgbClr val="66CCFF">
                    <a:alpha val="25998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202" y="1842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Fluido</a:t>
              </a:r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4652963"/>
            <a:ext cx="2301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prstClr val="black"/>
                </a:solidFill>
              </a:rPr>
              <a:t>Serbatoi idrotermali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629400" y="4652963"/>
            <a:ext cx="2301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prstClr val="black"/>
                </a:solidFill>
              </a:rPr>
              <a:t>Enhanced Geothermal System (EGS)</a:t>
            </a: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2514600" y="3052763"/>
            <a:ext cx="3962400" cy="3200400"/>
            <a:chOff x="1584" y="2208"/>
            <a:chExt cx="2496" cy="2016"/>
          </a:xfrm>
        </p:grpSpPr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1584" y="2208"/>
              <a:ext cx="2496" cy="2016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25998"/>
                  </a:srgbClr>
                </a:gs>
                <a:gs pos="100000">
                  <a:srgbClr val="800000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2196" y="3264"/>
              <a:ext cx="1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prstClr val="black"/>
                  </a:solidFill>
                </a:rPr>
                <a:t>Temperatura</a:t>
              </a:r>
            </a:p>
          </p:txBody>
        </p:sp>
      </p:grp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3962400" y="1147763"/>
            <a:ext cx="3962400" cy="3200400"/>
            <a:chOff x="2496" y="1008"/>
            <a:chExt cx="2496" cy="2016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496" y="1008"/>
              <a:ext cx="2496" cy="201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59000"/>
                  </a:srgbClr>
                </a:gs>
                <a:gs pos="100000">
                  <a:srgbClr val="FFFFCC">
                    <a:alpha val="25998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3504" y="1824"/>
              <a:ext cx="11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Permeabilità</a:t>
              </a:r>
            </a:p>
          </p:txBody>
        </p:sp>
      </p:grp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2133600" y="3433763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 flipV="1">
            <a:off x="4876800" y="3586163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Freeform 18"/>
          <p:cNvSpPr>
            <a:spLocks/>
          </p:cNvSpPr>
          <p:nvPr/>
        </p:nvSpPr>
        <p:spPr bwMode="auto">
          <a:xfrm>
            <a:off x="3667125" y="3052763"/>
            <a:ext cx="1443038" cy="1257300"/>
          </a:xfrm>
          <a:custGeom>
            <a:avLst/>
            <a:gdLst>
              <a:gd name="T0" fmla="*/ 0 w 909"/>
              <a:gd name="T1" fmla="*/ 292338125 h 792"/>
              <a:gd name="T2" fmla="*/ 105846599 w 909"/>
              <a:gd name="T3" fmla="*/ 186491563 h 792"/>
              <a:gd name="T4" fmla="*/ 380544519 w 909"/>
              <a:gd name="T5" fmla="*/ 118448138 h 792"/>
              <a:gd name="T6" fmla="*/ 1134070705 w 909"/>
              <a:gd name="T7" fmla="*/ 12601575 h 792"/>
              <a:gd name="T8" fmla="*/ 1885077528 w 909"/>
              <a:gd name="T9" fmla="*/ 40322500 h 792"/>
              <a:gd name="T10" fmla="*/ 2139614191 w 909"/>
              <a:gd name="T11" fmla="*/ 90725625 h 792"/>
              <a:gd name="T12" fmla="*/ 2147483647 w 909"/>
              <a:gd name="T13" fmla="*/ 181451250 h 792"/>
              <a:gd name="T14" fmla="*/ 2147483647 w 909"/>
              <a:gd name="T15" fmla="*/ 514111875 h 792"/>
              <a:gd name="T16" fmla="*/ 2147173869 w 909"/>
              <a:gd name="T17" fmla="*/ 839212825 h 792"/>
              <a:gd name="T18" fmla="*/ 1935480671 w 909"/>
              <a:gd name="T19" fmla="*/ 1239916875 h 792"/>
              <a:gd name="T20" fmla="*/ 1663303701 w 909"/>
              <a:gd name="T21" fmla="*/ 1602819375 h 792"/>
              <a:gd name="T22" fmla="*/ 1383567054 w 909"/>
              <a:gd name="T23" fmla="*/ 1867436575 h 792"/>
              <a:gd name="T24" fmla="*/ 1194554476 w 909"/>
              <a:gd name="T25" fmla="*/ 1995963750 h 792"/>
              <a:gd name="T26" fmla="*/ 982861278 w 909"/>
              <a:gd name="T27" fmla="*/ 1867436575 h 792"/>
              <a:gd name="T28" fmla="*/ 710684309 w 909"/>
              <a:gd name="T29" fmla="*/ 1625501575 h 792"/>
              <a:gd name="T30" fmla="*/ 380544519 w 909"/>
              <a:gd name="T31" fmla="*/ 1232357200 h 792"/>
              <a:gd name="T32" fmla="*/ 113407864 w 909"/>
              <a:gd name="T33" fmla="*/ 733366263 h 792"/>
              <a:gd name="T34" fmla="*/ 0 w 909"/>
              <a:gd name="T35" fmla="*/ 292338125 h 7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9"/>
              <a:gd name="T55" fmla="*/ 0 h 792"/>
              <a:gd name="T56" fmla="*/ 909 w 909"/>
              <a:gd name="T57" fmla="*/ 792 h 7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9" h="792">
                <a:moveTo>
                  <a:pt x="0" y="116"/>
                </a:moveTo>
                <a:cubicBezTo>
                  <a:pt x="1" y="80"/>
                  <a:pt x="17" y="85"/>
                  <a:pt x="42" y="74"/>
                </a:cubicBezTo>
                <a:cubicBezTo>
                  <a:pt x="67" y="63"/>
                  <a:pt x="83" y="59"/>
                  <a:pt x="151" y="47"/>
                </a:cubicBezTo>
                <a:cubicBezTo>
                  <a:pt x="219" y="35"/>
                  <a:pt x="351" y="10"/>
                  <a:pt x="450" y="5"/>
                </a:cubicBezTo>
                <a:cubicBezTo>
                  <a:pt x="549" y="0"/>
                  <a:pt x="682" y="11"/>
                  <a:pt x="748" y="16"/>
                </a:cubicBezTo>
                <a:cubicBezTo>
                  <a:pt x="814" y="21"/>
                  <a:pt x="823" y="27"/>
                  <a:pt x="849" y="36"/>
                </a:cubicBezTo>
                <a:cubicBezTo>
                  <a:pt x="875" y="45"/>
                  <a:pt x="897" y="44"/>
                  <a:pt x="903" y="72"/>
                </a:cubicBezTo>
                <a:cubicBezTo>
                  <a:pt x="909" y="100"/>
                  <a:pt x="896" y="161"/>
                  <a:pt x="888" y="204"/>
                </a:cubicBezTo>
                <a:cubicBezTo>
                  <a:pt x="880" y="247"/>
                  <a:pt x="872" y="285"/>
                  <a:pt x="852" y="333"/>
                </a:cubicBezTo>
                <a:cubicBezTo>
                  <a:pt x="832" y="381"/>
                  <a:pt x="800" y="442"/>
                  <a:pt x="768" y="492"/>
                </a:cubicBezTo>
                <a:cubicBezTo>
                  <a:pt x="736" y="542"/>
                  <a:pt x="696" y="595"/>
                  <a:pt x="660" y="636"/>
                </a:cubicBezTo>
                <a:cubicBezTo>
                  <a:pt x="624" y="677"/>
                  <a:pt x="580" y="715"/>
                  <a:pt x="549" y="741"/>
                </a:cubicBezTo>
                <a:cubicBezTo>
                  <a:pt x="518" y="767"/>
                  <a:pt x="500" y="792"/>
                  <a:pt x="474" y="792"/>
                </a:cubicBezTo>
                <a:cubicBezTo>
                  <a:pt x="448" y="792"/>
                  <a:pt x="422" y="765"/>
                  <a:pt x="390" y="741"/>
                </a:cubicBezTo>
                <a:cubicBezTo>
                  <a:pt x="358" y="717"/>
                  <a:pt x="322" y="687"/>
                  <a:pt x="282" y="645"/>
                </a:cubicBezTo>
                <a:cubicBezTo>
                  <a:pt x="242" y="603"/>
                  <a:pt x="190" y="548"/>
                  <a:pt x="151" y="489"/>
                </a:cubicBezTo>
                <a:cubicBezTo>
                  <a:pt x="112" y="430"/>
                  <a:pt x="70" y="353"/>
                  <a:pt x="45" y="291"/>
                </a:cubicBezTo>
                <a:cubicBezTo>
                  <a:pt x="20" y="229"/>
                  <a:pt x="9" y="152"/>
                  <a:pt x="0" y="116"/>
                </a:cubicBezTo>
                <a:close/>
              </a:path>
            </a:pathLst>
          </a:custGeom>
          <a:solidFill>
            <a:schemeClr val="tx2">
              <a:alpha val="1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7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856 L 0.04253 0.054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31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L -0.03333 0.04444 " pathEditMode="relative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 animBg="1"/>
      <p:bldP spid="32" grpId="1" animBg="1"/>
      <p:bldP spid="33" grpId="0" animBg="1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1219200"/>
            <a:ext cx="75803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>
              <a:lnSpc>
                <a:spcPct val="114000"/>
              </a:lnSpc>
              <a:defRPr sz="2000">
                <a:solidFill>
                  <a:srgbClr val="262626"/>
                </a:solidFill>
                <a:latin typeface="Calibri" pitchFamily="34" charset="0"/>
              </a:defRPr>
            </a:lvl1pPr>
          </a:lstStyle>
          <a:p>
            <a:r>
              <a:rPr lang="it-IT" dirty="0">
                <a:cs typeface="Arial" charset="0"/>
              </a:rPr>
              <a:t>Già Sistemi a Rocce calde secche (HDR), a Rocce calde fratturate (HFR), ora Sistemi stimolati (EGS= </a:t>
            </a:r>
            <a:r>
              <a:rPr lang="it-IT" b="1" dirty="0">
                <a:solidFill>
                  <a:srgbClr val="F88600"/>
                </a:solidFill>
                <a:cs typeface="Arial" charset="0"/>
              </a:rPr>
              <a:t>Enhanced Geothermal Systems</a:t>
            </a:r>
            <a:r>
              <a:rPr lang="it-IT" dirty="0">
                <a:cs typeface="Arial" charset="0"/>
              </a:rPr>
              <a:t>) </a:t>
            </a:r>
          </a:p>
          <a:p>
            <a:r>
              <a:rPr lang="it-IT" dirty="0">
                <a:cs typeface="Arial" charset="0"/>
              </a:rPr>
              <a:t>Complessi di rocce competenti sepolte, con permeabilità naturale quasi nulla o scarsa, fratture chiuse o sigillate (in tutto o in parte) da circolazione idrotermale fossile, ubicati in aree con o senza anomalie termiche regionali, per cui la loro temperatura dipende solo dalla profondità a cui essi si trovano. </a:t>
            </a:r>
          </a:p>
          <a:p>
            <a:r>
              <a:rPr lang="it-IT" dirty="0">
                <a:cs typeface="Arial" charset="0"/>
              </a:rPr>
              <a:t>In questi sistemi il serbatoio viene creato in tutto o in parte artificialmente con operazioni di </a:t>
            </a:r>
            <a:r>
              <a:rPr lang="it-IT" dirty="0" err="1">
                <a:cs typeface="Arial" charset="0"/>
              </a:rPr>
              <a:t>idrofratturazione</a:t>
            </a:r>
            <a:r>
              <a:rPr lang="it-IT" dirty="0">
                <a:cs typeface="Arial" charset="0"/>
              </a:rPr>
              <a:t> e/o con altri mezzi. Il calore contenuto nelle rocce e nei fluidi che permeano i pori e le fratture (naturali o neo-formate) delle rocce del serbatoio viene parzialmente asportato e trasferito in superficie mediante circolazione di acqua a circuito chiuso, introdotta dall’esterno con pozzi di iniezione ed estratta con pozzi di produzione.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Sistemi </a:t>
            </a:r>
            <a:r>
              <a:rPr lang="it-IT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EGS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5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228725" y="2217738"/>
            <a:ext cx="722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2400" dirty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Come funziona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670175"/>
            <a:ext cx="7543800" cy="1200150"/>
          </a:xfrm>
        </p:spPr>
        <p:txBody>
          <a:bodyPr tIns="0" bIns="0"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Pozzo di iniezione </a:t>
            </a:r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in roccia a bassa permeabilità e T° sufficiente</a:t>
            </a:r>
            <a:endParaRPr sz="3200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8640"/>
            <a:ext cx="4267696" cy="16596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88640"/>
            <a:ext cx="4298776" cy="1691648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1187624" y="2636912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Si inietta acqua </a:t>
            </a:r>
            <a:r>
              <a:rPr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 </a:t>
            </a:r>
            <a:r>
              <a:rPr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</a:t>
            </a:r>
            <a:r>
              <a:rPr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sufficiente a fratturare o ampliare le fratture esistenti</a:t>
            </a:r>
            <a:endParaRPr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717032"/>
            <a:ext cx="4268617" cy="1656184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 bwMode="auto">
          <a:xfrm>
            <a:off x="1187624" y="2636912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Si prosegue con </a:t>
            </a:r>
            <a:r>
              <a:rPr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l’</a:t>
            </a:r>
            <a:r>
              <a:rPr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idrofratturazione</a:t>
            </a:r>
            <a:r>
              <a:rPr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per estendere le fratture</a:t>
            </a:r>
            <a:endParaRPr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3717032"/>
            <a:ext cx="4320480" cy="1694109"/>
          </a:xfrm>
          <a:prstGeom prst="rect">
            <a:avLst/>
          </a:prstGeom>
        </p:spPr>
      </p:pic>
      <p:sp>
        <p:nvSpPr>
          <p:cNvPr id="13" name="Title 6"/>
          <p:cNvSpPr txBox="1">
            <a:spLocks/>
          </p:cNvSpPr>
          <p:nvPr/>
        </p:nvSpPr>
        <p:spPr bwMode="auto">
          <a:xfrm>
            <a:off x="1187624" y="2636912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Tramite il </a:t>
            </a:r>
            <a:r>
              <a:rPr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pozzo di produzione </a:t>
            </a:r>
            <a:r>
              <a:rPr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che intercetta le fratture l’acqua viene fatta circolare e scaldare</a:t>
            </a:r>
            <a:endParaRPr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1772816"/>
            <a:ext cx="4536504" cy="1760122"/>
          </a:xfrm>
          <a:prstGeom prst="rect">
            <a:avLst/>
          </a:prstGeom>
        </p:spPr>
      </p:pic>
      <p:sp>
        <p:nvSpPr>
          <p:cNvPr id="15" name="Title 6"/>
          <p:cNvSpPr txBox="1">
            <a:spLocks/>
          </p:cNvSpPr>
          <p:nvPr/>
        </p:nvSpPr>
        <p:spPr bwMode="auto">
          <a:xfrm>
            <a:off x="1043608" y="4365104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Produzione </a:t>
            </a:r>
            <a:r>
              <a:rPr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mediante nuovi pozzi e estesa fratturazione/circolazione</a:t>
            </a:r>
            <a:endParaRPr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151" y="5943600"/>
            <a:ext cx="20193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8706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7" grpId="0" autoUpdateAnimBg="0"/>
      <p:bldP spid="7" grpId="1"/>
      <p:bldP spid="9" grpId="0" autoUpdateAnimBg="0"/>
      <p:bldP spid="9" grpId="1"/>
      <p:bldP spid="11" grpId="0" autoUpdateAnimBg="0"/>
      <p:bldP spid="11" grpId="1"/>
      <p:bldP spid="13" grpId="0" autoUpdateAnimBg="0"/>
      <p:bldP spid="13" grpId="1"/>
      <p:bldP spid="1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2AD1A-AA20-5640-A7FF-FDB996F7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1131095"/>
            <a:ext cx="7556965" cy="411956"/>
          </a:xfrm>
        </p:spPr>
        <p:txBody>
          <a:bodyPr>
            <a:normAutofit fontScale="90000"/>
          </a:bodyPr>
          <a:lstStyle/>
          <a:p>
            <a:r>
              <a:rPr lang="it-IT" dirty="0"/>
              <a:t>Classificazione delle risorse geotermiche basata sulla temperatura dei fluidi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A7E323-E414-4D48-9239-50722271D078}"/>
              </a:ext>
            </a:extLst>
          </p:cNvPr>
          <p:cNvSpPr txBox="1">
            <a:spLocks/>
          </p:cNvSpPr>
          <p:nvPr/>
        </p:nvSpPr>
        <p:spPr bwMode="auto">
          <a:xfrm>
            <a:off x="404664" y="2132856"/>
            <a:ext cx="7188832" cy="275430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4480">
              <a:spcBef>
                <a:spcPts val="0"/>
              </a:spcBef>
              <a:buNone/>
              <a:defRPr/>
            </a:pPr>
            <a:endParaRPr lang="it-IT" sz="1950" b="1" dirty="0">
              <a:solidFill>
                <a:sysClr val="windowText" lastClr="000000"/>
              </a:solidFill>
              <a:latin typeface="Calibri"/>
            </a:endParaRPr>
          </a:p>
          <a:p>
            <a:pPr marL="0" indent="0" defTabSz="684480">
              <a:spcBef>
                <a:spcPts val="0"/>
              </a:spcBef>
              <a:buNone/>
              <a:defRPr/>
            </a:pPr>
            <a:r>
              <a:rPr lang="it-IT" sz="1350" dirty="0">
                <a:solidFill>
                  <a:sysClr val="windowText" lastClr="000000"/>
                </a:solidFill>
                <a:latin typeface="Calibri"/>
              </a:rPr>
              <a:t>Ai sensi dell’articolo 1 del </a:t>
            </a:r>
            <a:r>
              <a:rPr lang="it-IT" sz="1350" dirty="0" err="1">
                <a:solidFill>
                  <a:sysClr val="windowText" lastClr="000000"/>
                </a:solidFill>
                <a:latin typeface="Calibri"/>
              </a:rPr>
              <a:t>D.Lgs</a:t>
            </a:r>
            <a:r>
              <a:rPr lang="it-IT" sz="1350" dirty="0">
                <a:solidFill>
                  <a:sysClr val="windowText" lastClr="000000"/>
                </a:solidFill>
                <a:latin typeface="Calibri"/>
              </a:rPr>
              <a:t> 22/2010 vengono distinte in:</a:t>
            </a:r>
          </a:p>
          <a:p>
            <a:pPr marL="0" indent="0" defTabSz="684480">
              <a:spcBef>
                <a:spcPts val="0"/>
              </a:spcBef>
              <a:buNone/>
              <a:defRPr/>
            </a:pPr>
            <a:endParaRPr lang="it-IT" sz="1350" dirty="0">
              <a:solidFill>
                <a:sysClr val="windowText" lastClr="000000"/>
              </a:solidFill>
              <a:latin typeface="Calibri"/>
            </a:endParaRPr>
          </a:p>
          <a:p>
            <a:pPr marL="0" indent="0" defTabSz="684480">
              <a:spcBef>
                <a:spcPts val="0"/>
              </a:spcBef>
              <a:buNone/>
              <a:defRPr/>
            </a:pPr>
            <a:r>
              <a:rPr lang="it-IT" sz="1350" i="1" dirty="0">
                <a:solidFill>
                  <a:sysClr val="windowText" lastClr="000000"/>
                </a:solidFill>
                <a:latin typeface="Calibri"/>
              </a:rPr>
              <a:t>Risorse geotermiche ad </a:t>
            </a:r>
            <a:r>
              <a:rPr lang="it-IT" sz="1350" b="1" i="1" dirty="0">
                <a:solidFill>
                  <a:sysClr val="windowText" lastClr="000000"/>
                </a:solidFill>
                <a:latin typeface="Calibri"/>
              </a:rPr>
              <a:t>ALTA ENTALPIA </a:t>
            </a:r>
            <a:r>
              <a:rPr lang="it-IT" sz="1350" i="1" dirty="0">
                <a:solidFill>
                  <a:sysClr val="windowText" lastClr="000000"/>
                </a:solidFill>
                <a:latin typeface="Calibri"/>
              </a:rPr>
              <a:t>(T &gt; 150°C)</a:t>
            </a:r>
          </a:p>
          <a:p>
            <a:pPr marL="0" indent="0" defTabSz="684480">
              <a:spcBef>
                <a:spcPts val="0"/>
              </a:spcBef>
              <a:buNone/>
              <a:defRPr/>
            </a:pPr>
            <a:endParaRPr lang="it-IT" sz="1350" i="1" dirty="0">
              <a:solidFill>
                <a:sysClr val="windowText" lastClr="000000"/>
              </a:solidFill>
              <a:latin typeface="Calibri"/>
            </a:endParaRPr>
          </a:p>
          <a:p>
            <a:pPr marL="0" indent="0" defTabSz="684480">
              <a:spcBef>
                <a:spcPts val="0"/>
              </a:spcBef>
              <a:buNone/>
              <a:defRPr/>
            </a:pPr>
            <a:r>
              <a:rPr lang="it-IT" sz="1350" i="1" dirty="0">
                <a:solidFill>
                  <a:sysClr val="windowText" lastClr="000000"/>
                </a:solidFill>
                <a:latin typeface="Calibri"/>
              </a:rPr>
              <a:t>Risorse geotermiche a </a:t>
            </a:r>
            <a:r>
              <a:rPr lang="it-IT" sz="1350" b="1" i="1" dirty="0">
                <a:solidFill>
                  <a:sysClr val="windowText" lastClr="000000"/>
                </a:solidFill>
                <a:latin typeface="Calibri"/>
              </a:rPr>
              <a:t>MEDIA ENTALPIA </a:t>
            </a:r>
            <a:r>
              <a:rPr lang="it-IT" sz="1350" i="1" dirty="0">
                <a:solidFill>
                  <a:sysClr val="windowText" lastClr="000000"/>
                </a:solidFill>
                <a:latin typeface="Calibri"/>
              </a:rPr>
              <a:t>(90 &lt; T  &lt; 150°C)</a:t>
            </a:r>
          </a:p>
          <a:p>
            <a:pPr marL="0" indent="0" defTabSz="684480">
              <a:spcBef>
                <a:spcPts val="0"/>
              </a:spcBef>
              <a:buNone/>
              <a:defRPr/>
            </a:pPr>
            <a:endParaRPr lang="it-IT" sz="1350" i="1" dirty="0">
              <a:solidFill>
                <a:sysClr val="windowText" lastClr="000000"/>
              </a:solidFill>
              <a:latin typeface="Calibri"/>
            </a:endParaRPr>
          </a:p>
          <a:p>
            <a:pPr marL="0" indent="0" defTabSz="684480">
              <a:spcBef>
                <a:spcPts val="0"/>
              </a:spcBef>
              <a:buNone/>
              <a:defRPr/>
            </a:pPr>
            <a:r>
              <a:rPr lang="it-IT" sz="1350" i="1" dirty="0">
                <a:solidFill>
                  <a:sysClr val="windowText" lastClr="000000"/>
                </a:solidFill>
                <a:latin typeface="Calibri"/>
              </a:rPr>
              <a:t>Risorse geotermiche a </a:t>
            </a:r>
            <a:r>
              <a:rPr lang="it-IT" sz="1350" b="1" i="1" dirty="0">
                <a:solidFill>
                  <a:sysClr val="windowText" lastClr="000000"/>
                </a:solidFill>
                <a:latin typeface="Calibri"/>
              </a:rPr>
              <a:t>BASSA ENTALPIA  </a:t>
            </a:r>
            <a:r>
              <a:rPr lang="it-IT" sz="1350" i="1" dirty="0">
                <a:solidFill>
                  <a:sysClr val="windowText" lastClr="000000"/>
                </a:solidFill>
                <a:latin typeface="Calibri"/>
              </a:rPr>
              <a:t>(T &lt; 90°C)</a:t>
            </a:r>
          </a:p>
          <a:p>
            <a:pPr marL="0" indent="0" defTabSz="684480">
              <a:spcBef>
                <a:spcPts val="0"/>
              </a:spcBef>
              <a:buNone/>
              <a:defRPr/>
            </a:pPr>
            <a:endParaRPr lang="it-IT" sz="195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959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50126" y="5392181"/>
            <a:ext cx="4768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Calibri" pitchFamily="34" charset="0"/>
              </a:rPr>
              <a:t>* Ai sensi e per gli effetti del Decreto Legislativo 11 febbraio 2010, n. 22 </a:t>
            </a:r>
          </a:p>
        </p:txBody>
      </p:sp>
      <p:graphicFrame>
        <p:nvGraphicFramePr>
          <p:cNvPr id="5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082553"/>
              </p:ext>
            </p:extLst>
          </p:nvPr>
        </p:nvGraphicFramePr>
        <p:xfrm>
          <a:off x="1763688" y="1232022"/>
          <a:ext cx="5616625" cy="49059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1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7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u="none" strike="noStrike" kern="1200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Temperatura del serbatoio *</a:t>
                      </a:r>
                    </a:p>
                    <a:p>
                      <a:endParaRPr kumimoji="0" lang="it-IT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kern="1200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Fluido</a:t>
                      </a:r>
                      <a:endParaRPr kumimoji="0" lang="it-IT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kern="1200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Usi comuni</a:t>
                      </a:r>
                      <a:endParaRPr kumimoji="0" lang="it-IT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Tecnologie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69450" marR="69450" marT="33608" marB="3360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119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&gt;150 °C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Alta </a:t>
                      </a:r>
                      <a:r>
                        <a:rPr kumimoji="0" lang="it-IT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entalpia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Acqua o 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vapore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Generazione energia elettrica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Usi diretti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16510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Ciclo a vapore secco</a:t>
                      </a:r>
                    </a:p>
                    <a:p>
                      <a:pPr marL="342900" marR="0" lvl="0" indent="-16510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Ciclo a singolo flash</a:t>
                      </a:r>
                    </a:p>
                    <a:p>
                      <a:pPr marL="342900" marR="0" lvl="0" indent="-16510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Ciclo a doppio flash</a:t>
                      </a:r>
                    </a:p>
                    <a:p>
                      <a:pPr marL="342900" marR="0" lvl="0" indent="-16510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Scambiatori di calore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228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90-150</a:t>
                      </a:r>
                      <a:r>
                        <a:rPr kumimoji="0" lang="it-IT" sz="11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 </a:t>
                      </a:r>
                      <a:r>
                        <a:rPr kumimoji="0" lang="it-IT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entalpia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Acqua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Generazione energia elettrica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Usi diretti</a:t>
                      </a:r>
                      <a:endParaRPr kumimoji="0" lang="it-IT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406400" marR="0" lvl="0" indent="-228600" algn="l" defTabSz="103505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Ciclo binario </a:t>
                      </a:r>
                    </a:p>
                    <a:p>
                      <a:pPr marL="406400" marR="0" lvl="0" indent="-228600" algn="l" defTabSz="103505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Scambiatori di calore</a:t>
                      </a:r>
                    </a:p>
                    <a:p>
                      <a:pPr marL="406400" marR="0" lvl="0" indent="-228600" algn="l" defTabSz="103505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Pompe di calore 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056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90</a:t>
                      </a:r>
                      <a:r>
                        <a:rPr kumimoji="0" lang="it-IT" sz="11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 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Bassa entalpia</a:t>
                      </a: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sz="1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Acqua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sz="110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1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Usi diretti</a:t>
                      </a:r>
                    </a:p>
                    <a:p>
                      <a:pPr marL="342900" marR="0" lvl="0" indent="-34290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tc>
                  <a:txBody>
                    <a:bodyPr/>
                    <a:lstStyle/>
                    <a:p>
                      <a:pPr marL="342900" marR="0" lvl="0" indent="-16510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Scambiatori di calore</a:t>
                      </a:r>
                    </a:p>
                    <a:p>
                      <a:pPr marL="342900" marR="0" lvl="0" indent="-16510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Uso diretto del fluido </a:t>
                      </a:r>
                    </a:p>
                    <a:p>
                      <a:pPr marL="342900" marR="0" lvl="0" indent="-16510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Pompe di calore 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9450" marR="69450" marT="33608" marB="3360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504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9418F-6623-074C-8DB7-ED385602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100" dirty="0"/>
              <a:t>Classificazione delle risorse geotermiche basata sulla </a:t>
            </a:r>
            <a:br>
              <a:rPr lang="it-IT" sz="2100" dirty="0"/>
            </a:br>
            <a:r>
              <a:rPr lang="it-IT" sz="2100" dirty="0"/>
              <a:t>potenza (MW) erogabile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DCDFAB-6289-F04C-B130-D374ACA4BBC5}"/>
              </a:ext>
            </a:extLst>
          </p:cNvPr>
          <p:cNvSpPr txBox="1"/>
          <p:nvPr/>
        </p:nvSpPr>
        <p:spPr>
          <a:xfrm>
            <a:off x="543325" y="1980373"/>
            <a:ext cx="775252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818">
              <a:defRPr/>
            </a:pPr>
            <a:r>
              <a:rPr lang="it-IT" dirty="0">
                <a:solidFill>
                  <a:prstClr val="black"/>
                </a:solidFill>
              </a:rPr>
              <a:t>Ai sensi del </a:t>
            </a:r>
            <a:r>
              <a:rPr lang="it-IT" dirty="0" err="1">
                <a:solidFill>
                  <a:prstClr val="black"/>
                </a:solidFill>
              </a:rPr>
              <a:t>D.Lgs</a:t>
            </a:r>
            <a:r>
              <a:rPr lang="it-IT" dirty="0">
                <a:solidFill>
                  <a:prstClr val="black"/>
                </a:solidFill>
              </a:rPr>
              <a:t> 22/2010  sono considerate</a:t>
            </a:r>
          </a:p>
          <a:p>
            <a:pPr defTabSz="957818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algn="ctr" defTabSz="957818">
              <a:defRPr/>
            </a:pPr>
            <a:r>
              <a:rPr lang="it-IT" b="1" dirty="0">
                <a:solidFill>
                  <a:prstClr val="black"/>
                </a:solidFill>
              </a:rPr>
              <a:t>Risorse geotermiche </a:t>
            </a:r>
            <a:r>
              <a:rPr lang="it-IT" b="1" i="1" dirty="0">
                <a:solidFill>
                  <a:prstClr val="black"/>
                </a:solidFill>
              </a:rPr>
              <a:t>d’interesse nazionale:</a:t>
            </a:r>
          </a:p>
          <a:p>
            <a:pPr defTabSz="957818">
              <a:buFont typeface="Wingdings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le risorse geotermiche </a:t>
            </a:r>
            <a:r>
              <a:rPr lang="it-IT" b="1" i="1" dirty="0">
                <a:solidFill>
                  <a:prstClr val="black"/>
                </a:solidFill>
              </a:rPr>
              <a:t>ad alta entalpia</a:t>
            </a:r>
            <a:r>
              <a:rPr lang="it-IT" dirty="0">
                <a:solidFill>
                  <a:prstClr val="black"/>
                </a:solidFill>
              </a:rPr>
              <a:t>, o quelle economicamente utilizzabili per la realizzazione  di un progetto geotermico tale da assicurare una potenza erogabile complessiva di almeno 20 MW termici; sono inoltre di interesse nazionale le risorse geotermiche economicamente utilizzabili rinvenute in aree marine</a:t>
            </a:r>
          </a:p>
          <a:p>
            <a:pPr defTabSz="957818">
              <a:buFont typeface="Wingdings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i fluidi geotermici </a:t>
            </a:r>
            <a:r>
              <a:rPr lang="it-IT" b="1" i="1" dirty="0">
                <a:solidFill>
                  <a:prstClr val="black"/>
                </a:solidFill>
              </a:rPr>
              <a:t>ad alta e media entalpia, </a:t>
            </a:r>
            <a:r>
              <a:rPr lang="it-IT" dirty="0">
                <a:solidFill>
                  <a:prstClr val="black"/>
                </a:solidFill>
              </a:rPr>
              <a:t>finalizzati alla sperimentazione, su tutto il territorio nazionale, di </a:t>
            </a:r>
            <a:r>
              <a:rPr lang="it-IT" i="1" u="sng" dirty="0">
                <a:solidFill>
                  <a:prstClr val="black"/>
                </a:solidFill>
              </a:rPr>
              <a:t>impianti pilota  </a:t>
            </a:r>
            <a:r>
              <a:rPr lang="it-IT" dirty="0">
                <a:solidFill>
                  <a:prstClr val="black"/>
                </a:solidFill>
              </a:rPr>
              <a:t>con reiniezione  del fluido geotermico nelle stesse formazioni di provenienza e comunque con emissioni nulle, con potenza nominale installata non superiore a  5 MW per ciascuna centrale. </a:t>
            </a:r>
          </a:p>
          <a:p>
            <a:pPr defTabSz="957818">
              <a:buFont typeface="Wingdings" pitchFamily="2" charset="2"/>
              <a:buChar char="ü"/>
              <a:defRPr/>
            </a:pPr>
            <a:endParaRPr lang="it-IT" dirty="0">
              <a:solidFill>
                <a:prstClr val="black"/>
              </a:solidFill>
            </a:endParaRPr>
          </a:p>
          <a:p>
            <a:pPr algn="ctr" defTabSz="957818">
              <a:defRPr/>
            </a:pPr>
            <a:r>
              <a:rPr lang="it-IT" b="1" dirty="0">
                <a:solidFill>
                  <a:prstClr val="black"/>
                </a:solidFill>
              </a:rPr>
              <a:t>Risorse geotermiche </a:t>
            </a:r>
            <a:r>
              <a:rPr lang="it-IT" b="1" i="1" dirty="0">
                <a:solidFill>
                  <a:prstClr val="black"/>
                </a:solidFill>
              </a:rPr>
              <a:t>d’interesse locale:</a:t>
            </a:r>
            <a:endParaRPr lang="it-IT" dirty="0">
              <a:solidFill>
                <a:prstClr val="black"/>
              </a:solidFill>
            </a:endParaRPr>
          </a:p>
          <a:p>
            <a:pPr defTabSz="957818">
              <a:buFont typeface="Wingdings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le risorse geotermiche </a:t>
            </a:r>
            <a:r>
              <a:rPr lang="it-IT" b="1" i="1" dirty="0">
                <a:solidFill>
                  <a:prstClr val="black"/>
                </a:solidFill>
              </a:rPr>
              <a:t>a media e bassa entalpia, </a:t>
            </a:r>
            <a:r>
              <a:rPr lang="it-IT" dirty="0">
                <a:solidFill>
                  <a:prstClr val="black"/>
                </a:solidFill>
              </a:rPr>
              <a:t>o quelle economicamente utilizzabili per la realizzazione di un progetto geotermico di potenza inferiore a 20 MW termici.</a:t>
            </a:r>
          </a:p>
          <a:p>
            <a:pPr defTabSz="957818">
              <a:defRPr/>
            </a:pPr>
            <a:endParaRPr lang="it-IT" dirty="0">
              <a:solidFill>
                <a:prstClr val="black"/>
              </a:solidFill>
            </a:endParaRPr>
          </a:p>
          <a:p>
            <a:pPr defTabSz="957818">
              <a:defRPr/>
            </a:pPr>
            <a:r>
              <a:rPr lang="it-IT" i="1" dirty="0">
                <a:solidFill>
                  <a:prstClr val="black"/>
                </a:solidFill>
              </a:rPr>
              <a:t>…continua</a:t>
            </a:r>
          </a:p>
        </p:txBody>
      </p:sp>
    </p:spTree>
    <p:extLst>
      <p:ext uri="{BB962C8B-B14F-4D97-AF65-F5344CB8AC3E}">
        <p14:creationId xmlns:p14="http://schemas.microsoft.com/office/powerpoint/2010/main" val="97956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Risorse</a:t>
            </a:r>
            <a:r>
              <a:rPr lang="en-GB" dirty="0"/>
              <a:t>: un </a:t>
            </a:r>
            <a:r>
              <a:rPr lang="en-GB" dirty="0" err="1"/>
              <a:t>concetto</a:t>
            </a:r>
            <a:r>
              <a:rPr lang="en-GB" dirty="0"/>
              <a:t> da </a:t>
            </a:r>
            <a:r>
              <a:rPr lang="en-GB" dirty="0" err="1"/>
              <a:t>chiarire</a:t>
            </a:r>
            <a:r>
              <a:rPr lang="en-GB" dirty="0"/>
              <a:t> </a:t>
            </a:r>
            <a:endParaRPr lang="en-GB" sz="2800" dirty="0">
              <a:solidFill>
                <a:srgbClr val="418B2E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530" y="2164753"/>
            <a:ext cx="6392941" cy="268850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99718" y="4785430"/>
            <a:ext cx="3307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Geotermia</a:t>
            </a:r>
            <a:r>
              <a:rPr lang="en-GB" dirty="0"/>
              <a:t> “</a:t>
            </a:r>
            <a:r>
              <a:rPr lang="en-GB" dirty="0" err="1"/>
              <a:t>superficiale</a:t>
            </a:r>
            <a:r>
              <a:rPr lang="en-GB" dirty="0"/>
              <a:t>” </a:t>
            </a:r>
            <a:r>
              <a:rPr lang="en-GB" i="1" dirty="0"/>
              <a:t>Shallow geothermal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03923" y="5143365"/>
            <a:ext cx="35221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Geotermia</a:t>
            </a:r>
            <a:r>
              <a:rPr lang="en-GB" dirty="0"/>
              <a:t> “</a:t>
            </a:r>
            <a:r>
              <a:rPr lang="en-GB" dirty="0" err="1"/>
              <a:t>profonda</a:t>
            </a:r>
            <a:r>
              <a:rPr lang="en-GB" dirty="0"/>
              <a:t>” </a:t>
            </a:r>
            <a:r>
              <a:rPr lang="en-GB" i="1" dirty="0"/>
              <a:t>Deep geothermal</a:t>
            </a:r>
          </a:p>
        </p:txBody>
      </p:sp>
    </p:spTree>
    <p:extLst>
      <p:ext uri="{BB962C8B-B14F-4D97-AF65-F5344CB8AC3E}">
        <p14:creationId xmlns:p14="http://schemas.microsoft.com/office/powerpoint/2010/main" val="3435125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412B3-1EED-634D-8F95-15681A15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1131095"/>
            <a:ext cx="7941420" cy="411956"/>
          </a:xfrm>
        </p:spPr>
        <p:txBody>
          <a:bodyPr>
            <a:normAutofit fontScale="90000"/>
          </a:bodyPr>
          <a:lstStyle/>
          <a:p>
            <a:r>
              <a:rPr lang="it-IT" sz="2100" dirty="0"/>
              <a:t>Sintesi tipologie di risorsa e autorità competenti per le funzioni amministrative 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47BE18C-C0A0-EB47-ADFE-5ADDA4AE3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54502"/>
              </p:ext>
            </p:extLst>
          </p:nvPr>
        </p:nvGraphicFramePr>
        <p:xfrm>
          <a:off x="1622503" y="1869224"/>
          <a:ext cx="6004932" cy="4044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436">
                  <a:extLst>
                    <a:ext uri="{9D8B030D-6E8A-4147-A177-3AD203B41FA5}">
                      <a16:colId xmlns:a16="http://schemas.microsoft.com/office/drawing/2014/main" val="3440535938"/>
                    </a:ext>
                  </a:extLst>
                </a:gridCol>
                <a:gridCol w="1567968">
                  <a:extLst>
                    <a:ext uri="{9D8B030D-6E8A-4147-A177-3AD203B41FA5}">
                      <a16:colId xmlns:a16="http://schemas.microsoft.com/office/drawing/2014/main" val="3698712345"/>
                    </a:ext>
                  </a:extLst>
                </a:gridCol>
                <a:gridCol w="2435528">
                  <a:extLst>
                    <a:ext uri="{9D8B030D-6E8A-4147-A177-3AD203B41FA5}">
                      <a16:colId xmlns:a16="http://schemas.microsoft.com/office/drawing/2014/main" val="924387613"/>
                    </a:ext>
                  </a:extLst>
                </a:gridCol>
              </a:tblGrid>
              <a:tr h="453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Tipo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Taglia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Autorità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competenti</a:t>
                      </a:r>
                      <a:r>
                        <a:rPr lang="en-GB" sz="1100" dirty="0">
                          <a:effectLst/>
                        </a:rPr>
                        <a:t> per le </a:t>
                      </a:r>
                      <a:r>
                        <a:rPr lang="en-GB" sz="1100" dirty="0" err="1">
                          <a:effectLst/>
                        </a:rPr>
                        <a:t>funzioni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amministrative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70799708"/>
                  </a:ext>
                </a:extLst>
              </a:tr>
              <a:tr h="4539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Risorse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d’interesse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nazionale</a:t>
                      </a:r>
                      <a:r>
                        <a:rPr lang="en-GB" sz="1100" dirty="0">
                          <a:effectLst/>
                        </a:rPr>
                        <a:t> in </a:t>
                      </a:r>
                      <a:r>
                        <a:rPr lang="en-GB" sz="1100" dirty="0" err="1">
                          <a:effectLst/>
                        </a:rPr>
                        <a:t>terraferma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Oltre</a:t>
                      </a:r>
                      <a:r>
                        <a:rPr lang="en-GB" sz="1100" dirty="0">
                          <a:effectLst/>
                        </a:rPr>
                        <a:t> 20 </a:t>
                      </a:r>
                      <a:r>
                        <a:rPr lang="en-GB" sz="1100" dirty="0" err="1">
                          <a:effectLst/>
                        </a:rPr>
                        <a:t>MWt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Regioni</a:t>
                      </a:r>
                      <a:r>
                        <a:rPr lang="en-GB" sz="1100" dirty="0">
                          <a:effectLst/>
                        </a:rPr>
                        <a:t> o </a:t>
                      </a:r>
                      <a:r>
                        <a:rPr lang="en-GB" sz="1100" dirty="0" err="1">
                          <a:effectLst/>
                        </a:rPr>
                        <a:t>gli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enti</a:t>
                      </a:r>
                      <a:r>
                        <a:rPr lang="en-GB" sz="1100" dirty="0">
                          <a:effectLst/>
                        </a:rPr>
                        <a:t> da </a:t>
                      </a:r>
                      <a:r>
                        <a:rPr lang="en-GB" sz="1100" dirty="0" err="1">
                          <a:effectLst/>
                        </a:rPr>
                        <a:t>esse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delegati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32543851"/>
                  </a:ext>
                </a:extLst>
              </a:tr>
              <a:tr h="4539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Risorse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d’interesse</a:t>
                      </a:r>
                      <a:r>
                        <a:rPr lang="en-GB" sz="1100" dirty="0">
                          <a:effectLst/>
                        </a:rPr>
                        <a:t> locale in </a:t>
                      </a:r>
                      <a:r>
                        <a:rPr lang="en-GB" sz="1100" dirty="0" err="1">
                          <a:effectLst/>
                        </a:rPr>
                        <a:t>terraferma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2-20 MWt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Regioni</a:t>
                      </a:r>
                      <a:r>
                        <a:rPr lang="en-GB" sz="1100" dirty="0">
                          <a:effectLst/>
                        </a:rPr>
                        <a:t> o </a:t>
                      </a:r>
                      <a:r>
                        <a:rPr lang="en-GB" sz="1100" dirty="0" err="1">
                          <a:effectLst/>
                        </a:rPr>
                        <a:t>gli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enti</a:t>
                      </a:r>
                      <a:r>
                        <a:rPr lang="en-GB" sz="1100" dirty="0">
                          <a:effectLst/>
                        </a:rPr>
                        <a:t> da </a:t>
                      </a:r>
                      <a:r>
                        <a:rPr lang="en-GB" sz="1100" dirty="0" err="1">
                          <a:effectLst/>
                        </a:rPr>
                        <a:t>esse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delegati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65791380"/>
                  </a:ext>
                </a:extLst>
              </a:tr>
              <a:tr h="1174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Risorse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sviluppate</a:t>
                      </a:r>
                      <a:r>
                        <a:rPr lang="en-GB" sz="1100" dirty="0">
                          <a:effectLst/>
                        </a:rPr>
                        <a:t> con </a:t>
                      </a:r>
                      <a:r>
                        <a:rPr lang="en-GB" sz="1100" dirty="0" err="1">
                          <a:effectLst/>
                        </a:rPr>
                        <a:t>tecnologie</a:t>
                      </a:r>
                      <a:r>
                        <a:rPr lang="en-GB" sz="1100" dirty="0">
                          <a:effectLst/>
                        </a:rPr>
                        <a:t> innovative (</a:t>
                      </a:r>
                      <a:r>
                        <a:rPr lang="en-GB" sz="1100" dirty="0" err="1">
                          <a:effectLst/>
                        </a:rPr>
                        <a:t>impianti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pilota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reiniezione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totale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Fino</a:t>
                      </a:r>
                      <a:r>
                        <a:rPr lang="en-GB" sz="1100" dirty="0">
                          <a:effectLst/>
                        </a:rPr>
                        <a:t> a5 </a:t>
                      </a:r>
                      <a:r>
                        <a:rPr lang="en-GB" sz="1100" dirty="0" err="1">
                          <a:effectLst/>
                        </a:rPr>
                        <a:t>MWe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Ministero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Sviluppo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Economico</a:t>
                      </a:r>
                      <a:r>
                        <a:rPr lang="en-GB" sz="1100" dirty="0">
                          <a:effectLst/>
                        </a:rPr>
                        <a:t> (</a:t>
                      </a:r>
                      <a:r>
                        <a:rPr lang="en-GB" sz="1100" dirty="0" err="1">
                          <a:effectLst/>
                        </a:rPr>
                        <a:t>MiSE</a:t>
                      </a:r>
                      <a:r>
                        <a:rPr lang="en-GB" sz="1100" dirty="0">
                          <a:effectLst/>
                        </a:rPr>
                        <a:t>) in </a:t>
                      </a:r>
                      <a:r>
                        <a:rPr lang="en-GB" sz="1100" dirty="0" err="1">
                          <a:effectLst/>
                        </a:rPr>
                        <a:t>accordo</a:t>
                      </a:r>
                      <a:r>
                        <a:rPr lang="en-GB" sz="1100" dirty="0">
                          <a:effectLst/>
                        </a:rPr>
                        <a:t> con </a:t>
                      </a:r>
                      <a:r>
                        <a:rPr lang="en-GB" sz="1100" dirty="0" err="1">
                          <a:effectLst/>
                        </a:rPr>
                        <a:t>Ministero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dell’Ambiente</a:t>
                      </a:r>
                      <a:r>
                        <a:rPr lang="en-GB" sz="1100" dirty="0">
                          <a:effectLst/>
                        </a:rPr>
                        <a:t> e </a:t>
                      </a:r>
                      <a:r>
                        <a:rPr lang="en-GB" sz="1100" dirty="0" err="1">
                          <a:effectLst/>
                        </a:rPr>
                        <a:t>della</a:t>
                      </a:r>
                      <a:r>
                        <a:rPr lang="en-GB" sz="1100" dirty="0">
                          <a:effectLst/>
                        </a:rPr>
                        <a:t> Tutela del </a:t>
                      </a:r>
                      <a:r>
                        <a:rPr lang="en-GB" sz="1100" dirty="0" err="1">
                          <a:effectLst/>
                        </a:rPr>
                        <a:t>Territorio</a:t>
                      </a:r>
                      <a:r>
                        <a:rPr lang="en-GB" sz="1100" dirty="0">
                          <a:effectLst/>
                        </a:rPr>
                        <a:t> ed del Mare (MATTM) e </a:t>
                      </a:r>
                      <a:r>
                        <a:rPr lang="en-GB" sz="1100" dirty="0" err="1">
                          <a:effectLst/>
                        </a:rPr>
                        <a:t>Regioni</a:t>
                      </a:r>
                      <a:r>
                        <a:rPr lang="en-GB" sz="1100" dirty="0">
                          <a:effectLst/>
                        </a:rPr>
                        <a:t> di </a:t>
                      </a:r>
                      <a:r>
                        <a:rPr lang="en-GB" sz="1100" dirty="0" err="1">
                          <a:effectLst/>
                        </a:rPr>
                        <a:t>riferimento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67582086"/>
                  </a:ext>
                </a:extLst>
              </a:tr>
              <a:tr h="409365">
                <a:tc>
                  <a:txBody>
                    <a:bodyPr/>
                    <a:lstStyle/>
                    <a:p>
                      <a:pPr marL="11113" indent="0" algn="l" defTabSz="127709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b="1" dirty="0"/>
                        <a:t>Piccole utilizzazioni locali</a:t>
                      </a:r>
                      <a:endParaRPr lang="it-IT" sz="1100" b="1" dirty="0">
                        <a:solidFill>
                          <a:prstClr val="black"/>
                        </a:solidFill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Inferiore</a:t>
                      </a:r>
                      <a:r>
                        <a:rPr lang="en-GB" sz="1100" dirty="0">
                          <a:effectLst/>
                        </a:rPr>
                        <a:t> a 2 </a:t>
                      </a:r>
                      <a:r>
                        <a:rPr lang="en-GB" sz="1100" dirty="0" err="1">
                          <a:effectLst/>
                        </a:rPr>
                        <a:t>MWt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Regioni</a:t>
                      </a:r>
                      <a:r>
                        <a:rPr lang="en-GB" sz="1100" dirty="0">
                          <a:effectLst/>
                        </a:rPr>
                        <a:t> o </a:t>
                      </a:r>
                      <a:r>
                        <a:rPr lang="en-GB" sz="1100" dirty="0" err="1">
                          <a:effectLst/>
                        </a:rPr>
                        <a:t>gli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enti</a:t>
                      </a:r>
                      <a:r>
                        <a:rPr lang="en-GB" sz="1100" dirty="0">
                          <a:effectLst/>
                        </a:rPr>
                        <a:t> da </a:t>
                      </a:r>
                      <a:r>
                        <a:rPr lang="en-GB" sz="1100" dirty="0" err="1">
                          <a:effectLst/>
                        </a:rPr>
                        <a:t>esse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delegati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11324111"/>
                  </a:ext>
                </a:extLst>
              </a:tr>
              <a:tr h="93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effectLst/>
                        </a:rPr>
                        <a:t>Risorse</a:t>
                      </a:r>
                      <a:r>
                        <a:rPr lang="en-GB" sz="1100" dirty="0">
                          <a:effectLst/>
                        </a:rPr>
                        <a:t> in mare </a:t>
                      </a:r>
                      <a:r>
                        <a:rPr lang="en-GB" sz="1100" dirty="0" err="1">
                          <a:effectLst/>
                        </a:rPr>
                        <a:t>territoriale</a:t>
                      </a:r>
                      <a:r>
                        <a:rPr lang="en-GB" sz="1100" dirty="0">
                          <a:effectLst/>
                        </a:rPr>
                        <a:t> o </a:t>
                      </a:r>
                      <a:r>
                        <a:rPr lang="en-GB" sz="1100" dirty="0" err="1">
                          <a:effectLst/>
                        </a:rPr>
                        <a:t>nella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piattaforma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continentale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italiana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Qualunque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taglia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Ministero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Sviluppo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Economico</a:t>
                      </a:r>
                      <a:r>
                        <a:rPr lang="en-GB" sz="1100" dirty="0">
                          <a:effectLst/>
                        </a:rPr>
                        <a:t> (</a:t>
                      </a:r>
                      <a:r>
                        <a:rPr lang="en-GB" sz="1100" dirty="0" err="1">
                          <a:effectLst/>
                        </a:rPr>
                        <a:t>MiSE</a:t>
                      </a:r>
                      <a:r>
                        <a:rPr lang="en-GB" sz="1100" dirty="0">
                          <a:effectLst/>
                        </a:rPr>
                        <a:t>) in </a:t>
                      </a:r>
                      <a:r>
                        <a:rPr lang="en-GB" sz="1100" dirty="0" err="1">
                          <a:effectLst/>
                        </a:rPr>
                        <a:t>accordo</a:t>
                      </a:r>
                      <a:r>
                        <a:rPr lang="en-GB" sz="1100" dirty="0">
                          <a:effectLst/>
                        </a:rPr>
                        <a:t> con </a:t>
                      </a:r>
                      <a:r>
                        <a:rPr lang="en-GB" sz="1100" dirty="0" err="1">
                          <a:effectLst/>
                        </a:rPr>
                        <a:t>Ministero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dell’Ambiente</a:t>
                      </a:r>
                      <a:r>
                        <a:rPr lang="en-GB" sz="1100" dirty="0">
                          <a:effectLst/>
                        </a:rPr>
                        <a:t> e </a:t>
                      </a:r>
                      <a:r>
                        <a:rPr lang="en-GB" sz="1100" dirty="0" err="1">
                          <a:effectLst/>
                        </a:rPr>
                        <a:t>della</a:t>
                      </a:r>
                      <a:r>
                        <a:rPr lang="en-GB" sz="1100" dirty="0">
                          <a:effectLst/>
                        </a:rPr>
                        <a:t> Tutela del </a:t>
                      </a:r>
                      <a:r>
                        <a:rPr lang="en-GB" sz="1100" dirty="0" err="1">
                          <a:effectLst/>
                        </a:rPr>
                        <a:t>Territorio</a:t>
                      </a:r>
                      <a:r>
                        <a:rPr lang="en-GB" sz="1100" dirty="0">
                          <a:effectLst/>
                        </a:rPr>
                        <a:t> ed del Mare (MATTM)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8037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7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57B6C-4217-A4BA-071E-4FDBE098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4"/>
            <a:ext cx="7269995" cy="994117"/>
          </a:xfrm>
        </p:spPr>
        <p:txBody>
          <a:bodyPr anchor="ctr">
            <a:normAutofit/>
          </a:bodyPr>
          <a:lstStyle/>
          <a:p>
            <a:r>
              <a:rPr lang="en-GB" dirty="0" err="1"/>
              <a:t>Risorse</a:t>
            </a:r>
            <a:r>
              <a:rPr lang="en-GB" dirty="0"/>
              <a:t>: un </a:t>
            </a:r>
            <a:r>
              <a:rPr lang="en-GB" dirty="0" err="1"/>
              <a:t>concetto</a:t>
            </a:r>
            <a:r>
              <a:rPr lang="en-GB" dirty="0"/>
              <a:t> da </a:t>
            </a:r>
            <a:r>
              <a:rPr lang="en-GB" dirty="0" err="1"/>
              <a:t>chiarire</a:t>
            </a:r>
            <a:r>
              <a:rPr lang="en-GB" dirty="0"/>
              <a:t> 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E8F28D-669D-CBDC-FC4B-A0A1CD3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A1A189-84BE-164C-9CBC-57B2A0613C5C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pic>
        <p:nvPicPr>
          <p:cNvPr id="5" name="Immagine 4" descr="Immagine che contiene testo, Arte bambini, disegno, cartone animato&#10;&#10;Descrizione generata automaticamente">
            <a:extLst>
              <a:ext uri="{FF2B5EF4-FFF2-40B4-BE49-F238E27FC236}">
                <a16:creationId xmlns:a16="http://schemas.microsoft.com/office/drawing/2014/main" id="{93EA92F6-259C-1F39-6D76-2BEEF27B51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612421"/>
            <a:ext cx="6060779" cy="42608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E503E5-012E-FFB1-5DB6-D8316E387760}"/>
              </a:ext>
            </a:extLst>
          </p:cNvPr>
          <p:cNvSpPr txBox="1"/>
          <p:nvPr/>
        </p:nvSpPr>
        <p:spPr>
          <a:xfrm>
            <a:off x="6869326" y="3676671"/>
            <a:ext cx="181021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Spesso si associa il concetto di </a:t>
            </a:r>
            <a:r>
              <a:rPr lang="it-IT" b="1" dirty="0"/>
              <a:t>risorsa geotermica</a:t>
            </a:r>
            <a:r>
              <a:rPr lang="it-IT" dirty="0"/>
              <a:t> a quella del </a:t>
            </a:r>
            <a:r>
              <a:rPr lang="it-IT" b="1" i="1" dirty="0"/>
              <a:t>sistema idrotermale</a:t>
            </a:r>
          </a:p>
        </p:txBody>
      </p:sp>
    </p:spTree>
    <p:extLst>
      <p:ext uri="{BB962C8B-B14F-4D97-AF65-F5344CB8AC3E}">
        <p14:creationId xmlns:p14="http://schemas.microsoft.com/office/powerpoint/2010/main" val="342716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9AFA1-9236-269A-C609-7CECDE17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Risorse</a:t>
            </a:r>
            <a:r>
              <a:rPr lang="en-GB" dirty="0"/>
              <a:t>: un </a:t>
            </a:r>
            <a:r>
              <a:rPr lang="en-GB" dirty="0" err="1"/>
              <a:t>concetto</a:t>
            </a:r>
            <a:r>
              <a:rPr lang="en-GB" dirty="0"/>
              <a:t> da </a:t>
            </a:r>
            <a:r>
              <a:rPr lang="en-GB" dirty="0" err="1"/>
              <a:t>chiarire</a:t>
            </a:r>
            <a:r>
              <a:rPr lang="en-GB" dirty="0"/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0CEF26-0541-084B-02CC-F95E552BCF89}"/>
              </a:ext>
            </a:extLst>
          </p:cNvPr>
          <p:cNvSpPr txBox="1"/>
          <p:nvPr/>
        </p:nvSpPr>
        <p:spPr>
          <a:xfrm>
            <a:off x="4837580" y="1505058"/>
            <a:ext cx="3339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Sistema </a:t>
            </a:r>
            <a:r>
              <a:rPr lang="en-GB" sz="1400" dirty="0" err="1"/>
              <a:t>idrotermale</a:t>
            </a:r>
            <a:r>
              <a:rPr lang="en-GB" sz="1400" dirty="0"/>
              <a:t>: </a:t>
            </a:r>
            <a:r>
              <a:rPr lang="en-GB" sz="1400" dirty="0" err="1"/>
              <a:t>l'acqua</a:t>
            </a:r>
            <a:r>
              <a:rPr lang="en-GB" sz="1400" dirty="0"/>
              <a:t> </a:t>
            </a:r>
            <a:r>
              <a:rPr lang="en-GB" sz="1400" dirty="0" err="1"/>
              <a:t>sotterranea</a:t>
            </a:r>
            <a:r>
              <a:rPr lang="en-GB" sz="1400" dirty="0"/>
              <a:t> </a:t>
            </a:r>
            <a:r>
              <a:rPr lang="en-GB" sz="1400" dirty="0" err="1"/>
              <a:t>viene</a:t>
            </a:r>
            <a:r>
              <a:rPr lang="en-GB" sz="1400" dirty="0"/>
              <a:t> </a:t>
            </a:r>
            <a:r>
              <a:rPr lang="en-GB" sz="1400" dirty="0" err="1"/>
              <a:t>utilizzata</a:t>
            </a:r>
            <a:r>
              <a:rPr lang="en-GB" sz="1400" dirty="0"/>
              <a:t> come </a:t>
            </a:r>
            <a:r>
              <a:rPr lang="en-GB" sz="1400" dirty="0" err="1"/>
              <a:t>vettore</a:t>
            </a:r>
            <a:r>
              <a:rPr lang="en-GB" sz="1400" dirty="0"/>
              <a:t> di </a:t>
            </a:r>
            <a:r>
              <a:rPr lang="en-GB" sz="1400" dirty="0" err="1"/>
              <a:t>calore</a:t>
            </a:r>
            <a:r>
              <a:rPr lang="en-GB" sz="1400" dirty="0"/>
              <a:t> per </a:t>
            </a:r>
            <a:r>
              <a:rPr lang="en-GB" sz="1400" dirty="0" err="1"/>
              <a:t>estrarre</a:t>
            </a:r>
            <a:r>
              <a:rPr lang="en-GB" sz="1400" dirty="0"/>
              <a:t> </a:t>
            </a:r>
            <a:r>
              <a:rPr lang="en-GB" sz="1400" dirty="0" err="1"/>
              <a:t>energia</a:t>
            </a:r>
            <a:r>
              <a:rPr lang="en-GB" sz="1400" dirty="0"/>
              <a:t> dal </a:t>
            </a:r>
            <a:r>
              <a:rPr lang="en-GB" sz="1400" dirty="0" err="1"/>
              <a:t>sottosuolo</a:t>
            </a:r>
            <a:r>
              <a:rPr lang="en-GB" sz="1400" dirty="0"/>
              <a:t>.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84F2BD5-210F-5D46-22DA-7357A134D260}"/>
              </a:ext>
            </a:extLst>
          </p:cNvPr>
          <p:cNvSpPr txBox="1"/>
          <p:nvPr/>
        </p:nvSpPr>
        <p:spPr>
          <a:xfrm>
            <a:off x="541890" y="4416167"/>
            <a:ext cx="3580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 le </a:t>
            </a:r>
            <a:r>
              <a:rPr lang="en-GB" sz="1400" dirty="0" err="1"/>
              <a:t>tecnologie</a:t>
            </a:r>
            <a:r>
              <a:rPr lang="en-GB" sz="1400" dirty="0"/>
              <a:t> </a:t>
            </a:r>
            <a:r>
              <a:rPr lang="en-GB" sz="1400" dirty="0" err="1"/>
              <a:t>geotermiche</a:t>
            </a:r>
            <a:r>
              <a:rPr lang="en-GB" sz="1400" dirty="0"/>
              <a:t> a </a:t>
            </a:r>
            <a:r>
              <a:rPr lang="en-GB" sz="1400" dirty="0" err="1"/>
              <a:t>pompa</a:t>
            </a:r>
            <a:r>
              <a:rPr lang="en-GB" sz="1400" dirty="0"/>
              <a:t> di </a:t>
            </a:r>
            <a:r>
              <a:rPr lang="en-GB" sz="1400" dirty="0" err="1"/>
              <a:t>calore</a:t>
            </a:r>
            <a:r>
              <a:rPr lang="en-GB" sz="1400" dirty="0"/>
              <a:t> </a:t>
            </a:r>
            <a:r>
              <a:rPr lang="en-GB" sz="1400" dirty="0" err="1"/>
              <a:t>è</a:t>
            </a:r>
            <a:r>
              <a:rPr lang="en-GB" sz="1400" dirty="0"/>
              <a:t> </a:t>
            </a:r>
            <a:r>
              <a:rPr lang="en-GB" sz="1400" dirty="0" err="1"/>
              <a:t>pratica</a:t>
            </a:r>
            <a:r>
              <a:rPr lang="en-GB" sz="1400" dirty="0"/>
              <a:t> </a:t>
            </a:r>
            <a:r>
              <a:rPr lang="en-GB" sz="1400" dirty="0" err="1"/>
              <a:t>comune</a:t>
            </a:r>
            <a:r>
              <a:rPr lang="en-GB" sz="1400" dirty="0"/>
              <a:t> </a:t>
            </a:r>
            <a:r>
              <a:rPr lang="en-GB" sz="1400" dirty="0" err="1"/>
              <a:t>estrarre</a:t>
            </a:r>
            <a:r>
              <a:rPr lang="en-GB" sz="1400" dirty="0"/>
              <a:t>/</a:t>
            </a:r>
            <a:r>
              <a:rPr lang="en-GB" sz="1400" dirty="0" err="1"/>
              <a:t>immettere</a:t>
            </a:r>
            <a:r>
              <a:rPr lang="en-GB" sz="1400" dirty="0"/>
              <a:t> </a:t>
            </a:r>
            <a:r>
              <a:rPr lang="en-GB" sz="1400" dirty="0" err="1"/>
              <a:t>calore</a:t>
            </a:r>
            <a:r>
              <a:rPr lang="en-GB" sz="1400" dirty="0"/>
              <a:t> in </a:t>
            </a:r>
            <a:r>
              <a:rPr lang="en-GB" sz="1400" dirty="0" err="1"/>
              <a:t>profondità</a:t>
            </a:r>
            <a:r>
              <a:rPr lang="en-GB" sz="1400" dirty="0"/>
              <a:t> (</a:t>
            </a:r>
            <a:r>
              <a:rPr lang="en-GB" sz="1400" dirty="0" err="1"/>
              <a:t>bilancio</a:t>
            </a:r>
            <a:r>
              <a:rPr lang="en-GB" sz="1400" dirty="0"/>
              <a:t> </a:t>
            </a:r>
            <a:r>
              <a:rPr lang="en-GB" sz="1400" dirty="0" err="1"/>
              <a:t>termico</a:t>
            </a:r>
            <a:r>
              <a:rPr lang="en-GB" sz="1400" dirty="0"/>
              <a:t>) </a:t>
            </a:r>
            <a:r>
              <a:rPr lang="en-GB" sz="1400" dirty="0" err="1"/>
              <a:t>sia</a:t>
            </a:r>
            <a:r>
              <a:rPr lang="en-GB" sz="1400" dirty="0"/>
              <a:t> </a:t>
            </a:r>
            <a:r>
              <a:rPr lang="en-GB" sz="1400" dirty="0" err="1"/>
              <a:t>attraverso</a:t>
            </a:r>
            <a:r>
              <a:rPr lang="en-GB" sz="1400" dirty="0"/>
              <a:t> la </a:t>
            </a:r>
            <a:r>
              <a:rPr lang="en-GB" sz="1400" dirty="0" err="1"/>
              <a:t>produzione</a:t>
            </a:r>
            <a:r>
              <a:rPr lang="en-GB" sz="1400" dirty="0"/>
              <a:t> di </a:t>
            </a:r>
            <a:r>
              <a:rPr lang="en-GB" sz="1400" dirty="0" err="1"/>
              <a:t>acqua</a:t>
            </a:r>
            <a:r>
              <a:rPr lang="en-GB" sz="1400" dirty="0"/>
              <a:t> (</a:t>
            </a:r>
            <a:r>
              <a:rPr lang="en-GB" sz="1400" dirty="0" err="1"/>
              <a:t>sistemi</a:t>
            </a:r>
            <a:r>
              <a:rPr lang="en-GB" sz="1400" dirty="0"/>
              <a:t> a </a:t>
            </a:r>
            <a:r>
              <a:rPr lang="en-GB" sz="1400" dirty="0" err="1"/>
              <a:t>circuito</a:t>
            </a:r>
            <a:r>
              <a:rPr lang="en-GB" sz="1400" dirty="0"/>
              <a:t> </a:t>
            </a:r>
            <a:r>
              <a:rPr lang="en-GB" sz="1400" dirty="0" err="1"/>
              <a:t>aperto</a:t>
            </a:r>
            <a:r>
              <a:rPr lang="en-GB" sz="1400" dirty="0"/>
              <a:t>) </a:t>
            </a:r>
            <a:r>
              <a:rPr lang="en-GB" sz="1400" dirty="0" err="1"/>
              <a:t>sia</a:t>
            </a:r>
            <a:r>
              <a:rPr lang="en-GB" sz="1400" dirty="0"/>
              <a:t> </a:t>
            </a:r>
            <a:r>
              <a:rPr lang="en-GB" sz="1400" dirty="0" err="1"/>
              <a:t>utilizzando</a:t>
            </a:r>
            <a:r>
              <a:rPr lang="en-GB" sz="1400" dirty="0"/>
              <a:t> un </a:t>
            </a:r>
            <a:r>
              <a:rPr lang="en-GB" sz="1400" dirty="0" err="1"/>
              <a:t>fluido</a:t>
            </a:r>
            <a:r>
              <a:rPr lang="en-GB" sz="1400" dirty="0"/>
              <a:t> </a:t>
            </a:r>
            <a:r>
              <a:rPr lang="en-GB" sz="1400" dirty="0" err="1"/>
              <a:t>secondario</a:t>
            </a:r>
            <a:r>
              <a:rPr lang="en-GB" sz="1400" dirty="0"/>
              <a:t> per </a:t>
            </a:r>
            <a:r>
              <a:rPr lang="en-GB" sz="1400" dirty="0" err="1"/>
              <a:t>scambiare</a:t>
            </a:r>
            <a:r>
              <a:rPr lang="en-GB" sz="1400" dirty="0"/>
              <a:t> </a:t>
            </a:r>
            <a:r>
              <a:rPr lang="en-GB" sz="1400" dirty="0" err="1"/>
              <a:t>calore</a:t>
            </a:r>
            <a:r>
              <a:rPr lang="en-GB" sz="1400" dirty="0"/>
              <a:t> </a:t>
            </a:r>
            <a:r>
              <a:rPr lang="en-GB" sz="1400" dirty="0" err="1"/>
              <a:t>sulle</a:t>
            </a:r>
            <a:r>
              <a:rPr lang="en-GB" sz="1400" dirty="0"/>
              <a:t> </a:t>
            </a:r>
            <a:r>
              <a:rPr lang="en-GB" sz="1400" dirty="0" err="1"/>
              <a:t>superfici</a:t>
            </a:r>
            <a:r>
              <a:rPr lang="en-GB" sz="1400" dirty="0"/>
              <a:t> interne del </a:t>
            </a:r>
            <a:r>
              <a:rPr lang="en-GB" sz="1400" dirty="0" err="1"/>
              <a:t>foro</a:t>
            </a:r>
            <a:r>
              <a:rPr lang="en-GB" sz="1400" dirty="0"/>
              <a:t> (</a:t>
            </a:r>
            <a:r>
              <a:rPr lang="en-GB" sz="1400" dirty="0" err="1"/>
              <a:t>sistemi</a:t>
            </a:r>
            <a:r>
              <a:rPr lang="en-GB" sz="1400" dirty="0"/>
              <a:t> a </a:t>
            </a:r>
            <a:r>
              <a:rPr lang="en-GB" sz="1400" dirty="0" err="1"/>
              <a:t>circuito</a:t>
            </a:r>
            <a:r>
              <a:rPr lang="en-GB" sz="1400" dirty="0"/>
              <a:t> </a:t>
            </a:r>
            <a:r>
              <a:rPr lang="en-GB" sz="1400" dirty="0" err="1"/>
              <a:t>chiuso</a:t>
            </a:r>
            <a:r>
              <a:rPr lang="en-GB" sz="1400" dirty="0"/>
              <a:t> o </a:t>
            </a:r>
            <a:r>
              <a:rPr lang="en-GB" sz="1400" b="1" dirty="0"/>
              <a:t>geoscambio</a:t>
            </a:r>
            <a:r>
              <a:rPr lang="en-GB" sz="1400" dirty="0"/>
              <a:t>).</a:t>
            </a:r>
          </a:p>
        </p:txBody>
      </p:sp>
      <p:pic>
        <p:nvPicPr>
          <p:cNvPr id="4" name="Immagine 3" descr="Immagine che contiene testo, Arte bambini, disegno, cartone animato&#10;&#10;Descrizione generata automaticamente">
            <a:extLst>
              <a:ext uri="{FF2B5EF4-FFF2-40B4-BE49-F238E27FC236}">
                <a16:creationId xmlns:a16="http://schemas.microsoft.com/office/drawing/2014/main" id="{B654BEBD-5347-6575-5C31-301A6EE240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52" y="1214113"/>
            <a:ext cx="4054648" cy="285049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45E18E9-1857-0FB8-5ECA-1E9B23864C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87" y="2929507"/>
            <a:ext cx="3175000" cy="1460500"/>
          </a:xfrm>
          <a:prstGeom prst="rect">
            <a:avLst/>
          </a:prstGeom>
        </p:spPr>
      </p:pic>
      <p:sp>
        <p:nvSpPr>
          <p:cNvPr id="25" name="Freccia curva 24">
            <a:extLst>
              <a:ext uri="{FF2B5EF4-FFF2-40B4-BE49-F238E27FC236}">
                <a16:creationId xmlns:a16="http://schemas.microsoft.com/office/drawing/2014/main" id="{20BB3373-3C3A-76C2-DAA7-686A69E26839}"/>
              </a:ext>
            </a:extLst>
          </p:cNvPr>
          <p:cNvSpPr/>
          <p:nvPr/>
        </p:nvSpPr>
        <p:spPr>
          <a:xfrm>
            <a:off x="6683019" y="2671117"/>
            <a:ext cx="223598" cy="757883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FC2D6550-6E48-4922-68B9-5D997B5137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87" y="4064612"/>
            <a:ext cx="3175000" cy="2222500"/>
          </a:xfrm>
          <a:prstGeom prst="rect">
            <a:avLst/>
          </a:prstGeom>
        </p:spPr>
      </p:pic>
      <p:sp>
        <p:nvSpPr>
          <p:cNvPr id="28" name="Freccia giù 27">
            <a:extLst>
              <a:ext uri="{FF2B5EF4-FFF2-40B4-BE49-F238E27FC236}">
                <a16:creationId xmlns:a16="http://schemas.microsoft.com/office/drawing/2014/main" id="{B57851A0-4246-F602-6770-7BEB22852DE4}"/>
              </a:ext>
            </a:extLst>
          </p:cNvPr>
          <p:cNvSpPr/>
          <p:nvPr/>
        </p:nvSpPr>
        <p:spPr>
          <a:xfrm>
            <a:off x="6393195" y="4662161"/>
            <a:ext cx="81745" cy="713114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ccia giù 30">
            <a:extLst>
              <a:ext uri="{FF2B5EF4-FFF2-40B4-BE49-F238E27FC236}">
                <a16:creationId xmlns:a16="http://schemas.microsoft.com/office/drawing/2014/main" id="{0D99A025-83A2-4795-0BAB-83749C5C58A1}"/>
              </a:ext>
            </a:extLst>
          </p:cNvPr>
          <p:cNvSpPr/>
          <p:nvPr/>
        </p:nvSpPr>
        <p:spPr>
          <a:xfrm rot="10800000">
            <a:off x="6906616" y="4662160"/>
            <a:ext cx="81745" cy="71311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ccia circolare in su 31">
            <a:extLst>
              <a:ext uri="{FF2B5EF4-FFF2-40B4-BE49-F238E27FC236}">
                <a16:creationId xmlns:a16="http://schemas.microsoft.com/office/drawing/2014/main" id="{F4E8D056-A93B-5122-7CBB-00292DEB9876}"/>
              </a:ext>
            </a:extLst>
          </p:cNvPr>
          <p:cNvSpPr/>
          <p:nvPr/>
        </p:nvSpPr>
        <p:spPr>
          <a:xfrm>
            <a:off x="6398757" y="5408729"/>
            <a:ext cx="609284" cy="307154"/>
          </a:xfrm>
          <a:prstGeom prst="curvedUpArrow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Freccia curva 32">
            <a:extLst>
              <a:ext uri="{FF2B5EF4-FFF2-40B4-BE49-F238E27FC236}">
                <a16:creationId xmlns:a16="http://schemas.microsoft.com/office/drawing/2014/main" id="{0BF66185-0746-FF56-B051-76C13762230B}"/>
              </a:ext>
            </a:extLst>
          </p:cNvPr>
          <p:cNvSpPr/>
          <p:nvPr/>
        </p:nvSpPr>
        <p:spPr>
          <a:xfrm rot="5400000">
            <a:off x="7159852" y="2989846"/>
            <a:ext cx="917787" cy="346283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9AFA1-9236-269A-C609-7CECDE17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Risorse</a:t>
            </a:r>
            <a:r>
              <a:rPr lang="en-GB" dirty="0"/>
              <a:t>: un </a:t>
            </a:r>
            <a:r>
              <a:rPr lang="en-GB" dirty="0" err="1"/>
              <a:t>concetto</a:t>
            </a:r>
            <a:r>
              <a:rPr lang="en-GB" dirty="0"/>
              <a:t> da </a:t>
            </a:r>
            <a:r>
              <a:rPr lang="en-GB" dirty="0" err="1"/>
              <a:t>chiarire</a:t>
            </a:r>
            <a:r>
              <a:rPr lang="en-GB" dirty="0"/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0CEF26-0541-084B-02CC-F95E552BCF89}"/>
              </a:ext>
            </a:extLst>
          </p:cNvPr>
          <p:cNvSpPr txBox="1"/>
          <p:nvPr/>
        </p:nvSpPr>
        <p:spPr>
          <a:xfrm>
            <a:off x="628650" y="4256435"/>
            <a:ext cx="3339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 </a:t>
            </a:r>
            <a:r>
              <a:rPr lang="en-GB" sz="1400" dirty="0" err="1"/>
              <a:t>processo</a:t>
            </a:r>
            <a:r>
              <a:rPr lang="en-GB" sz="1400" dirty="0"/>
              <a:t> </a:t>
            </a:r>
            <a:r>
              <a:rPr lang="en-GB" sz="1400" dirty="0" err="1"/>
              <a:t>può</a:t>
            </a:r>
            <a:r>
              <a:rPr lang="en-GB" sz="1400" dirty="0"/>
              <a:t> </a:t>
            </a:r>
            <a:r>
              <a:rPr lang="en-GB" sz="1400" dirty="0" err="1"/>
              <a:t>anche</a:t>
            </a:r>
            <a:r>
              <a:rPr lang="en-GB" sz="1400" dirty="0"/>
              <a:t> </a:t>
            </a:r>
            <a:r>
              <a:rPr lang="en-GB" sz="1400" dirty="0" err="1"/>
              <a:t>essere</a:t>
            </a:r>
            <a:r>
              <a:rPr lang="en-GB" sz="1400" dirty="0"/>
              <a:t> </a:t>
            </a:r>
            <a:r>
              <a:rPr lang="en-GB" sz="1400" dirty="0" err="1"/>
              <a:t>invertito</a:t>
            </a:r>
            <a:r>
              <a:rPr lang="en-GB" sz="1400" dirty="0"/>
              <a:t>, per </a:t>
            </a:r>
            <a:r>
              <a:rPr lang="en-GB" sz="1400" dirty="0" err="1"/>
              <a:t>raffrescare</a:t>
            </a:r>
            <a:r>
              <a:rPr lang="en-GB" sz="1400" dirty="0"/>
              <a:t> </a:t>
            </a:r>
            <a:r>
              <a:rPr lang="en-GB" sz="1400" dirty="0" err="1"/>
              <a:t>ambienti</a:t>
            </a:r>
            <a:r>
              <a:rPr lang="en-GB" sz="1400" dirty="0"/>
              <a:t> e </a:t>
            </a:r>
            <a:r>
              <a:rPr lang="en-GB" sz="1400" dirty="0" err="1"/>
              <a:t>processi</a:t>
            </a:r>
            <a:endParaRPr lang="en-GB" sz="14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2C89D9A-3771-0039-5685-E1CF921B913D}"/>
              </a:ext>
            </a:extLst>
          </p:cNvPr>
          <p:cNvGrpSpPr/>
          <p:nvPr/>
        </p:nvGrpSpPr>
        <p:grpSpPr>
          <a:xfrm>
            <a:off x="699951" y="1363620"/>
            <a:ext cx="7744097" cy="2222500"/>
            <a:chOff x="541890" y="4064612"/>
            <a:chExt cx="7744097" cy="2222500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784F2BD5-210F-5D46-22DA-7357A134D260}"/>
                </a:ext>
              </a:extLst>
            </p:cNvPr>
            <p:cNvSpPr txBox="1"/>
            <p:nvPr/>
          </p:nvSpPr>
          <p:spPr>
            <a:xfrm>
              <a:off x="541890" y="4416167"/>
              <a:ext cx="358044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Con le </a:t>
              </a:r>
              <a:r>
                <a:rPr lang="en-GB" sz="1400" dirty="0" err="1"/>
                <a:t>tecnologie</a:t>
              </a:r>
              <a:r>
                <a:rPr lang="en-GB" sz="1400" dirty="0"/>
                <a:t> </a:t>
              </a:r>
              <a:r>
                <a:rPr lang="en-GB" sz="1400" dirty="0" err="1"/>
                <a:t>geotermiche</a:t>
              </a:r>
              <a:r>
                <a:rPr lang="en-GB" sz="1400" dirty="0"/>
                <a:t> a </a:t>
              </a:r>
              <a:r>
                <a:rPr lang="en-GB" sz="1400" dirty="0" err="1"/>
                <a:t>pompa</a:t>
              </a:r>
              <a:r>
                <a:rPr lang="en-GB" sz="1400" dirty="0"/>
                <a:t> di </a:t>
              </a:r>
              <a:r>
                <a:rPr lang="en-GB" sz="1400" dirty="0" err="1"/>
                <a:t>calore</a:t>
              </a:r>
              <a:r>
                <a:rPr lang="en-GB" sz="1400" dirty="0"/>
                <a:t> </a:t>
              </a:r>
              <a:r>
                <a:rPr lang="en-GB" sz="1400" dirty="0" err="1"/>
                <a:t>è</a:t>
              </a:r>
              <a:r>
                <a:rPr lang="en-GB" sz="1400" dirty="0"/>
                <a:t> </a:t>
              </a:r>
              <a:r>
                <a:rPr lang="en-GB" sz="1400" dirty="0" err="1"/>
                <a:t>pratica</a:t>
              </a:r>
              <a:r>
                <a:rPr lang="en-GB" sz="1400" dirty="0"/>
                <a:t> </a:t>
              </a:r>
              <a:r>
                <a:rPr lang="en-GB" sz="1400" dirty="0" err="1"/>
                <a:t>comune</a:t>
              </a:r>
              <a:r>
                <a:rPr lang="en-GB" sz="1400" dirty="0"/>
                <a:t> </a:t>
              </a:r>
              <a:r>
                <a:rPr lang="en-GB" sz="1400" dirty="0" err="1"/>
                <a:t>estrarre</a:t>
              </a:r>
              <a:r>
                <a:rPr lang="en-GB" sz="1400" dirty="0"/>
                <a:t>/</a:t>
              </a:r>
              <a:r>
                <a:rPr lang="en-GB" sz="1400" dirty="0" err="1"/>
                <a:t>immettere</a:t>
              </a:r>
              <a:r>
                <a:rPr lang="en-GB" sz="1400" dirty="0"/>
                <a:t> </a:t>
              </a:r>
              <a:r>
                <a:rPr lang="en-GB" sz="1400" dirty="0" err="1"/>
                <a:t>calore</a:t>
              </a:r>
              <a:r>
                <a:rPr lang="en-GB" sz="1400" dirty="0"/>
                <a:t> in </a:t>
              </a:r>
              <a:r>
                <a:rPr lang="en-GB" sz="1400" dirty="0" err="1"/>
                <a:t>profondità</a:t>
              </a:r>
              <a:r>
                <a:rPr lang="en-GB" sz="1400" dirty="0"/>
                <a:t> (</a:t>
              </a:r>
              <a:r>
                <a:rPr lang="en-GB" sz="1400" dirty="0" err="1"/>
                <a:t>bilancio</a:t>
              </a:r>
              <a:r>
                <a:rPr lang="en-GB" sz="1400" dirty="0"/>
                <a:t> </a:t>
              </a:r>
              <a:r>
                <a:rPr lang="en-GB" sz="1400" dirty="0" err="1"/>
                <a:t>termico</a:t>
              </a:r>
              <a:r>
                <a:rPr lang="en-GB" sz="1400" dirty="0"/>
                <a:t>) </a:t>
              </a:r>
              <a:r>
                <a:rPr lang="en-GB" sz="1400" dirty="0" err="1"/>
                <a:t>sia</a:t>
              </a:r>
              <a:r>
                <a:rPr lang="en-GB" sz="1400" dirty="0"/>
                <a:t> </a:t>
              </a:r>
              <a:r>
                <a:rPr lang="en-GB" sz="1400" dirty="0" err="1"/>
                <a:t>attraverso</a:t>
              </a:r>
              <a:r>
                <a:rPr lang="en-GB" sz="1400" dirty="0"/>
                <a:t> la </a:t>
              </a:r>
              <a:r>
                <a:rPr lang="en-GB" sz="1400" dirty="0" err="1"/>
                <a:t>produzione</a:t>
              </a:r>
              <a:r>
                <a:rPr lang="en-GB" sz="1400" dirty="0"/>
                <a:t> di </a:t>
              </a:r>
              <a:r>
                <a:rPr lang="en-GB" sz="1400" dirty="0" err="1"/>
                <a:t>acqua</a:t>
              </a:r>
              <a:r>
                <a:rPr lang="en-GB" sz="1400" dirty="0"/>
                <a:t> (</a:t>
              </a:r>
              <a:r>
                <a:rPr lang="en-GB" sz="1400" dirty="0" err="1"/>
                <a:t>sistemi</a:t>
              </a:r>
              <a:r>
                <a:rPr lang="en-GB" sz="1400" dirty="0"/>
                <a:t> a </a:t>
              </a:r>
              <a:r>
                <a:rPr lang="en-GB" sz="1400" dirty="0" err="1"/>
                <a:t>circuito</a:t>
              </a:r>
              <a:r>
                <a:rPr lang="en-GB" sz="1400" dirty="0"/>
                <a:t> </a:t>
              </a:r>
              <a:r>
                <a:rPr lang="en-GB" sz="1400" dirty="0" err="1"/>
                <a:t>aperto</a:t>
              </a:r>
              <a:r>
                <a:rPr lang="en-GB" sz="1400" dirty="0"/>
                <a:t>) </a:t>
              </a:r>
              <a:r>
                <a:rPr lang="en-GB" sz="1400" dirty="0" err="1"/>
                <a:t>sia</a:t>
              </a:r>
              <a:r>
                <a:rPr lang="en-GB" sz="1400" dirty="0"/>
                <a:t> </a:t>
              </a:r>
              <a:r>
                <a:rPr lang="en-GB" sz="1400" dirty="0" err="1"/>
                <a:t>utilizzando</a:t>
              </a:r>
              <a:r>
                <a:rPr lang="en-GB" sz="1400" dirty="0"/>
                <a:t> un </a:t>
              </a:r>
              <a:r>
                <a:rPr lang="en-GB" sz="1400" dirty="0" err="1"/>
                <a:t>fluido</a:t>
              </a:r>
              <a:r>
                <a:rPr lang="en-GB" sz="1400" dirty="0"/>
                <a:t> </a:t>
              </a:r>
              <a:r>
                <a:rPr lang="en-GB" sz="1400" dirty="0" err="1"/>
                <a:t>secondario</a:t>
              </a:r>
              <a:r>
                <a:rPr lang="en-GB" sz="1400" dirty="0"/>
                <a:t> per </a:t>
              </a:r>
              <a:r>
                <a:rPr lang="en-GB" sz="1400" dirty="0" err="1"/>
                <a:t>scambiare</a:t>
              </a:r>
              <a:r>
                <a:rPr lang="en-GB" sz="1400" dirty="0"/>
                <a:t> </a:t>
              </a:r>
              <a:r>
                <a:rPr lang="en-GB" sz="1400" dirty="0" err="1"/>
                <a:t>calore</a:t>
              </a:r>
              <a:r>
                <a:rPr lang="en-GB" sz="1400" dirty="0"/>
                <a:t> </a:t>
              </a:r>
              <a:r>
                <a:rPr lang="en-GB" sz="1400" dirty="0" err="1"/>
                <a:t>sulle</a:t>
              </a:r>
              <a:r>
                <a:rPr lang="en-GB" sz="1400" dirty="0"/>
                <a:t> </a:t>
              </a:r>
              <a:r>
                <a:rPr lang="en-GB" sz="1400" dirty="0" err="1"/>
                <a:t>superfici</a:t>
              </a:r>
              <a:r>
                <a:rPr lang="en-GB" sz="1400" dirty="0"/>
                <a:t> interne del </a:t>
              </a:r>
              <a:r>
                <a:rPr lang="en-GB" sz="1400" dirty="0" err="1"/>
                <a:t>foro</a:t>
              </a:r>
              <a:r>
                <a:rPr lang="en-GB" sz="1400" dirty="0"/>
                <a:t> (</a:t>
              </a:r>
              <a:r>
                <a:rPr lang="en-GB" sz="1400" dirty="0" err="1"/>
                <a:t>sistemi</a:t>
              </a:r>
              <a:r>
                <a:rPr lang="en-GB" sz="1400" dirty="0"/>
                <a:t> a </a:t>
              </a:r>
              <a:r>
                <a:rPr lang="en-GB" sz="1400" dirty="0" err="1"/>
                <a:t>circuito</a:t>
              </a:r>
              <a:r>
                <a:rPr lang="en-GB" sz="1400" dirty="0"/>
                <a:t> </a:t>
              </a:r>
              <a:r>
                <a:rPr lang="en-GB" sz="1400" dirty="0" err="1"/>
                <a:t>chiuso</a:t>
              </a:r>
              <a:r>
                <a:rPr lang="en-GB" sz="1400" dirty="0"/>
                <a:t> o </a:t>
              </a:r>
              <a:r>
                <a:rPr lang="en-GB" sz="1400" b="1" dirty="0"/>
                <a:t>geoscambio</a:t>
              </a:r>
              <a:r>
                <a:rPr lang="en-GB" sz="1400" dirty="0"/>
                <a:t>).</a:t>
              </a: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FC2D6550-6E48-4922-68B9-5D997B513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0987" y="4064612"/>
              <a:ext cx="3175000" cy="2222500"/>
            </a:xfrm>
            <a:prstGeom prst="rect">
              <a:avLst/>
            </a:prstGeom>
          </p:spPr>
        </p:pic>
        <p:sp>
          <p:nvSpPr>
            <p:cNvPr id="28" name="Freccia giù 27">
              <a:extLst>
                <a:ext uri="{FF2B5EF4-FFF2-40B4-BE49-F238E27FC236}">
                  <a16:creationId xmlns:a16="http://schemas.microsoft.com/office/drawing/2014/main" id="{B57851A0-4246-F602-6770-7BEB22852DE4}"/>
                </a:ext>
              </a:extLst>
            </p:cNvPr>
            <p:cNvSpPr/>
            <p:nvPr/>
          </p:nvSpPr>
          <p:spPr>
            <a:xfrm>
              <a:off x="6393195" y="4662161"/>
              <a:ext cx="81745" cy="713114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ccia giù 30">
              <a:extLst>
                <a:ext uri="{FF2B5EF4-FFF2-40B4-BE49-F238E27FC236}">
                  <a16:creationId xmlns:a16="http://schemas.microsoft.com/office/drawing/2014/main" id="{0D99A025-83A2-4795-0BAB-83749C5C58A1}"/>
                </a:ext>
              </a:extLst>
            </p:cNvPr>
            <p:cNvSpPr/>
            <p:nvPr/>
          </p:nvSpPr>
          <p:spPr>
            <a:xfrm rot="10800000">
              <a:off x="6906616" y="4662160"/>
              <a:ext cx="81745" cy="713113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ccia circolare in su 31">
              <a:extLst>
                <a:ext uri="{FF2B5EF4-FFF2-40B4-BE49-F238E27FC236}">
                  <a16:creationId xmlns:a16="http://schemas.microsoft.com/office/drawing/2014/main" id="{F4E8D056-A93B-5122-7CBB-00292DEB9876}"/>
                </a:ext>
              </a:extLst>
            </p:cNvPr>
            <p:cNvSpPr/>
            <p:nvPr/>
          </p:nvSpPr>
          <p:spPr>
            <a:xfrm>
              <a:off x="6398757" y="5408729"/>
              <a:ext cx="609284" cy="307154"/>
            </a:xfrm>
            <a:prstGeom prst="curvedUpArrow">
              <a:avLst/>
            </a:prstGeom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CBB0D1E3-0EC4-1C5C-0D48-35510F2E75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747" y="3913892"/>
            <a:ext cx="3175000" cy="2222500"/>
          </a:xfrm>
          <a:prstGeom prst="rect">
            <a:avLst/>
          </a:prstGeom>
        </p:spPr>
      </p:pic>
      <p:sp>
        <p:nvSpPr>
          <p:cNvPr id="5" name="Freccia giù 4">
            <a:extLst>
              <a:ext uri="{FF2B5EF4-FFF2-40B4-BE49-F238E27FC236}">
                <a16:creationId xmlns:a16="http://schemas.microsoft.com/office/drawing/2014/main" id="{ECF33893-BE74-B707-2D10-E8FD9FD47B3A}"/>
              </a:ext>
            </a:extLst>
          </p:cNvPr>
          <p:cNvSpPr/>
          <p:nvPr/>
        </p:nvSpPr>
        <p:spPr>
          <a:xfrm>
            <a:off x="6479955" y="4511441"/>
            <a:ext cx="81745" cy="71311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75B62E5A-E191-7D9F-866F-6C76DB379BBC}"/>
              </a:ext>
            </a:extLst>
          </p:cNvPr>
          <p:cNvSpPr/>
          <p:nvPr/>
        </p:nvSpPr>
        <p:spPr>
          <a:xfrm rot="10800000">
            <a:off x="6993376" y="4511440"/>
            <a:ext cx="81745" cy="713113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ccia circolare in su 6">
            <a:extLst>
              <a:ext uri="{FF2B5EF4-FFF2-40B4-BE49-F238E27FC236}">
                <a16:creationId xmlns:a16="http://schemas.microsoft.com/office/drawing/2014/main" id="{445835DF-45B6-CF61-4406-BA32642C9420}"/>
              </a:ext>
            </a:extLst>
          </p:cNvPr>
          <p:cNvSpPr/>
          <p:nvPr/>
        </p:nvSpPr>
        <p:spPr>
          <a:xfrm>
            <a:off x="6485517" y="5258009"/>
            <a:ext cx="609284" cy="307154"/>
          </a:xfrm>
          <a:prstGeom prst="curvedUpArrow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57B6C-4217-A4BA-071E-4FDBE098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4"/>
            <a:ext cx="7269995" cy="994117"/>
          </a:xfrm>
        </p:spPr>
        <p:txBody>
          <a:bodyPr anchor="ctr">
            <a:normAutofit/>
          </a:bodyPr>
          <a:lstStyle/>
          <a:p>
            <a:r>
              <a:rPr lang="en-GB" dirty="0"/>
              <a:t>Una </a:t>
            </a:r>
            <a:r>
              <a:rPr lang="en-GB" dirty="0" err="1"/>
              <a:t>miriade</a:t>
            </a:r>
            <a:r>
              <a:rPr lang="en-GB" dirty="0"/>
              <a:t> di </a:t>
            </a:r>
            <a:r>
              <a:rPr lang="en-GB" dirty="0" err="1"/>
              <a:t>risorse</a:t>
            </a:r>
            <a:r>
              <a:rPr lang="en-GB" dirty="0"/>
              <a:t>, </a:t>
            </a:r>
            <a:r>
              <a:rPr lang="en-GB" dirty="0" err="1"/>
              <a:t>applicazioni</a:t>
            </a:r>
            <a:r>
              <a:rPr lang="en-GB" dirty="0"/>
              <a:t> e </a:t>
            </a:r>
            <a:r>
              <a:rPr lang="en-GB" dirty="0" err="1"/>
              <a:t>tecnologie</a:t>
            </a:r>
            <a:endParaRPr lang="en-GB" dirty="0"/>
          </a:p>
        </p:txBody>
      </p:sp>
      <p:pic>
        <p:nvPicPr>
          <p:cNvPr id="4" name="Immagine 3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B0660C83-F7A5-0D01-50C3-6148A071C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5" y="2257870"/>
            <a:ext cx="8566729" cy="3962109"/>
          </a:xfrm>
          <a:prstGeom prst="rect">
            <a:avLst/>
          </a:prstGeom>
          <a:noFill/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E8F28D-669D-CBDC-FC4B-A0A1CD3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A1A189-84BE-164C-9CBC-57B2A0613C5C}" type="slidenum">
              <a:rPr lang="it-IT" smtClean="0"/>
              <a:pPr>
                <a:spcAft>
                  <a:spcPts val="600"/>
                </a:spcAft>
              </a:pPr>
              <a:t>9</a:t>
            </a:fld>
            <a:endParaRPr lang="it-IT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8C890AE-0D35-1EE8-7FC7-4B515DD36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851" y="1267270"/>
            <a:ext cx="1714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8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tb5iYcBF5pNknMcsH5Nw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heme/theme1.xml><?xml version="1.0" encoding="utf-8"?>
<a:theme xmlns:a="http://schemas.openxmlformats.org/drawingml/2006/main" name="Tema di Office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333D81DA-2635-2E4C-B73F-58C9C5F7601C}" vid="{87BE1C95-0CE1-DA4B-B692-ED61BFF036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3250</TotalTime>
  <Words>2801</Words>
  <Application>Microsoft Macintosh PowerPoint</Application>
  <PresentationFormat>Presentazione su schermo (4:3)</PresentationFormat>
  <Paragraphs>328</Paragraphs>
  <Slides>50</Slides>
  <Notes>5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7" baseType="lpstr">
      <vt:lpstr>Arial</vt:lpstr>
      <vt:lpstr>Calibri</vt:lpstr>
      <vt:lpstr>Century Gothic</vt:lpstr>
      <vt:lpstr>Comic Sans MS</vt:lpstr>
      <vt:lpstr>Times New Roman</vt:lpstr>
      <vt:lpstr>Wingdings</vt:lpstr>
      <vt:lpstr>Tema di Office</vt:lpstr>
      <vt:lpstr>                        Il patrimonio Geotermico Italiano e le sue molteplici forme di utilizzazione </vt:lpstr>
      <vt:lpstr>Di cosa parlerò</vt:lpstr>
      <vt:lpstr>Energia geotermica</vt:lpstr>
      <vt:lpstr>Terminologia</vt:lpstr>
      <vt:lpstr>Risorse: un concetto da chiarire </vt:lpstr>
      <vt:lpstr>Risorse: un concetto da chiarire </vt:lpstr>
      <vt:lpstr>Risorse: un concetto da chiarire </vt:lpstr>
      <vt:lpstr>Risorse: un concetto da chiarire </vt:lpstr>
      <vt:lpstr>Una miriade di risorse, applicazioni e tecnologie</vt:lpstr>
      <vt:lpstr>Applicazioni</vt:lpstr>
      <vt:lpstr>Presentazione standard di PowerPoint</vt:lpstr>
      <vt:lpstr>Applicazioni</vt:lpstr>
      <vt:lpstr>Tecnologie: produzione elettrica</vt:lpstr>
      <vt:lpstr>Tecnologie: l’energia termica per la climatizzazione e altre applicazioni </vt:lpstr>
      <vt:lpstr>Tecnologie: pompe di calore geotermiche  Geothermal heat pump (GHP o Ground Source Heat Pump (GSHP)</vt:lpstr>
      <vt:lpstr>Tecnologie: pompe di calore geotermiche  Geothermal heat pump (GHP o Ground Source Heat Pump (GSHP)</vt:lpstr>
      <vt:lpstr>Tecnologie: stoccaggio termico</vt:lpstr>
      <vt:lpstr>Tecnologie: stoccaggio termico</vt:lpstr>
      <vt:lpstr>Prodotti energetici</vt:lpstr>
      <vt:lpstr>La geotermia in Italia</vt:lpstr>
      <vt:lpstr>Geotermia e produzione elettrica</vt:lpstr>
      <vt:lpstr>Geotermia e produzione elettrica</vt:lpstr>
      <vt:lpstr>Geotermia e produzione elettrica</vt:lpstr>
      <vt:lpstr>Geotermia e produzione elettrica</vt:lpstr>
      <vt:lpstr>Il contributo termico</vt:lpstr>
      <vt:lpstr>Il contributo termico</vt:lpstr>
      <vt:lpstr>Geotermia e produzione termica</vt:lpstr>
      <vt:lpstr>Geotermia e produzione termica</vt:lpstr>
      <vt:lpstr>Geotermia e produzione termica</vt:lpstr>
      <vt:lpstr>Tecnologie: Pompe di calore geotermiche </vt:lpstr>
      <vt:lpstr>Tecnologie: Pompe di calore geotermiche </vt:lpstr>
      <vt:lpstr>Il potenziale geotermico Italiano</vt:lpstr>
      <vt:lpstr>Il potenziale geotermico Italiano</vt:lpstr>
      <vt:lpstr>La valutazione del CNR</vt:lpstr>
      <vt:lpstr>La valutazione del CNR</vt:lpstr>
      <vt:lpstr>La valutazione del CNR</vt:lpstr>
      <vt:lpstr>Il potenziale geotermico Italiano</vt:lpstr>
      <vt:lpstr>Alcune considerazioni </vt:lpstr>
      <vt:lpstr>Punti di forza della geotermia IT</vt:lpstr>
      <vt:lpstr>Pre-requisiti allo sviluppo della geotermia</vt:lpstr>
      <vt:lpstr>Alcune considerazioni </vt:lpstr>
      <vt:lpstr>Presentazione standard di PowerPoint</vt:lpstr>
      <vt:lpstr>Sistemi a fluidi supercritici </vt:lpstr>
      <vt:lpstr>Sistemi EGS</vt:lpstr>
      <vt:lpstr>Sistemi EGS</vt:lpstr>
      <vt:lpstr>Pozzo di iniezione in roccia a bassa permeabilità e T° sufficiente</vt:lpstr>
      <vt:lpstr>Classificazione delle risorse geotermiche basata sulla temperatura dei fluidi</vt:lpstr>
      <vt:lpstr>Presentazione standard di PowerPoint</vt:lpstr>
      <vt:lpstr>Classificazione delle risorse geotermiche basata sulla  potenza (MW) erogabile </vt:lpstr>
      <vt:lpstr>Sintesi tipologie di risorsa e autorità competenti per le funzioni amministrative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Adele Manzella</dc:creator>
  <cp:lastModifiedBy>Adele Manzella</cp:lastModifiedBy>
  <cp:revision>42</cp:revision>
  <dcterms:created xsi:type="dcterms:W3CDTF">2023-09-19T07:24:42Z</dcterms:created>
  <dcterms:modified xsi:type="dcterms:W3CDTF">2023-09-23T05:41:04Z</dcterms:modified>
</cp:coreProperties>
</file>