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38" r:id="rId2"/>
    <p:sldId id="378" r:id="rId3"/>
    <p:sldId id="340" r:id="rId4"/>
    <p:sldId id="341" r:id="rId5"/>
    <p:sldId id="380" r:id="rId6"/>
    <p:sldId id="283" r:id="rId7"/>
    <p:sldId id="344" r:id="rId8"/>
    <p:sldId id="345" r:id="rId9"/>
    <p:sldId id="318" r:id="rId10"/>
    <p:sldId id="371" r:id="rId11"/>
    <p:sldId id="373" r:id="rId12"/>
    <p:sldId id="323" r:id="rId13"/>
    <p:sldId id="346" r:id="rId14"/>
    <p:sldId id="374" r:id="rId15"/>
    <p:sldId id="375" r:id="rId16"/>
    <p:sldId id="266" r:id="rId17"/>
    <p:sldId id="376" r:id="rId18"/>
    <p:sldId id="377" r:id="rId19"/>
    <p:sldId id="347" r:id="rId20"/>
    <p:sldId id="348" r:id="rId21"/>
    <p:sldId id="379" r:id="rId22"/>
    <p:sldId id="350" r:id="rId23"/>
    <p:sldId id="353" r:id="rId24"/>
    <p:sldId id="354" r:id="rId25"/>
    <p:sldId id="355" r:id="rId26"/>
    <p:sldId id="357" r:id="rId27"/>
    <p:sldId id="342" r:id="rId28"/>
    <p:sldId id="317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AZZA NICOLA [PHD0500048]" initials="SN[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96341"/>
  </p:normalViewPr>
  <p:slideViewPr>
    <p:cSldViewPr snapToGrid="0" snapToObjects="1">
      <p:cViewPr>
        <p:scale>
          <a:sx n="105" d="100"/>
          <a:sy n="105" d="100"/>
        </p:scale>
        <p:origin x="1304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5" d="100"/>
        <a:sy n="1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C:\Users\matteo.quaia\Desktop\Varie\Rete%20geotermica\PROGETTI%20RG%20@%202035_rev%20per%20TTG_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200"/>
              <a:t>Geotermoelettrico - Situazione esistente e le prospettive future al 2038  per potenza</a:t>
            </a:r>
            <a:r>
              <a:rPr lang="it-IT" sz="1200" baseline="0"/>
              <a:t> installata (MW) e Energia elettrica prodotta (GWh/anno)</a:t>
            </a:r>
            <a:endParaRPr lang="it-IT" sz="12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Foglio1!$A$17</c:f>
              <c:strCache>
                <c:ptCount val="1"/>
                <c:pt idx="0">
                  <c:v>SOMMA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F58-4A26-B0FF-33A94A6354CD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58-4A26-B0FF-33A94A6354CD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F58-4A26-B0FF-33A94A6354C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F58-4A26-B0FF-33A94A6354CD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F58-4A26-B0FF-33A94A6354CD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F58-4A26-B0FF-33A94A6354CD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F58-4A26-B0FF-33A94A6354CD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5F58-4A26-B0FF-33A94A6354CD}"/>
              </c:ext>
            </c:extLst>
          </c:dPt>
          <c:cat>
            <c:multiLvlStrRef>
              <c:f>Foglio1!$B$10:$I$11</c:f>
              <c:multiLvlStrCache>
                <c:ptCount val="8"/>
                <c:lvl>
                  <c:pt idx="0">
                    <c:v>Potenza (MWe netti)</c:v>
                  </c:pt>
                  <c:pt idx="1">
                    <c:v>Energia  (GWh/Anno) </c:v>
                  </c:pt>
                  <c:pt idx="2">
                    <c:v>Potenza (MWe netti)</c:v>
                  </c:pt>
                  <c:pt idx="3">
                    <c:v>Energia  (GWh/Anno) </c:v>
                  </c:pt>
                  <c:pt idx="4">
                    <c:v>Potenza (MWe netti)</c:v>
                  </c:pt>
                  <c:pt idx="5">
                    <c:v>Energia  (GWh/Anno) </c:v>
                  </c:pt>
                  <c:pt idx="6">
                    <c:v>Potenza (MWe netti)</c:v>
                  </c:pt>
                  <c:pt idx="7">
                    <c:v>Energia  (GWh/Anno) </c:v>
                  </c:pt>
                </c:lvl>
                <c:lvl>
                  <c:pt idx="0">
                    <c:v>Stato attuale 2023</c:v>
                  </c:pt>
                  <c:pt idx="2">
                    <c:v>Previsione 2027</c:v>
                  </c:pt>
                  <c:pt idx="4">
                    <c:v>Previsione 2030</c:v>
                  </c:pt>
                  <c:pt idx="6">
                    <c:v>Previsione 2038</c:v>
                  </c:pt>
                </c:lvl>
              </c:multiLvlStrCache>
            </c:multiLvlStrRef>
          </c:cat>
          <c:val>
            <c:numRef>
              <c:f>Foglio1!$B$17:$I$17</c:f>
              <c:numCache>
                <c:formatCode>0</c:formatCode>
                <c:ptCount val="8"/>
                <c:pt idx="0" formatCode="General">
                  <c:v>817.0</c:v>
                </c:pt>
                <c:pt idx="1">
                  <c:v>6000.0</c:v>
                </c:pt>
                <c:pt idx="2" formatCode="General">
                  <c:v>961.0</c:v>
                </c:pt>
                <c:pt idx="3">
                  <c:v>7210.0</c:v>
                </c:pt>
                <c:pt idx="4" formatCode="General">
                  <c:v>1295.0</c:v>
                </c:pt>
                <c:pt idx="5">
                  <c:v>9880.0</c:v>
                </c:pt>
                <c:pt idx="6" formatCode="General">
                  <c:v>1716.0</c:v>
                </c:pt>
                <c:pt idx="7">
                  <c:v>13250.0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5F58-4A26-B0FF-33A94A635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886607280"/>
        <c:axId val="-1886645616"/>
      </c:barChart>
      <c:catAx>
        <c:axId val="-188660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886645616"/>
        <c:crosses val="autoZero"/>
        <c:auto val="1"/>
        <c:lblAlgn val="ctr"/>
        <c:lblOffset val="100"/>
        <c:noMultiLvlLbl val="0"/>
      </c:catAx>
      <c:valAx>
        <c:axId val="-188664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886607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DF1DE-1295-CE47-B738-EE26687FC04B}" type="datetimeFigureOut">
              <a:rPr lang="it-IT" smtClean="0"/>
              <a:t>23/09/23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37CE3-2E0F-DC43-948E-90CC1CCF798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140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15D17-7547-4E84-B1FA-8FE27FA8DA95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1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15D17-7547-4E84-B1FA-8FE27FA8DA95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19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15D17-7547-4E84-B1FA-8FE27FA8DA95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00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15D17-7547-4E84-B1FA-8FE27FA8DA95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79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15D17-7547-4E84-B1FA-8FE27FA8DA95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02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15D17-7547-4E84-B1FA-8FE27FA8DA95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94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15D17-7547-4E84-B1FA-8FE27FA8DA95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1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CBFA-8A0C-F343-BD80-F9C12C3456AC}" type="datetimeFigureOut">
              <a:rPr lang="it-IT" smtClean="0"/>
              <a:t>23/09/23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0BBF-CD60-9C4F-B10C-ECAEDD089CD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388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CBFA-8A0C-F343-BD80-F9C12C3456AC}" type="datetimeFigureOut">
              <a:rPr lang="it-IT" smtClean="0"/>
              <a:t>23/09/23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0BBF-CD60-9C4F-B10C-ECAEDD089CD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87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CBFA-8A0C-F343-BD80-F9C12C3456AC}" type="datetimeFigureOut">
              <a:rPr lang="it-IT" smtClean="0"/>
              <a:t>23/09/23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0BBF-CD60-9C4F-B10C-ECAEDD089CD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453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6960EAD-B07E-6048-80A0-7577B330C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C44F4A9-D7D4-9443-ABE2-A99C3B1FF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8" name="Segnaposto testo 7">
            <a:extLst>
              <a:ext uri="{FF2B5EF4-FFF2-40B4-BE49-F238E27FC236}">
                <a16:creationId xmlns="" xmlns:a16="http://schemas.microsoft.com/office/drawing/2014/main" id="{860CE9CD-621E-8A42-83CA-750165ADB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13954" y="356586"/>
            <a:ext cx="8764092" cy="320716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rgbClr val="128A2E"/>
                </a:solidFill>
              </a:defRPr>
            </a:lvl1pPr>
          </a:lstStyle>
          <a:p>
            <a:pPr lvl="0"/>
            <a:r>
              <a:rPr lang="en-GB" dirty="0"/>
              <a:t>Fare </a:t>
            </a:r>
            <a:r>
              <a:rPr lang="en-GB" dirty="0" err="1"/>
              <a:t>clic</a:t>
            </a:r>
            <a:r>
              <a:rPr lang="en-GB" dirty="0"/>
              <a:t> per </a:t>
            </a:r>
            <a:r>
              <a:rPr lang="en-GB" dirty="0" err="1"/>
              <a:t>inserire</a:t>
            </a:r>
            <a:r>
              <a:rPr lang="en-GB" dirty="0"/>
              <a:t> </a:t>
            </a:r>
            <a:r>
              <a:rPr lang="en-GB" dirty="0" err="1"/>
              <a:t>titolo</a:t>
            </a:r>
            <a:r>
              <a:rPr lang="en-GB" dirty="0"/>
              <a:t> </a:t>
            </a:r>
            <a:r>
              <a:rPr lang="en-GB" dirty="0" err="1"/>
              <a:t>presentazione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594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387" y="2011717"/>
            <a:ext cx="10153649" cy="3368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14387" y="767239"/>
            <a:ext cx="9348943" cy="543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8826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CBFA-8A0C-F343-BD80-F9C12C3456AC}" type="datetimeFigureOut">
              <a:rPr lang="it-IT" smtClean="0"/>
              <a:t>23/09/23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0BBF-CD60-9C4F-B10C-ECAEDD089CD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27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CBFA-8A0C-F343-BD80-F9C12C3456AC}" type="datetimeFigureOut">
              <a:rPr lang="it-IT" smtClean="0"/>
              <a:t>23/09/23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0BBF-CD60-9C4F-B10C-ECAEDD089CD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16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CBFA-8A0C-F343-BD80-F9C12C3456AC}" type="datetimeFigureOut">
              <a:rPr lang="it-IT" smtClean="0"/>
              <a:t>23/09/23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0BBF-CD60-9C4F-B10C-ECAEDD089CD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480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CBFA-8A0C-F343-BD80-F9C12C3456AC}" type="datetimeFigureOut">
              <a:rPr lang="it-IT" smtClean="0"/>
              <a:t>23/09/23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0BBF-CD60-9C4F-B10C-ECAEDD089CD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34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CBFA-8A0C-F343-BD80-F9C12C3456AC}" type="datetimeFigureOut">
              <a:rPr lang="it-IT" smtClean="0"/>
              <a:t>23/09/23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0BBF-CD60-9C4F-B10C-ECAEDD089CD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837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CBFA-8A0C-F343-BD80-F9C12C3456AC}" type="datetimeFigureOut">
              <a:rPr lang="it-IT" smtClean="0"/>
              <a:t>23/09/23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0BBF-CD60-9C4F-B10C-ECAEDD089CD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CBFA-8A0C-F343-BD80-F9C12C3456AC}" type="datetimeFigureOut">
              <a:rPr lang="it-IT" smtClean="0"/>
              <a:t>23/09/23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0BBF-CD60-9C4F-B10C-ECAEDD089CD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4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CBFA-8A0C-F343-BD80-F9C12C3456AC}" type="datetimeFigureOut">
              <a:rPr lang="it-IT" smtClean="0"/>
              <a:t>23/09/23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0BBF-CD60-9C4F-B10C-ECAEDD089CD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60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4CBFA-8A0C-F343-BD80-F9C12C3456AC}" type="datetimeFigureOut">
              <a:rPr lang="it-IT" smtClean="0"/>
              <a:t>23/09/23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40BBF-CD60-9C4F-B10C-ECAEDD089CD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04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  <p:sldLayoutId id="21474836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nionegeotermica.i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hyperlink" Target="mailto:info@unionegeotermica.it" TargetMode="External"/><Relationship Id="rId5" Type="http://schemas.openxmlformats.org/officeDocument/2006/relationships/hyperlink" Target="mailto:Presidente@unionegeotermica.it" TargetMode="Externa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Relationship Id="rId3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330448" y="2391778"/>
            <a:ext cx="9363088" cy="3426681"/>
            <a:chOff x="868417" y="1523113"/>
            <a:chExt cx="9363088" cy="3426681"/>
          </a:xfrm>
        </p:grpSpPr>
        <p:sp>
          <p:nvSpPr>
            <p:cNvPr id="5" name="Sottotitolo 2"/>
            <p:cNvSpPr txBox="1">
              <a:spLocks/>
            </p:cNvSpPr>
            <p:nvPr/>
          </p:nvSpPr>
          <p:spPr>
            <a:xfrm>
              <a:off x="868417" y="1523113"/>
              <a:ext cx="9144000" cy="218551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400"/>
                </a:spcBef>
                <a:buNone/>
              </a:pPr>
              <a:r>
                <a:rPr lang="it-IT" sz="2400" dirty="0" smtClean="0">
                  <a:latin typeface="+mj-lt"/>
                </a:rPr>
                <a:t>Bruno Della Vedova, </a:t>
              </a:r>
              <a:r>
                <a:rPr lang="it-CH" sz="2400" dirty="0" smtClean="0">
                  <a:latin typeface="+mj-lt"/>
                </a:rPr>
                <a:t>UGI-ETS</a:t>
              </a:r>
            </a:p>
            <a:p>
              <a:pPr marL="0" indent="0" algn="ctr">
                <a:lnSpc>
                  <a:spcPct val="100000"/>
                </a:lnSpc>
                <a:spcBef>
                  <a:spcPts val="400"/>
                </a:spcBef>
                <a:buNone/>
              </a:pPr>
              <a:r>
                <a:rPr lang="it-CH" sz="2400" dirty="0" smtClean="0">
                  <a:latin typeface="+mj-lt"/>
                  <a:hlinkClick r:id="rId2"/>
                </a:rPr>
                <a:t>www.unionegeotermica.it</a:t>
              </a:r>
              <a:endParaRPr lang="it-CH" sz="2400" dirty="0" smtClean="0">
                <a:latin typeface="+mj-lt"/>
              </a:endParaRP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1880720" y="4488129"/>
              <a:ext cx="83507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it-IT" dirty="0"/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11" name="Google Shape;9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CasellaDiTesto 11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405689" y="-190969"/>
            <a:ext cx="1068291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5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4900" b="1" dirty="0">
                <a:solidFill>
                  <a:schemeClr val="accent1">
                    <a:lumMod val="50000"/>
                  </a:schemeClr>
                </a:solidFill>
              </a:rPr>
              <a:t>Geotermia per la transizione energetica: potenzialità e sfide</a:t>
            </a:r>
            <a:endParaRPr lang="it-IT" sz="4900" dirty="0"/>
          </a:p>
        </p:txBody>
      </p:sp>
      <p:pic>
        <p:nvPicPr>
          <p:cNvPr id="13" name="Picture 3" descr="gr_Franc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704" y="1498192"/>
            <a:ext cx="2129432" cy="212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1255776" y="19141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308458" y="4482187"/>
            <a:ext cx="835078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/>
              <a:t>Sicurezza Energetica</a:t>
            </a:r>
          </a:p>
          <a:p>
            <a:r>
              <a:rPr lang="it-IT" dirty="0"/>
              <a:t>“Le tecnologie </a:t>
            </a:r>
            <a:r>
              <a:rPr lang="it-IT" dirty="0" smtClean="0"/>
              <a:t>geotermiche per </a:t>
            </a:r>
            <a:r>
              <a:rPr lang="it-IT" dirty="0"/>
              <a:t>la produzione elettrica e termica </a:t>
            </a:r>
            <a:r>
              <a:rPr lang="it-IT" dirty="0" smtClean="0"/>
              <a:t>continue e on-demand e </a:t>
            </a:r>
            <a:r>
              <a:rPr lang="it-IT" dirty="0"/>
              <a:t>l’utilizzo di grandi risorse </a:t>
            </a:r>
            <a:r>
              <a:rPr lang="it-IT" dirty="0" smtClean="0"/>
              <a:t>nazionali”</a:t>
            </a:r>
          </a:p>
          <a:p>
            <a:r>
              <a:rPr lang="it-IT" dirty="0" smtClean="0"/>
              <a:t>Organizzato da </a:t>
            </a:r>
            <a:r>
              <a:rPr lang="it-IT" dirty="0" err="1" smtClean="0"/>
              <a:t>Confprofessioni</a:t>
            </a:r>
            <a:r>
              <a:rPr lang="it-IT" dirty="0" smtClean="0"/>
              <a:t> Liguria</a:t>
            </a:r>
            <a:endParaRPr lang="it-IT" dirty="0"/>
          </a:p>
          <a:p>
            <a:r>
              <a:rPr lang="it-IT" dirty="0" err="1" smtClean="0"/>
              <a:t>Grand</a:t>
            </a:r>
            <a:r>
              <a:rPr lang="it-IT" dirty="0" smtClean="0"/>
              <a:t> Hotel Savoia, Genova, 23 Settembre, </a:t>
            </a:r>
            <a:r>
              <a:rPr lang="it-IT" dirty="0"/>
              <a:t>2023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336" y="1498192"/>
            <a:ext cx="4792390" cy="212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36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="" xmlns:a16="http://schemas.microsoft.com/office/drawing/2014/main" id="{58731774-B9D4-F510-D82D-81A399CA7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 b="1" dirty="0" err="1" smtClean="0">
                <a:solidFill>
                  <a:schemeClr val="accent1">
                    <a:lumMod val="50000"/>
                  </a:schemeClr>
                </a:solidFill>
              </a:rPr>
              <a:t>Power</a:t>
            </a:r>
            <a:r>
              <a:rPr lang="it-IT" sz="4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4400" b="1" dirty="0" err="1" smtClean="0">
                <a:solidFill>
                  <a:schemeClr val="accent1">
                    <a:lumMod val="50000"/>
                  </a:schemeClr>
                </a:solidFill>
              </a:rPr>
              <a:t>Plants</a:t>
            </a:r>
            <a:r>
              <a:rPr lang="it-IT" sz="4400" b="1" dirty="0" smtClean="0">
                <a:solidFill>
                  <a:schemeClr val="accent1">
                    <a:lumMod val="50000"/>
                  </a:schemeClr>
                </a:solidFill>
              </a:rPr>
              <a:t> Europe 2022</a:t>
            </a:r>
            <a:endParaRPr lang="it-IT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8" name="Google Shape;9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sellaDiTesto 8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" name="Segnaposto contenut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692" y="1518847"/>
            <a:ext cx="6022402" cy="495907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9480"/>
            <a:ext cx="4960023" cy="368514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7072829" y="6279614"/>
            <a:ext cx="2500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/>
              <a:t>EGEC, Market Report, 2022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754073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="" xmlns:a16="http://schemas.microsoft.com/office/drawing/2014/main" id="{58731774-B9D4-F510-D82D-81A399CA7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317" y="1443720"/>
            <a:ext cx="4643683" cy="4596061"/>
          </a:xfrm>
        </p:spPr>
        <p:txBody>
          <a:bodyPr/>
          <a:lstStyle/>
          <a:p>
            <a:r>
              <a:rPr lang="it-IT" sz="4400" b="1" dirty="0" smtClean="0">
                <a:solidFill>
                  <a:schemeClr val="accent1">
                    <a:lumMod val="50000"/>
                  </a:schemeClr>
                </a:solidFill>
              </a:rPr>
              <a:t>Europa 2022</a:t>
            </a:r>
            <a:br>
              <a:rPr lang="it-IT" sz="4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3000" b="1" dirty="0" smtClean="0">
                <a:solidFill>
                  <a:schemeClr val="accent1">
                    <a:lumMod val="50000"/>
                  </a:schemeClr>
                </a:solidFill>
              </a:rPr>
              <a:t>- 142 impianti in esercizio</a:t>
            </a:r>
            <a:br>
              <a:rPr lang="it-IT" sz="3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3000" b="1" dirty="0" smtClean="0">
                <a:solidFill>
                  <a:schemeClr val="accent1">
                    <a:lumMod val="50000"/>
                  </a:schemeClr>
                </a:solidFill>
              </a:rPr>
              <a:t>- Capacità installata: 3,5 GW</a:t>
            </a:r>
            <a:br>
              <a:rPr lang="it-IT" sz="3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3000" b="1" dirty="0" smtClean="0">
                <a:solidFill>
                  <a:schemeClr val="accent1">
                    <a:lumMod val="50000"/>
                  </a:schemeClr>
                </a:solidFill>
              </a:rPr>
              <a:t>- Energia prodotta: &gt;22 </a:t>
            </a:r>
            <a:r>
              <a:rPr lang="it-IT" sz="3000" b="1" dirty="0" err="1" smtClean="0">
                <a:solidFill>
                  <a:schemeClr val="accent1">
                    <a:lumMod val="50000"/>
                  </a:schemeClr>
                </a:solidFill>
              </a:rPr>
              <a:t>TWh</a:t>
            </a:r>
            <a:r>
              <a:rPr lang="it-IT" sz="3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it-IT" sz="3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30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it-IT" sz="3000" b="1" dirty="0" err="1" smtClean="0">
                <a:solidFill>
                  <a:schemeClr val="accent1">
                    <a:lumMod val="50000"/>
                  </a:schemeClr>
                </a:solidFill>
              </a:rPr>
              <a:t>Capacity</a:t>
            </a:r>
            <a:r>
              <a:rPr lang="it-IT" sz="3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3000" b="1" dirty="0" err="1" smtClean="0">
                <a:solidFill>
                  <a:schemeClr val="accent1">
                    <a:lumMod val="50000"/>
                  </a:schemeClr>
                </a:solidFill>
              </a:rPr>
              <a:t>factor</a:t>
            </a:r>
            <a:r>
              <a:rPr lang="it-IT" sz="3000" b="1" dirty="0" smtClean="0">
                <a:solidFill>
                  <a:schemeClr val="accent1">
                    <a:lumMod val="50000"/>
                  </a:schemeClr>
                </a:solidFill>
              </a:rPr>
              <a:t>: 79%</a:t>
            </a:r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it-IT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it-IT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4400" b="1" dirty="0" smtClean="0">
                <a:solidFill>
                  <a:schemeClr val="accent1">
                    <a:lumMod val="50000"/>
                  </a:schemeClr>
                </a:solidFill>
              </a:rPr>
              <a:t>Europa </a:t>
            </a:r>
            <a:r>
              <a:rPr lang="it-IT" sz="4400" b="1" dirty="0">
                <a:solidFill>
                  <a:schemeClr val="accent1">
                    <a:lumMod val="50000"/>
                  </a:schemeClr>
                </a:solidFill>
              </a:rPr>
              <a:t>2023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</a:rPr>
              <a:t>43 progetti in sviluppo</a:t>
            </a:r>
            <a:br>
              <a:rPr lang="it-IT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</a:rPr>
              <a:t>- 140 allo studio</a:t>
            </a:r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it-IT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8" name="Google Shape;9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sellaDiTesto 8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  <p:pic>
        <p:nvPicPr>
          <p:cNvPr id="10" name="Segnaposto contenut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71" y="327988"/>
            <a:ext cx="7449566" cy="653001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072829" y="6279614"/>
            <a:ext cx="2500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/>
              <a:t>EGEC, Market Report, 2022</a:t>
            </a:r>
            <a:endParaRPr lang="it-IT" sz="1600" i="1" dirty="0"/>
          </a:p>
        </p:txBody>
      </p:sp>
      <p:sp>
        <p:nvSpPr>
          <p:cNvPr id="2" name="Ovale 1"/>
          <p:cNvSpPr/>
          <p:nvPr/>
        </p:nvSpPr>
        <p:spPr>
          <a:xfrm>
            <a:off x="5023104" y="1646545"/>
            <a:ext cx="841248" cy="230366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destra con strisce 3"/>
          <p:cNvSpPr/>
          <p:nvPr/>
        </p:nvSpPr>
        <p:spPr>
          <a:xfrm rot="8021078">
            <a:off x="4256446" y="4160223"/>
            <a:ext cx="978408" cy="284747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283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996600A-8176-431D-9420-77E0F748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973" y="274315"/>
            <a:ext cx="10515600" cy="1325563"/>
          </a:xfrm>
        </p:spPr>
        <p:txBody>
          <a:bodyPr>
            <a:normAutofit/>
          </a:bodyPr>
          <a:lstStyle/>
          <a:p>
            <a:r>
              <a:rPr lang="it-IT" sz="3900" b="1" dirty="0" smtClean="0">
                <a:solidFill>
                  <a:schemeClr val="accent1">
                    <a:lumMod val="50000"/>
                  </a:schemeClr>
                </a:solidFill>
              </a:rPr>
              <a:t>Prospettive di Crescita Produzione Elettrica</a:t>
            </a:r>
            <a:br>
              <a:rPr lang="it-IT" sz="39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</a:rPr>
              <a:t>(Proposte per un Piano Nazionale di Azione per la Geotermia, 2023)</a:t>
            </a:r>
            <a:endParaRPr lang="it-IT" sz="39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lc="http://schemas.openxmlformats.org/drawingml/2006/lockedCanvas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oel="http://schemas.microsoft.com/office/2019/extlst" xmlns:v="urn:schemas-microsoft-com:vml" xmlns:w10="urn:schemas-microsoft-com:office:word" xmlns:w="http://schemas.openxmlformats.org/wordprocessingml/2006/main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 id="{A66E10B0-40CB-E8C0-37B4-9EFCF08DB5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8568969"/>
              </p:ext>
            </p:extLst>
          </p:nvPr>
        </p:nvGraphicFramePr>
        <p:xfrm>
          <a:off x="3470313" y="1843087"/>
          <a:ext cx="8120435" cy="4333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4207226" y="5030292"/>
            <a:ext cx="493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817</a:t>
            </a:r>
            <a:endParaRPr lang="it-IT" sz="1400" dirty="0">
              <a:solidFill>
                <a:srgbClr val="C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763530" y="4987263"/>
            <a:ext cx="1024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smtClean="0">
                <a:solidFill>
                  <a:srgbClr val="C00000"/>
                </a:solidFill>
              </a:rPr>
              <a:t>961 (+18%)</a:t>
            </a:r>
            <a:endParaRPr lang="it-IT" sz="1400" dirty="0">
              <a:solidFill>
                <a:srgbClr val="C0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582909" y="4939336"/>
            <a:ext cx="116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1295 (+58%)</a:t>
            </a:r>
            <a:endParaRPr lang="it-IT" sz="1400" dirty="0">
              <a:solidFill>
                <a:srgbClr val="C0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9461498" y="4854370"/>
            <a:ext cx="1191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smtClean="0">
                <a:solidFill>
                  <a:srgbClr val="C00000"/>
                </a:solidFill>
              </a:rPr>
              <a:t>1716 (+110%)</a:t>
            </a:r>
            <a:endParaRPr lang="it-IT" sz="1400" dirty="0">
              <a:solidFill>
                <a:srgbClr val="C0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110609" y="3908620"/>
            <a:ext cx="566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accent6">
                    <a:lumMod val="50000"/>
                  </a:schemeClr>
                </a:solidFill>
              </a:rPr>
              <a:t>6000</a:t>
            </a:r>
            <a:endParaRPr lang="it-IT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963739" y="3655928"/>
            <a:ext cx="566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accent6">
                    <a:lumMod val="50000"/>
                  </a:schemeClr>
                </a:solidFill>
              </a:rPr>
              <a:t>7210</a:t>
            </a:r>
            <a:endParaRPr lang="it-IT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837105" y="3075062"/>
            <a:ext cx="566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accent6">
                    <a:lumMod val="50000"/>
                  </a:schemeClr>
                </a:solidFill>
              </a:rPr>
              <a:t>9880</a:t>
            </a:r>
            <a:endParaRPr lang="it-IT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0600197" y="2368257"/>
            <a:ext cx="688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smtClean="0">
                <a:solidFill>
                  <a:schemeClr val="accent6">
                    <a:lumMod val="50000"/>
                  </a:schemeClr>
                </a:solidFill>
              </a:rPr>
              <a:t>13250</a:t>
            </a:r>
            <a:endParaRPr lang="it-IT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14" name="Google Shape;9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CasellaDiTesto 14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BCB423F4-6E8E-A95E-E65A-44F6DEA82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" y="2996329"/>
            <a:ext cx="3435648" cy="19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27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996600A-8176-431D-9420-77E0F748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89" y="324151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Barriere allo sviluppo del settore </a:t>
            </a:r>
            <a:r>
              <a:rPr lang="it-IT" b="1" smtClean="0">
                <a:solidFill>
                  <a:schemeClr val="accent1">
                    <a:lumMod val="50000"/>
                  </a:schemeClr>
                </a:solidFill>
              </a:rPr>
              <a:t>in Italia</a:t>
            </a:r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xmlns="" id="{4A11D2A4-7BF5-47D2-BBC1-10B3DAA39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2" y="1527174"/>
            <a:ext cx="11180635" cy="5215001"/>
          </a:xfrm>
        </p:spPr>
        <p:txBody>
          <a:bodyPr>
            <a:normAutofit fontScale="25000" lnSpcReduction="20000"/>
          </a:bodyPr>
          <a:lstStyle/>
          <a:p>
            <a:endParaRPr lang="it-IT" sz="4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1300"/>
              </a:spcBef>
              <a:spcAft>
                <a:spcPts val="1000"/>
              </a:spcAft>
            </a:pPr>
            <a:r>
              <a:rPr lang="it-IT" sz="8800" b="1" dirty="0">
                <a:latin typeface="Calibri" panose="020F0502020204030204" pitchFamily="34" charset="0"/>
                <a:cs typeface="Calibri" panose="020F0502020204030204" pitchFamily="34" charset="0"/>
              </a:rPr>
              <a:t>Procedure complesse e tempi eccessivamente lunghi </a:t>
            </a: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per </a:t>
            </a: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permessi </a:t>
            </a: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concessioni</a:t>
            </a: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Dal 2010 </a:t>
            </a: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8800" dirty="0" err="1">
                <a:latin typeface="Calibri" panose="020F0502020204030204" pitchFamily="34" charset="0"/>
                <a:cs typeface="Calibri" panose="020F0502020204030204" pitchFamily="34" charset="0"/>
              </a:rPr>
              <a:t>DLgs</a:t>
            </a: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. 22) </a:t>
            </a: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nessun </a:t>
            </a: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nuovo progetto </a:t>
            </a: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installato, </a:t>
            </a: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se si eccettua </a:t>
            </a: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Bagnore </a:t>
            </a: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4 (40 MW) avvenuta nel 2014 </a:t>
            </a:r>
          </a:p>
          <a:p>
            <a:pPr>
              <a:lnSpc>
                <a:spcPct val="110000"/>
              </a:lnSpc>
              <a:spcBef>
                <a:spcPts val="1300"/>
              </a:spcBef>
              <a:spcAft>
                <a:spcPts val="1000"/>
              </a:spcAft>
            </a:pP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Scarsa </a:t>
            </a:r>
            <a:r>
              <a:rPr lang="it-IT" sz="8800" b="1" dirty="0">
                <a:latin typeface="Calibri" panose="020F0502020204030204" pitchFamily="34" charset="0"/>
                <a:cs typeface="Calibri" panose="020F0502020204030204" pitchFamily="34" charset="0"/>
              </a:rPr>
              <a:t>coerenza </a:t>
            </a:r>
            <a:r>
              <a:rPr lang="it-IT" sz="8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 stabilità del </a:t>
            </a:r>
            <a:r>
              <a:rPr lang="it-IT" sz="8800" b="1" dirty="0">
                <a:latin typeface="Calibri" panose="020F0502020204030204" pitchFamily="34" charset="0"/>
                <a:cs typeface="Calibri" panose="020F0502020204030204" pitchFamily="34" charset="0"/>
              </a:rPr>
              <a:t>quadro </a:t>
            </a:r>
            <a:r>
              <a:rPr lang="it-IT" sz="8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legislativo </a:t>
            </a: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 gli obiettivi </a:t>
            </a: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di decarbonizzazione, efficienza energetica, uso ottimale delle risorse; il tempo di ritorno degli investimenti è </a:t>
            </a: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lungo</a:t>
            </a:r>
          </a:p>
          <a:p>
            <a:pPr>
              <a:lnSpc>
                <a:spcPct val="110000"/>
              </a:lnSpc>
              <a:spcBef>
                <a:spcPts val="1300"/>
              </a:spcBef>
              <a:spcAft>
                <a:spcPts val="1000"/>
              </a:spcAft>
            </a:pP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Mancanza </a:t>
            </a: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it-IT" sz="8800" b="1" dirty="0">
                <a:latin typeface="Calibri" panose="020F0502020204030204" pitchFamily="34" charset="0"/>
                <a:cs typeface="Calibri" panose="020F0502020204030204" pitchFamily="34" charset="0"/>
              </a:rPr>
              <a:t>pianificazione adeguata a livello nazionale e </a:t>
            </a:r>
            <a:r>
              <a:rPr lang="it-IT" sz="8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locale</a:t>
            </a: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8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1300"/>
              </a:spcBef>
              <a:spcAft>
                <a:spcPts val="1000"/>
              </a:spcAft>
            </a:pPr>
            <a:r>
              <a:rPr kumimoji="0" lang="it-IT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Carenza di </a:t>
            </a:r>
            <a:r>
              <a:rPr kumimoji="0" lang="it-IT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misure di sostegno mirate e di lungo periodo </a:t>
            </a:r>
            <a:r>
              <a:rPr kumimoji="0" lang="it-IT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per rilanciare lo sviluppo e far decollare il settore tanto nel settore del teleriscaldamento che in quello </a:t>
            </a:r>
            <a:r>
              <a:rPr kumimoji="0" lang="it-IT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geotermoelettrico</a:t>
            </a:r>
            <a:endParaRPr kumimoji="0" lang="it-IT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1300"/>
              </a:spcBef>
              <a:spcAft>
                <a:spcPts val="1000"/>
              </a:spcAft>
            </a:pP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Elevati costi </a:t>
            </a: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 esplorazione</a:t>
            </a: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perforazione </a:t>
            </a: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valutazione potenzialità</a:t>
            </a: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, con associato </a:t>
            </a:r>
            <a:r>
              <a:rPr lang="it-IT" sz="8800" b="1" dirty="0">
                <a:latin typeface="Calibri" panose="020F0502020204030204" pitchFamily="34" charset="0"/>
                <a:cs typeface="Calibri" panose="020F0502020204030204" pitchFamily="34" charset="0"/>
              </a:rPr>
              <a:t>elevato rischio </a:t>
            </a:r>
            <a:r>
              <a:rPr lang="it-IT" sz="8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minerario. </a:t>
            </a: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Questa </a:t>
            </a:r>
            <a:r>
              <a:rPr 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peculiarità </a:t>
            </a: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richiede </a:t>
            </a:r>
            <a:r>
              <a:rPr lang="it-IT" sz="8800" b="1" dirty="0">
                <a:latin typeface="Calibri" panose="020F0502020204030204" pitchFamily="34" charset="0"/>
                <a:cs typeface="Calibri" panose="020F0502020204030204" pitchFamily="34" charset="0"/>
              </a:rPr>
              <a:t>misure di mitigazione del rischio per le </a:t>
            </a:r>
            <a:r>
              <a:rPr lang="it-IT" sz="8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imprese</a:t>
            </a:r>
            <a:r>
              <a:rPr 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8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7" name="Google Shape;93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CasellaDiTesto 7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39955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="" xmlns:a16="http://schemas.microsoft.com/office/drawing/2014/main" id="{58731774-B9D4-F510-D82D-81A399CA7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9" y="202817"/>
            <a:ext cx="10031128" cy="543102"/>
          </a:xfrm>
        </p:spPr>
        <p:txBody>
          <a:bodyPr/>
          <a:lstStyle/>
          <a:p>
            <a:r>
              <a:rPr lang="it-IT" sz="4400" b="1" dirty="0" smtClean="0">
                <a:solidFill>
                  <a:schemeClr val="accent1">
                    <a:lumMod val="50000"/>
                  </a:schemeClr>
                </a:solidFill>
              </a:rPr>
              <a:t>Sistemi di DH&amp;C e </a:t>
            </a:r>
            <a:r>
              <a:rPr lang="it-IT" sz="4400" b="1" dirty="0" err="1" smtClean="0">
                <a:solidFill>
                  <a:schemeClr val="accent1">
                    <a:lumMod val="50000"/>
                  </a:schemeClr>
                </a:solidFill>
              </a:rPr>
              <a:t>Reservoirs</a:t>
            </a:r>
            <a:r>
              <a:rPr lang="it-IT" sz="44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4400" b="1" dirty="0" smtClean="0">
                <a:solidFill>
                  <a:schemeClr val="accent1">
                    <a:lumMod val="50000"/>
                  </a:schemeClr>
                </a:solidFill>
              </a:rPr>
              <a:t>Europa </a:t>
            </a:r>
            <a:r>
              <a:rPr lang="it-IT" sz="4400" b="1" dirty="0" smtClean="0">
                <a:solidFill>
                  <a:schemeClr val="accent1">
                    <a:lumMod val="50000"/>
                  </a:schemeClr>
                </a:solidFill>
              </a:rPr>
              <a:t>2022</a:t>
            </a:r>
            <a:endParaRPr lang="it-IT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8" name="Google Shape;9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sellaDiTesto 8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  <p:pic>
        <p:nvPicPr>
          <p:cNvPr id="12" name="Segnaposto contenut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989329"/>
            <a:ext cx="4733154" cy="3368675"/>
          </a:xfrm>
          <a:prstGeom prst="rect">
            <a:avLst/>
          </a:prstGeom>
        </p:spPr>
      </p:pic>
      <p:pic>
        <p:nvPicPr>
          <p:cNvPr id="13" name="Segnaposto contenuto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923" y="1301641"/>
            <a:ext cx="6435685" cy="531949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672029" y="6048859"/>
            <a:ext cx="2500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/>
              <a:t>EGEC, Market Report, 2022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2109438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="" xmlns:a16="http://schemas.microsoft.com/office/drawing/2014/main" id="{58731774-B9D4-F510-D82D-81A399CA7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 b="1" dirty="0" smtClean="0">
                <a:solidFill>
                  <a:schemeClr val="accent1">
                    <a:lumMod val="50000"/>
                  </a:schemeClr>
                </a:solidFill>
              </a:rPr>
              <a:t>Capacità lorda installata Europa 2022</a:t>
            </a:r>
            <a:endParaRPr lang="it-IT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8" name="Google Shape;9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sellaDiTesto 8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  <p:pic>
        <p:nvPicPr>
          <p:cNvPr id="12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5137" y="1380835"/>
            <a:ext cx="8999706" cy="547716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9061649" y="6313904"/>
            <a:ext cx="2500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/>
              <a:t>EGEC, Market Report, 2022</a:t>
            </a:r>
            <a:endParaRPr lang="it-IT" sz="1600" i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120640" y="2145792"/>
            <a:ext cx="707136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800" dirty="0" smtClean="0"/>
              <a:t>395 impianti di DH&amp;C in esercizio a fine 2022</a:t>
            </a:r>
          </a:p>
          <a:p>
            <a:pPr marL="285750" indent="-285750">
              <a:buFontTx/>
              <a:buChar char="-"/>
            </a:pPr>
            <a:r>
              <a:rPr lang="it-IT" sz="2800" dirty="0" smtClean="0"/>
              <a:t>14 impianti commissionati nel 2022</a:t>
            </a:r>
          </a:p>
          <a:p>
            <a:pPr marL="285750" indent="-285750">
              <a:buFontTx/>
              <a:buChar char="-"/>
            </a:pPr>
            <a:r>
              <a:rPr lang="it-IT" sz="2800" dirty="0" smtClean="0"/>
              <a:t>17 nuovi impianti attesi a fine 2023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673936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6176" y="1825625"/>
            <a:ext cx="10889132" cy="4351338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Copre 2,3</a:t>
            </a:r>
            <a:r>
              <a:rPr lang="it-IT" dirty="0"/>
              <a:t>% </a:t>
            </a:r>
            <a:r>
              <a:rPr lang="it-IT" dirty="0" smtClean="0"/>
              <a:t>della domanda con 400 reti</a:t>
            </a:r>
          </a:p>
          <a:p>
            <a:r>
              <a:rPr lang="it-IT" dirty="0" smtClean="0"/>
              <a:t>Settore </a:t>
            </a:r>
            <a:r>
              <a:rPr lang="it-IT" dirty="0"/>
              <a:t>civile residenziale e terziario </a:t>
            </a:r>
            <a:r>
              <a:rPr lang="it-IT" dirty="0" smtClean="0"/>
              <a:t>necessita di </a:t>
            </a:r>
            <a:r>
              <a:rPr lang="it-IT" b="1" i="1" dirty="0" smtClean="0"/>
              <a:t>329 </a:t>
            </a:r>
            <a:r>
              <a:rPr lang="it-IT" b="1" i="1" dirty="0" err="1"/>
              <a:t>TWh</a:t>
            </a:r>
            <a:r>
              <a:rPr lang="it-IT" b="1" i="1" dirty="0"/>
              <a:t> </a:t>
            </a:r>
            <a:r>
              <a:rPr lang="it-IT" b="1" i="1" dirty="0" smtClean="0"/>
              <a:t>di calore: 282 </a:t>
            </a:r>
            <a:r>
              <a:rPr lang="it-IT" b="1" i="1" dirty="0" err="1" smtClean="0"/>
              <a:t>TWh</a:t>
            </a:r>
            <a:r>
              <a:rPr lang="it-IT" b="1" i="1" dirty="0" smtClean="0"/>
              <a:t> </a:t>
            </a:r>
            <a:r>
              <a:rPr lang="it-IT" dirty="0"/>
              <a:t>ad oggi </a:t>
            </a:r>
            <a:r>
              <a:rPr lang="it-IT" dirty="0" smtClean="0"/>
              <a:t>sono </a:t>
            </a:r>
            <a:r>
              <a:rPr lang="it-IT" b="1" i="1" dirty="0" smtClean="0"/>
              <a:t>tecnicamente </a:t>
            </a:r>
            <a:r>
              <a:rPr lang="it-IT" dirty="0"/>
              <a:t>idonei alla connessione a </a:t>
            </a:r>
            <a:r>
              <a:rPr lang="it-IT" dirty="0" smtClean="0"/>
              <a:t>rete di DH&amp;C; </a:t>
            </a:r>
          </a:p>
          <a:p>
            <a:r>
              <a:rPr lang="it-IT" dirty="0" smtClean="0"/>
              <a:t>Fornisce circa </a:t>
            </a:r>
            <a:r>
              <a:rPr lang="it-IT" b="1" dirty="0" smtClean="0"/>
              <a:t>9,3 </a:t>
            </a:r>
            <a:r>
              <a:rPr lang="it-IT" b="1" dirty="0" err="1"/>
              <a:t>TWh</a:t>
            </a:r>
            <a:r>
              <a:rPr lang="it-IT" b="1" dirty="0"/>
              <a:t>/a </a:t>
            </a:r>
            <a:r>
              <a:rPr lang="it-IT" b="1" dirty="0" smtClean="0"/>
              <a:t>di calore</a:t>
            </a:r>
            <a:r>
              <a:rPr lang="it-IT" dirty="0" smtClean="0"/>
              <a:t>, risparmiando 0,5 </a:t>
            </a:r>
            <a:r>
              <a:rPr lang="it-IT" dirty="0"/>
              <a:t>MTEP </a:t>
            </a:r>
            <a:r>
              <a:rPr lang="it-IT" dirty="0" smtClean="0"/>
              <a:t>di energia primaria e evita 1,7 </a:t>
            </a:r>
            <a:r>
              <a:rPr lang="it-IT" dirty="0"/>
              <a:t>Mt </a:t>
            </a:r>
            <a:r>
              <a:rPr lang="it-IT" dirty="0" smtClean="0"/>
              <a:t>di emissioni di CO</a:t>
            </a:r>
            <a:r>
              <a:rPr lang="it-IT" baseline="-25000" dirty="0" smtClean="0"/>
              <a:t>2</a:t>
            </a:r>
            <a:endParaRPr lang="it-IT" dirty="0"/>
          </a:p>
          <a:p>
            <a:r>
              <a:rPr lang="it-IT" dirty="0" smtClean="0"/>
              <a:t>Il </a:t>
            </a:r>
            <a:r>
              <a:rPr lang="it-IT" b="1" dirty="0" smtClean="0"/>
              <a:t>Potenziale di diffusione </a:t>
            </a:r>
            <a:r>
              <a:rPr lang="it-IT" dirty="0" smtClean="0"/>
              <a:t>è stimato in circa </a:t>
            </a:r>
            <a:r>
              <a:rPr lang="it-IT" b="1" dirty="0" smtClean="0"/>
              <a:t>53 </a:t>
            </a:r>
            <a:r>
              <a:rPr lang="it-IT" b="1" dirty="0" err="1"/>
              <a:t>TWh</a:t>
            </a:r>
            <a:r>
              <a:rPr lang="it-IT" b="1" dirty="0"/>
              <a:t> </a:t>
            </a:r>
            <a:r>
              <a:rPr lang="it-IT" dirty="0" smtClean="0"/>
              <a:t>(alle condizioni economiche antecedenti la crisi del mercato energetico), </a:t>
            </a:r>
            <a:r>
              <a:rPr lang="it-IT" dirty="0" err="1" smtClean="0"/>
              <a:t>respetto</a:t>
            </a:r>
            <a:r>
              <a:rPr lang="it-IT" dirty="0" smtClean="0"/>
              <a:t> ai 9 </a:t>
            </a:r>
            <a:r>
              <a:rPr lang="it-IT" dirty="0" err="1" smtClean="0"/>
              <a:t>TWh</a:t>
            </a:r>
            <a:r>
              <a:rPr lang="it-IT" dirty="0" smtClean="0"/>
              <a:t> attuali, con ben </a:t>
            </a:r>
            <a:r>
              <a:rPr lang="it-IT" b="1" dirty="0" smtClean="0"/>
              <a:t>17 </a:t>
            </a:r>
            <a:r>
              <a:rPr lang="it-IT" b="1" dirty="0" err="1" smtClean="0"/>
              <a:t>TWh</a:t>
            </a:r>
            <a:r>
              <a:rPr lang="it-IT" b="1" dirty="0" smtClean="0"/>
              <a:t> </a:t>
            </a:r>
            <a:r>
              <a:rPr lang="it-IT" dirty="0" smtClean="0"/>
              <a:t>potenzialmente provenienti </a:t>
            </a:r>
            <a:r>
              <a:rPr lang="it-IT" b="1" dirty="0" smtClean="0"/>
              <a:t>dalla Geotermia </a:t>
            </a:r>
          </a:p>
          <a:p>
            <a:r>
              <a:rPr lang="it-IT" dirty="0" smtClean="0"/>
              <a:t>La realizzazione di queste nuove infrastrutture </a:t>
            </a:r>
            <a:r>
              <a:rPr lang="it-IT" dirty="0" err="1" smtClean="0"/>
              <a:t>redurrebbe</a:t>
            </a:r>
            <a:r>
              <a:rPr lang="it-IT" dirty="0" smtClean="0"/>
              <a:t> le emissioni di ulteriori 5.7 Mt</a:t>
            </a:r>
            <a:endParaRPr lang="it-IT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318740" y="281457"/>
            <a:ext cx="9901989" cy="12181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1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+mn-ea"/>
              <a:cs typeface="+mn-cs"/>
            </a:endParaRPr>
          </a:p>
          <a:p>
            <a:pPr algn="ctr"/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</a:rPr>
              <a:t>Stato e Prospettive </a:t>
            </a:r>
            <a:r>
              <a:rPr lang="it-IT" sz="4000" b="1" dirty="0" err="1" smtClean="0">
                <a:solidFill>
                  <a:schemeClr val="accent1">
                    <a:lumMod val="50000"/>
                  </a:schemeClr>
                </a:solidFill>
              </a:rPr>
              <a:t>Teleriscaldmento</a:t>
            </a:r>
            <a:endParaRPr lang="it-IT" sz="4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it-IT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Proposal</a:t>
            </a:r>
            <a:r>
              <a:rPr lang="it-I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for a National </a:t>
            </a:r>
            <a:r>
              <a:rPr lang="it-IT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Geothermal</a:t>
            </a:r>
            <a:r>
              <a:rPr lang="it-I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Action Plan, 2023)</a:t>
            </a:r>
            <a:endParaRPr lang="it-IT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0065325" y="517525"/>
            <a:ext cx="1778207" cy="672232"/>
            <a:chOff x="6578901" y="931694"/>
            <a:chExt cx="2430002" cy="1031101"/>
          </a:xfrm>
        </p:grpSpPr>
        <p:pic>
          <p:nvPicPr>
            <p:cNvPr id="6" name="Google Shape;93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sellaDiTesto 6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54971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="" xmlns:a16="http://schemas.microsoft.com/office/drawing/2014/main" id="{58731774-B9D4-F510-D82D-81A399CA7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17" y="498060"/>
            <a:ext cx="10972800" cy="543102"/>
          </a:xfrm>
        </p:spPr>
        <p:txBody>
          <a:bodyPr/>
          <a:lstStyle/>
          <a:p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Pompe di Calore installate in Europa al 2022</a:t>
            </a:r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8" name="Google Shape;9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sellaDiTesto 8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31409" y="1388125"/>
            <a:ext cx="6330415" cy="5469875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9061649" y="6313904"/>
            <a:ext cx="2500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/>
              <a:t>EGEC, Market Report, 2022</a:t>
            </a:r>
            <a:endParaRPr lang="it-IT" sz="1600" i="1" dirty="0"/>
          </a:p>
        </p:txBody>
      </p:sp>
      <p:sp>
        <p:nvSpPr>
          <p:cNvPr id="11" name="Freccia destra con strisce 10"/>
          <p:cNvSpPr/>
          <p:nvPr/>
        </p:nvSpPr>
        <p:spPr>
          <a:xfrm rot="10800000">
            <a:off x="3840480" y="4462271"/>
            <a:ext cx="650662" cy="165577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5900928" y="3769773"/>
            <a:ext cx="707136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800" dirty="0" smtClean="0"/>
              <a:t>2,19 milioni di </a:t>
            </a:r>
            <a:r>
              <a:rPr lang="it-IT" sz="2800" dirty="0" err="1" smtClean="0"/>
              <a:t>PdC</a:t>
            </a:r>
            <a:r>
              <a:rPr lang="it-IT" sz="2800" dirty="0" smtClean="0"/>
              <a:t> geotermiche al 2022 </a:t>
            </a:r>
          </a:p>
          <a:p>
            <a:pPr marL="285750" indent="-285750">
              <a:buFontTx/>
              <a:buChar char="-"/>
            </a:pPr>
            <a:r>
              <a:rPr lang="it-IT" sz="2800" dirty="0" smtClean="0"/>
              <a:t>787 </a:t>
            </a:r>
            <a:r>
              <a:rPr lang="it-IT" sz="2800" dirty="0" err="1" smtClean="0"/>
              <a:t>TWh</a:t>
            </a:r>
            <a:r>
              <a:rPr lang="it-IT" sz="2800" dirty="0" smtClean="0"/>
              <a:t> al 2022</a:t>
            </a:r>
          </a:p>
          <a:p>
            <a:pPr marL="285750" indent="-285750">
              <a:buFontTx/>
              <a:buChar char="-"/>
            </a:pPr>
            <a:r>
              <a:rPr lang="it-IT" sz="2800" dirty="0" smtClean="0"/>
              <a:t>120.900 nuovi sistemi a </a:t>
            </a:r>
            <a:r>
              <a:rPr lang="it-IT" sz="2800" dirty="0" err="1" smtClean="0"/>
              <a:t>PdC</a:t>
            </a:r>
            <a:r>
              <a:rPr lang="it-IT" sz="2800" dirty="0" smtClean="0"/>
              <a:t> nel 2021</a:t>
            </a:r>
          </a:p>
          <a:p>
            <a:pPr marL="285750" indent="-285750">
              <a:buFontTx/>
              <a:buChar char="-"/>
            </a:pPr>
            <a:r>
              <a:rPr lang="it-IT" sz="2800" dirty="0" smtClean="0"/>
              <a:t>141.300 nuovi sistemi a </a:t>
            </a:r>
            <a:r>
              <a:rPr lang="it-IT" sz="2800" dirty="0" err="1" smtClean="0"/>
              <a:t>PdC</a:t>
            </a:r>
            <a:r>
              <a:rPr lang="it-IT" sz="2800" dirty="0" smtClean="0"/>
              <a:t> nel 2022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489629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="" xmlns:a16="http://schemas.microsoft.com/office/drawing/2014/main" id="{58731774-B9D4-F510-D82D-81A399CA7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453" y="474368"/>
            <a:ext cx="9348943" cy="543102"/>
          </a:xfrm>
        </p:spPr>
        <p:txBody>
          <a:bodyPr/>
          <a:lstStyle/>
          <a:p>
            <a:r>
              <a:rPr lang="it-IT" sz="4400" b="1" dirty="0" err="1" smtClean="0">
                <a:solidFill>
                  <a:schemeClr val="accent1">
                    <a:lumMod val="50000"/>
                  </a:schemeClr>
                </a:solidFill>
              </a:rPr>
              <a:t>PdC</a:t>
            </a:r>
            <a:r>
              <a:rPr lang="it-IT" sz="4400" b="1" dirty="0" smtClean="0">
                <a:solidFill>
                  <a:schemeClr val="accent1">
                    <a:lumMod val="50000"/>
                  </a:schemeClr>
                </a:solidFill>
              </a:rPr>
              <a:t>/1000 famiglie, Europa 2022</a:t>
            </a:r>
            <a:endParaRPr lang="it-IT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8" name="Google Shape;9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sellaDiTesto 8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  <p:pic>
        <p:nvPicPr>
          <p:cNvPr id="11" name="Segnaposto contenut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85631" y="1189757"/>
            <a:ext cx="7320588" cy="523307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9061649" y="6313904"/>
            <a:ext cx="2500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/>
              <a:t>EGEC, Market Report, 2022</a:t>
            </a:r>
            <a:endParaRPr lang="it-IT" sz="1600" i="1" dirty="0"/>
          </a:p>
        </p:txBody>
      </p:sp>
      <p:sp>
        <p:nvSpPr>
          <p:cNvPr id="10" name="Freccia destra con strisce 9"/>
          <p:cNvSpPr/>
          <p:nvPr/>
        </p:nvSpPr>
        <p:spPr>
          <a:xfrm rot="5400000">
            <a:off x="8700734" y="3711862"/>
            <a:ext cx="532963" cy="18886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435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996600A-8176-431D-9420-77E0F748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21" y="709849"/>
            <a:ext cx="10515600" cy="1325563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1">
                    <a:lumMod val="50000"/>
                  </a:schemeClr>
                </a:solidFill>
              </a:rPr>
              <a:t>Proposte </a:t>
            </a: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</a:rPr>
              <a:t>per </a:t>
            </a:r>
            <a:r>
              <a:rPr lang="it-IT" sz="4000" b="1" dirty="0">
                <a:solidFill>
                  <a:schemeClr val="accent1">
                    <a:lumMod val="50000"/>
                  </a:schemeClr>
                </a:solidFill>
              </a:rPr>
              <a:t>un </a:t>
            </a: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</a:rPr>
              <a:t>Piano Nazionale</a:t>
            </a:r>
            <a:r>
              <a:rPr lang="it-IT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</a:rPr>
              <a:t>di Azione</a:t>
            </a:r>
            <a:br>
              <a:rPr lang="it-IT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</a:rPr>
              <a:t>per la </a:t>
            </a:r>
            <a:r>
              <a:rPr lang="it-IT" sz="4000" b="1" dirty="0">
                <a:solidFill>
                  <a:schemeClr val="accent1">
                    <a:lumMod val="50000"/>
                  </a:schemeClr>
                </a:solidFill>
              </a:rPr>
              <a:t>Geotermia </a:t>
            </a: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</a:rPr>
              <a:t>(Febbraio e Maggio, 2023</a:t>
            </a:r>
            <a:r>
              <a:rPr lang="it-IT" sz="40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335621" y="2132471"/>
            <a:ext cx="7181241" cy="3282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b="1" dirty="0" smtClean="0"/>
              <a:t> </a:t>
            </a:r>
            <a:endParaRPr lang="it-IT" dirty="0" smtClean="0"/>
          </a:p>
          <a:p>
            <a:pPr marL="0" indent="0">
              <a:buFont typeface="Arial"/>
              <a:buNone/>
            </a:pPr>
            <a:r>
              <a:rPr lang="it-IT" sz="2400" u="sng" dirty="0" smtClean="0"/>
              <a:t>Proponenti</a:t>
            </a:r>
            <a:r>
              <a:rPr lang="it-IT" sz="2400" dirty="0" smtClean="0"/>
              <a:t>:</a:t>
            </a:r>
          </a:p>
          <a:p>
            <a:pPr marL="0" indent="0">
              <a:buFont typeface="Arial"/>
              <a:buNone/>
            </a:pPr>
            <a:r>
              <a:rPr lang="it-IT" sz="2400" b="1" dirty="0" smtClean="0"/>
              <a:t>Unione Geotermica Italiana-ETS (UGI-ETS)</a:t>
            </a:r>
            <a:endParaRPr lang="it-IT" sz="2400" dirty="0" smtClean="0"/>
          </a:p>
          <a:p>
            <a:pPr marL="0" indent="0">
              <a:buFont typeface="Arial"/>
              <a:buNone/>
            </a:pPr>
            <a:r>
              <a:rPr lang="it-IT" sz="2400" b="1" dirty="0" smtClean="0"/>
              <a:t>Associazione Italiana Riscaldamento Urbano (AIRU)</a:t>
            </a:r>
            <a:endParaRPr lang="it-IT" sz="2400" dirty="0" smtClean="0"/>
          </a:p>
          <a:p>
            <a:pPr marL="0" indent="0">
              <a:buFont typeface="Arial"/>
              <a:buNone/>
            </a:pPr>
            <a:r>
              <a:rPr lang="en-US" sz="2400" b="1" dirty="0" smtClean="0"/>
              <a:t>European Geothermal Energy Council (EGEC)</a:t>
            </a:r>
            <a:endParaRPr lang="it-IT" sz="2400" dirty="0" smtClean="0"/>
          </a:p>
          <a:p>
            <a:pPr marL="0" indent="0">
              <a:buFont typeface="Arial"/>
              <a:buNone/>
            </a:pPr>
            <a:r>
              <a:rPr lang="it-IT" sz="2400" b="1" dirty="0" smtClean="0"/>
              <a:t>Piattaforma Nazionale Geotermia (coordinata dal CNG)</a:t>
            </a:r>
            <a:endParaRPr lang="it-IT" sz="2400" dirty="0" smtClean="0"/>
          </a:p>
          <a:p>
            <a:pPr marL="0" indent="0">
              <a:buFont typeface="Arial"/>
              <a:buNone/>
            </a:pPr>
            <a:r>
              <a:rPr lang="it-IT" sz="2400" b="1" dirty="0" smtClean="0"/>
              <a:t>Tavolo Tecnico Geotermia (coordinato da UGI e AIRU)</a:t>
            </a:r>
            <a:endParaRPr lang="it-IT" sz="2400" dirty="0" smtClean="0"/>
          </a:p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032" y="2364394"/>
            <a:ext cx="4066783" cy="3050087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8" name="Google Shape;9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sellaDiTesto 8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18078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solidFill>
                  <a:srgbClr val="FFA071"/>
                </a:solidFill>
              </a:rPr>
              <a:t> </a:t>
            </a:r>
            <a:r>
              <a:rPr lang="en-US" sz="5300" b="1" dirty="0" err="1" smtClean="0">
                <a:solidFill>
                  <a:schemeClr val="accent1">
                    <a:lumMod val="50000"/>
                  </a:schemeClr>
                </a:solidFill>
              </a:rPr>
              <a:t>Sommario</a:t>
            </a:r>
            <a:endParaRPr lang="it-IT" sz="53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Perché la Geotermia ora?</a:t>
            </a:r>
          </a:p>
          <a:p>
            <a:endParaRPr lang="it-IT" dirty="0"/>
          </a:p>
          <a:p>
            <a:r>
              <a:rPr lang="it-IT" dirty="0"/>
              <a:t>P</a:t>
            </a:r>
            <a:r>
              <a:rPr lang="it-IT" dirty="0" smtClean="0"/>
              <a:t>roduzione elettrica</a:t>
            </a:r>
          </a:p>
          <a:p>
            <a:endParaRPr lang="it-IT" dirty="0"/>
          </a:p>
          <a:p>
            <a:r>
              <a:rPr lang="it-IT" dirty="0" smtClean="0"/>
              <a:t>DH&amp;C</a:t>
            </a:r>
          </a:p>
          <a:p>
            <a:endParaRPr lang="it-IT" dirty="0"/>
          </a:p>
          <a:p>
            <a:r>
              <a:rPr lang="it-IT" dirty="0" smtClean="0"/>
              <a:t>Pompe di calore</a:t>
            </a:r>
          </a:p>
          <a:p>
            <a:endParaRPr lang="it-IT" dirty="0"/>
          </a:p>
          <a:p>
            <a:r>
              <a:rPr lang="it-IT" dirty="0"/>
              <a:t>P</a:t>
            </a:r>
            <a:r>
              <a:rPr lang="it-IT" dirty="0" smtClean="0"/>
              <a:t>otenzialità e barriere in Italia</a:t>
            </a:r>
          </a:p>
          <a:p>
            <a:endParaRPr lang="it-IT" dirty="0"/>
          </a:p>
          <a:p>
            <a:r>
              <a:rPr lang="it-IT" dirty="0" smtClean="0"/>
              <a:t>Piano di Azione Nazionale per la Geotermia (PNIEC)</a:t>
            </a:r>
            <a:endParaRPr lang="it-IT" dirty="0"/>
          </a:p>
        </p:txBody>
      </p:sp>
      <p:grpSp>
        <p:nvGrpSpPr>
          <p:cNvPr id="5" name="Gruppo 4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6" name="Google Shape;93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sellaDiTesto 6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07345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996600A-8176-431D-9420-77E0F748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008" y="208095"/>
            <a:ext cx="10515600" cy="1325563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</a:rPr>
              <a:t>Obiettivi Strategici Piano di Azione Nazionale</a:t>
            </a:r>
            <a:endParaRPr lang="it-IT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egnaposto contenuto 3"/>
          <p:cNvSpPr>
            <a:spLocks noGrp="1"/>
          </p:cNvSpPr>
          <p:nvPr>
            <p:ph idx="1"/>
          </p:nvPr>
        </p:nvSpPr>
        <p:spPr>
          <a:xfrm>
            <a:off x="834776" y="1755649"/>
            <a:ext cx="10515600" cy="4516560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/>
              <a:t>Geotermia</a:t>
            </a:r>
            <a:r>
              <a:rPr lang="it-IT" dirty="0"/>
              <a:t> e FER sono componenti </a:t>
            </a:r>
            <a:r>
              <a:rPr lang="it-IT" b="1" dirty="0"/>
              <a:t>essenziali </a:t>
            </a:r>
            <a:r>
              <a:rPr lang="it-IT" b="1" dirty="0" smtClean="0"/>
              <a:t>della </a:t>
            </a:r>
            <a:r>
              <a:rPr lang="it-IT" b="1" dirty="0"/>
              <a:t>strategia su Energia e Clima</a:t>
            </a:r>
            <a:r>
              <a:rPr lang="it-IT" dirty="0"/>
              <a:t> per un futuro più sostenibile e </a:t>
            </a:r>
            <a:r>
              <a:rPr lang="it-IT" dirty="0" smtClean="0"/>
              <a:t>resiliente </a:t>
            </a:r>
            <a:r>
              <a:rPr lang="it-IT" dirty="0">
                <a:sym typeface="Wingdings"/>
              </a:rPr>
              <a:t> </a:t>
            </a:r>
            <a:r>
              <a:rPr lang="it-IT" b="1" dirty="0" smtClean="0">
                <a:solidFill>
                  <a:srgbClr val="C00000"/>
                </a:solidFill>
              </a:rPr>
              <a:t>PNIEC</a:t>
            </a:r>
            <a:endParaRPr lang="it-IT" b="1" dirty="0">
              <a:solidFill>
                <a:srgbClr val="C00000"/>
              </a:solidFill>
            </a:endParaRPr>
          </a:p>
          <a:p>
            <a:endParaRPr lang="it-IT" dirty="0"/>
          </a:p>
          <a:p>
            <a:r>
              <a:rPr lang="it-IT" dirty="0"/>
              <a:t>È </a:t>
            </a:r>
            <a:r>
              <a:rPr lang="it-IT" b="1" dirty="0" smtClean="0"/>
              <a:t>necessario </a:t>
            </a:r>
            <a:r>
              <a:rPr lang="it-IT" b="1" dirty="0"/>
              <a:t>sviluppare l’alta entalpia per la generazione elettrica</a:t>
            </a:r>
            <a:r>
              <a:rPr lang="it-IT" dirty="0"/>
              <a:t>, che può contribuire per una fetta importante al fabbisogno energetico: </a:t>
            </a:r>
            <a:r>
              <a:rPr lang="it-IT" b="1" dirty="0"/>
              <a:t>1300 MW </a:t>
            </a:r>
            <a:r>
              <a:rPr lang="it-IT" dirty="0"/>
              <a:t>(circa 3 % di 400 </a:t>
            </a:r>
            <a:r>
              <a:rPr lang="it-IT" dirty="0" err="1"/>
              <a:t>TWh</a:t>
            </a:r>
            <a:r>
              <a:rPr lang="it-IT" dirty="0"/>
              <a:t> al 2030) </a:t>
            </a:r>
            <a:r>
              <a:rPr lang="it-IT" dirty="0">
                <a:sym typeface="Wingdings"/>
              </a:rPr>
              <a:t> </a:t>
            </a:r>
            <a:r>
              <a:rPr lang="it-IT" b="1" dirty="0">
                <a:solidFill>
                  <a:srgbClr val="C00000"/>
                </a:solidFill>
                <a:sym typeface="Wingdings"/>
              </a:rPr>
              <a:t>Norme </a:t>
            </a:r>
            <a:r>
              <a:rPr lang="it-IT" b="1" dirty="0" smtClean="0">
                <a:solidFill>
                  <a:srgbClr val="C00000"/>
                </a:solidFill>
                <a:sym typeface="Wingdings"/>
              </a:rPr>
              <a:t>certe e incentivi </a:t>
            </a:r>
            <a:endParaRPr lang="it-IT" b="1" dirty="0">
              <a:solidFill>
                <a:srgbClr val="C00000"/>
              </a:solidFill>
              <a:sym typeface="Wingdings"/>
            </a:endParaRPr>
          </a:p>
          <a:p>
            <a:endParaRPr lang="it-IT" b="1" dirty="0">
              <a:solidFill>
                <a:srgbClr val="C00000"/>
              </a:solidFill>
            </a:endParaRPr>
          </a:p>
          <a:p>
            <a:r>
              <a:rPr lang="it-IT" dirty="0"/>
              <a:t>È </a:t>
            </a:r>
            <a:r>
              <a:rPr lang="it-IT" dirty="0" smtClean="0"/>
              <a:t>urgente </a:t>
            </a:r>
            <a:r>
              <a:rPr lang="it-IT" dirty="0"/>
              <a:t>sviluppare </a:t>
            </a:r>
            <a:r>
              <a:rPr lang="it-IT" b="1" dirty="0"/>
              <a:t>infrastrutture di teleriscaldamento</a:t>
            </a:r>
            <a:r>
              <a:rPr lang="it-IT" dirty="0"/>
              <a:t> e </a:t>
            </a:r>
            <a:r>
              <a:rPr lang="it-IT" b="1" dirty="0" err="1"/>
              <a:t>geoscambio</a:t>
            </a:r>
            <a:r>
              <a:rPr lang="it-IT" b="1" dirty="0"/>
              <a:t> con pompe di calore </a:t>
            </a:r>
            <a:r>
              <a:rPr lang="it-IT" dirty="0"/>
              <a:t>per dare un contributo essenziale alla sostituzione progressiva delle reti gas per il riscaldamento anche (e soprattutto) in aree urbane, fino al 100% degli usi termici </a:t>
            </a:r>
            <a:r>
              <a:rPr lang="it-IT" dirty="0">
                <a:sym typeface="Wingdings"/>
              </a:rPr>
              <a:t> </a:t>
            </a:r>
            <a:r>
              <a:rPr lang="it-IT" b="1" dirty="0">
                <a:solidFill>
                  <a:srgbClr val="C00000"/>
                </a:solidFill>
                <a:sym typeface="Wingdings"/>
              </a:rPr>
              <a:t>Piani di transizione del calore per Enti Locali, basati sulle risorse </a:t>
            </a:r>
            <a:r>
              <a:rPr lang="it-IT" b="1" dirty="0" smtClean="0">
                <a:solidFill>
                  <a:srgbClr val="C00000"/>
                </a:solidFill>
                <a:sym typeface="Wingdings"/>
              </a:rPr>
              <a:t>locali</a:t>
            </a:r>
            <a:endParaRPr lang="it-IT" sz="1700" b="1" dirty="0" smtClean="0">
              <a:solidFill>
                <a:srgbClr val="C00000"/>
              </a:solidFill>
              <a:sym typeface="Wingdings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7" name="Google Shape;93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CasellaDiTesto 7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29562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996600A-8176-431D-9420-77E0F748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21" y="258745"/>
            <a:ext cx="10515600" cy="1325563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1">
                    <a:lumMod val="50000"/>
                  </a:schemeClr>
                </a:solidFill>
              </a:rPr>
              <a:t>Proposte </a:t>
            </a: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</a:rPr>
              <a:t>per </a:t>
            </a:r>
            <a:r>
              <a:rPr lang="it-IT" sz="4000" b="1" dirty="0">
                <a:solidFill>
                  <a:schemeClr val="accent1">
                    <a:lumMod val="50000"/>
                  </a:schemeClr>
                </a:solidFill>
              </a:rPr>
              <a:t>un </a:t>
            </a: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</a:rPr>
              <a:t>Piano Nazionale</a:t>
            </a:r>
            <a:r>
              <a:rPr lang="it-IT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</a:rPr>
              <a:t>di Azione</a:t>
            </a:r>
            <a:br>
              <a:rPr lang="it-IT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</a:rPr>
              <a:t>per la </a:t>
            </a:r>
            <a:r>
              <a:rPr lang="it-IT" sz="4000" b="1" dirty="0">
                <a:solidFill>
                  <a:schemeClr val="accent1">
                    <a:lumMod val="50000"/>
                  </a:schemeClr>
                </a:solidFill>
              </a:rPr>
              <a:t>Geotermia </a:t>
            </a: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</a:rPr>
              <a:t>(Febbraio e Maggio, 2023</a:t>
            </a:r>
            <a:r>
              <a:rPr lang="it-IT" sz="40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335621" y="2132470"/>
            <a:ext cx="11478427" cy="4158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b="1" dirty="0" smtClean="0"/>
              <a:t> </a:t>
            </a:r>
            <a:endParaRPr lang="it-IT" dirty="0" smtClean="0"/>
          </a:p>
          <a:p>
            <a:endParaRPr lang="it-IT" dirty="0"/>
          </a:p>
        </p:txBody>
      </p:sp>
      <p:grpSp>
        <p:nvGrpSpPr>
          <p:cNvPr id="6" name="Gruppo 5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8" name="Google Shape;93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sellaDiTesto 8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768095" y="2283181"/>
            <a:ext cx="114239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ctr">
              <a:lnSpc>
                <a:spcPct val="150000"/>
              </a:lnSpc>
              <a:buFont typeface="Wingdings" charset="2"/>
              <a:buChar char="§"/>
            </a:pPr>
            <a:r>
              <a:rPr lang="it-IT" sz="2400" b="1" dirty="0" smtClean="0"/>
              <a:t>Strutturare i settori </a:t>
            </a:r>
            <a:r>
              <a:rPr lang="it-IT" sz="2400" dirty="0" smtClean="0"/>
              <a:t>geotermoelettrico, teleriscaldamento/raffrescamento, Pompe di calore </a:t>
            </a:r>
            <a:r>
              <a:rPr lang="it-IT" sz="2400" dirty="0"/>
              <a:t>e potenziarne la capacità produttiva e di </a:t>
            </a:r>
            <a:r>
              <a:rPr lang="it-IT" sz="2400" dirty="0" smtClean="0"/>
              <a:t>mercato; </a:t>
            </a:r>
            <a:endParaRPr lang="it-IT" sz="2400" dirty="0"/>
          </a:p>
          <a:p>
            <a:pPr marL="342900" indent="-342900" fontAlgn="ctr">
              <a:lnSpc>
                <a:spcPct val="150000"/>
              </a:lnSpc>
              <a:buFont typeface="Wingdings" charset="2"/>
              <a:buChar char="§"/>
            </a:pPr>
            <a:r>
              <a:rPr lang="it-IT" sz="2400" b="1" dirty="0"/>
              <a:t>Supportare gli sviluppatori e gli utenti</a:t>
            </a:r>
            <a:r>
              <a:rPr lang="it-IT" sz="2400" dirty="0"/>
              <a:t>, in particolare dal punto di vista finanziario </a:t>
            </a:r>
            <a:r>
              <a:rPr lang="it-IT" sz="2400" dirty="0" smtClean="0"/>
              <a:t>per </a:t>
            </a:r>
            <a:r>
              <a:rPr lang="it-IT" sz="2400" dirty="0"/>
              <a:t>la mitigazione del rischio; </a:t>
            </a:r>
          </a:p>
          <a:p>
            <a:pPr marL="342900" indent="-342900" fontAlgn="ctr">
              <a:lnSpc>
                <a:spcPct val="150000"/>
              </a:lnSpc>
              <a:buFont typeface="Wingdings" charset="2"/>
              <a:buChar char="§"/>
            </a:pPr>
            <a:r>
              <a:rPr lang="it-IT" sz="2400" b="1" dirty="0"/>
              <a:t>Semplificare le procedure </a:t>
            </a:r>
            <a:r>
              <a:rPr lang="it-IT" sz="2400" dirty="0"/>
              <a:t>autorizzative e </a:t>
            </a:r>
            <a:r>
              <a:rPr lang="it-IT" sz="2400" dirty="0" err="1"/>
              <a:t>regolatorie</a:t>
            </a:r>
            <a:r>
              <a:rPr lang="it-IT" sz="2400" dirty="0"/>
              <a:t>; </a:t>
            </a:r>
            <a:endParaRPr lang="it-IT" sz="2400" dirty="0" smtClean="0"/>
          </a:p>
          <a:p>
            <a:endParaRPr lang="it-IT" sz="2400" dirty="0">
              <a:sym typeface="Wingdings"/>
            </a:endParaRPr>
          </a:p>
          <a:p>
            <a:pPr marL="342900" indent="-342900">
              <a:buFont typeface="Wingdings" charset="2"/>
              <a:buChar char="§"/>
            </a:pPr>
            <a:r>
              <a:rPr lang="it-IT" sz="2400" b="1" dirty="0" smtClean="0">
                <a:sym typeface="Wingdings"/>
              </a:rPr>
              <a:t>Piani </a:t>
            </a:r>
            <a:r>
              <a:rPr lang="it-IT" sz="2400" b="1" dirty="0">
                <a:sym typeface="Wingdings"/>
              </a:rPr>
              <a:t>di transizione del calore </a:t>
            </a:r>
            <a:r>
              <a:rPr lang="it-IT" sz="2400" dirty="0">
                <a:sym typeface="Wingdings"/>
              </a:rPr>
              <a:t>per Enti Locali, basati </a:t>
            </a:r>
            <a:r>
              <a:rPr lang="it-IT" sz="2400" dirty="0" smtClean="0">
                <a:sym typeface="Wingdings"/>
              </a:rPr>
              <a:t>su </a:t>
            </a:r>
            <a:r>
              <a:rPr lang="it-IT" sz="2400" dirty="0">
                <a:sym typeface="Wingdings"/>
              </a:rPr>
              <a:t>risorse locali e incentivi per KWh </a:t>
            </a:r>
            <a:r>
              <a:rPr lang="it-IT" sz="2400" dirty="0" smtClean="0">
                <a:sym typeface="Wingdings"/>
              </a:rPr>
              <a:t>termico</a:t>
            </a:r>
            <a:endParaRPr lang="it-IT" sz="2400" dirty="0"/>
          </a:p>
          <a:p>
            <a:pPr marL="342900" indent="-342900" fontAlgn="ctr">
              <a:lnSpc>
                <a:spcPct val="150000"/>
              </a:lnSpc>
              <a:buFont typeface="Wingdings" charset="2"/>
              <a:buChar char="§"/>
            </a:pPr>
            <a:r>
              <a:rPr lang="it-IT" sz="2400" dirty="0" smtClean="0"/>
              <a:t>Migliorare </a:t>
            </a:r>
            <a:r>
              <a:rPr lang="it-IT" sz="2400" dirty="0"/>
              <a:t>la nostra conoscenza del </a:t>
            </a:r>
            <a:r>
              <a:rPr lang="it-IT" sz="2400" dirty="0" smtClean="0"/>
              <a:t>sottosuolo</a:t>
            </a:r>
            <a:r>
              <a:rPr lang="it-IT" sz="2400" dirty="0"/>
              <a:t> </a:t>
            </a:r>
            <a:r>
              <a:rPr lang="it-IT" sz="2400" dirty="0" smtClean="0">
                <a:sym typeface="Wingdings"/>
              </a:rPr>
              <a:t></a:t>
            </a:r>
            <a:r>
              <a:rPr lang="it-IT" sz="2400" dirty="0" smtClean="0"/>
              <a:t> </a:t>
            </a:r>
            <a:r>
              <a:rPr lang="it-IT" sz="2400" b="1" dirty="0"/>
              <a:t>Atlante </a:t>
            </a:r>
            <a:r>
              <a:rPr lang="it-IT" sz="2400" dirty="0"/>
              <a:t>aggiornato</a:t>
            </a:r>
            <a:r>
              <a:rPr lang="it-IT" sz="2400" b="1" dirty="0"/>
              <a:t> delle </a:t>
            </a:r>
            <a:r>
              <a:rPr lang="it-IT" sz="2400" b="1" dirty="0" smtClean="0"/>
              <a:t>Risorse</a:t>
            </a:r>
            <a:endParaRPr lang="it-IT" sz="2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768096" y="1824388"/>
            <a:ext cx="352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Azioni necessarie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42046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Grazie per l’attenzione!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pSp>
        <p:nvGrpSpPr>
          <p:cNvPr id="7" name="Gruppo 6"/>
          <p:cNvGrpSpPr/>
          <p:nvPr/>
        </p:nvGrpSpPr>
        <p:grpSpPr>
          <a:xfrm>
            <a:off x="5291714" y="2576601"/>
            <a:ext cx="5351790" cy="2461024"/>
            <a:chOff x="5291714" y="2576601"/>
            <a:chExt cx="5351790" cy="2461024"/>
          </a:xfrm>
        </p:grpSpPr>
        <p:pic>
          <p:nvPicPr>
            <p:cNvPr id="8" name="Picture 8" descr="571LaetoliFootprint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91714" y="2576601"/>
              <a:ext cx="2825545" cy="2215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CAP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36195" y="3331011"/>
              <a:ext cx="2678926" cy="1706614"/>
            </a:xfrm>
            <a:prstGeom prst="rect">
              <a:avLst/>
            </a:prstGeom>
            <a:noFill/>
          </p:spPr>
        </p:pic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7798269" y="2748787"/>
              <a:ext cx="284523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eaLnBrk="0" hangingPunct="0"/>
              <a:r>
                <a:rPr lang="en-GB" sz="1400" b="1" i="1" dirty="0" smtClean="0">
                  <a:effectLst/>
                </a:rPr>
                <a:t>Human </a:t>
              </a:r>
              <a:r>
                <a:rPr lang="en-GB" sz="1400" b="1" i="1" dirty="0">
                  <a:effectLst/>
                </a:rPr>
                <a:t>footprints on volcanic ashes  (</a:t>
              </a:r>
              <a:r>
                <a:rPr lang="en-GB" sz="1400" b="1" i="1" dirty="0" err="1">
                  <a:effectLst/>
                </a:rPr>
                <a:t>Laetoli</a:t>
              </a:r>
              <a:r>
                <a:rPr lang="en-GB" sz="1400" b="1" i="1" dirty="0">
                  <a:effectLst/>
                </a:rPr>
                <a:t>, Tanzania), </a:t>
              </a:r>
              <a:r>
                <a:rPr lang="en-GB" sz="1400" b="1" i="1" dirty="0" smtClean="0">
                  <a:effectLst/>
                </a:rPr>
                <a:t> </a:t>
              </a:r>
              <a:r>
                <a:rPr lang="en-GB" sz="1400" b="1" i="1" dirty="0">
                  <a:effectLst/>
                </a:rPr>
                <a:t>~ 3.6 My</a:t>
              </a:r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738963" y="5191241"/>
            <a:ext cx="1091963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L’Energia del </a:t>
            </a: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Pianeta sta sotto ai nostri piedi!</a:t>
            </a:r>
            <a:endParaRPr lang="it-IT" sz="40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4981C7E-51A4-E741-8273-17B60FAA08B7}"/>
              </a:ext>
            </a:extLst>
          </p:cNvPr>
          <p:cNvSpPr txBox="1">
            <a:spLocks/>
          </p:cNvSpPr>
          <p:nvPr/>
        </p:nvSpPr>
        <p:spPr>
          <a:xfrm>
            <a:off x="1054288" y="2570712"/>
            <a:ext cx="3527130" cy="2418502"/>
          </a:xfrm>
          <a:prstGeom prst="rect">
            <a:avLst/>
          </a:prstGeom>
        </p:spPr>
        <p:txBody>
          <a:bodyPr vert="horz" lIns="99060" tIns="49530" rIns="99060" bIns="4953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baseline="0" dirty="0">
                <a:solidFill>
                  <a:schemeClr val="tx1"/>
                </a:solidFill>
                <a:latin typeface="Simplon Norm" panose="020B0500030000000000"/>
                <a:ea typeface="+mj-ea"/>
                <a:cs typeface="+mj-cs"/>
              </a:defRPr>
            </a:lvl1pPr>
          </a:lstStyle>
          <a:p>
            <a:r>
              <a:rPr lang="is-IS" sz="1800" dirty="0" smtClean="0">
                <a:latin typeface="+mn-lt"/>
              </a:rPr>
              <a:t>Unione Geotermica Italiana</a:t>
            </a:r>
            <a:endParaRPr lang="is-IS" sz="1800" dirty="0">
              <a:latin typeface="+mn-lt"/>
            </a:endParaRPr>
          </a:p>
          <a:p>
            <a:r>
              <a:rPr lang="is-IS" sz="1800" dirty="0" smtClean="0">
                <a:latin typeface="+mn-lt"/>
              </a:rPr>
              <a:t>DESTEC, University </a:t>
            </a:r>
            <a:r>
              <a:rPr lang="is-IS" sz="1800" dirty="0">
                <a:latin typeface="+mn-lt"/>
              </a:rPr>
              <a:t>of </a:t>
            </a:r>
            <a:r>
              <a:rPr lang="is-IS" sz="1800" dirty="0" smtClean="0">
                <a:latin typeface="+mn-lt"/>
              </a:rPr>
              <a:t>Pisa, Italy</a:t>
            </a:r>
            <a:endParaRPr lang="is-IS" sz="1800" dirty="0">
              <a:latin typeface="+mn-lt"/>
            </a:endParaRPr>
          </a:p>
          <a:p>
            <a:endParaRPr lang="is-IS" sz="1800" dirty="0">
              <a:latin typeface="+mn-lt"/>
            </a:endParaRPr>
          </a:p>
          <a:p>
            <a:r>
              <a:rPr lang="is-IS" sz="1800" dirty="0">
                <a:latin typeface="+mn-lt"/>
              </a:rPr>
              <a:t>Website: </a:t>
            </a:r>
          </a:p>
          <a:p>
            <a:r>
              <a:rPr lang="is-IS" sz="1800" b="1" dirty="0" smtClean="0">
                <a:latin typeface="+mn-lt"/>
              </a:rPr>
              <a:t>www.unionegeotermica.it</a:t>
            </a:r>
            <a:endParaRPr lang="is-IS" sz="1800" b="1" dirty="0">
              <a:latin typeface="+mn-lt"/>
            </a:endParaRPr>
          </a:p>
          <a:p>
            <a:endParaRPr lang="is-IS" sz="1800" dirty="0">
              <a:latin typeface="+mn-lt"/>
            </a:endParaRPr>
          </a:p>
          <a:p>
            <a:r>
              <a:rPr lang="is-IS" sz="1800" dirty="0" smtClean="0">
                <a:latin typeface="+mn-lt"/>
              </a:rPr>
              <a:t>E-mail: </a:t>
            </a:r>
          </a:p>
          <a:p>
            <a:r>
              <a:rPr lang="is-IS" sz="1800" b="1" dirty="0" smtClean="0">
                <a:latin typeface="+mn-lt"/>
                <a:hlinkClick r:id="rId4"/>
              </a:rPr>
              <a:t>info@unionegeotermica.it</a:t>
            </a:r>
            <a:endParaRPr lang="is-IS" sz="1800" b="1" dirty="0" smtClean="0">
              <a:latin typeface="+mn-lt"/>
            </a:endParaRPr>
          </a:p>
          <a:p>
            <a:r>
              <a:rPr lang="is-IS" sz="1800" b="1" dirty="0" smtClean="0">
                <a:latin typeface="+mn-lt"/>
                <a:hlinkClick r:id="rId5"/>
              </a:rPr>
              <a:t>Presidente@unionegeotermica.it</a:t>
            </a:r>
            <a:r>
              <a:rPr lang="is-IS" sz="1800" b="1" dirty="0" smtClean="0">
                <a:latin typeface="+mn-lt"/>
              </a:rPr>
              <a:t> </a:t>
            </a:r>
            <a:endParaRPr lang="en-US" sz="1733" b="1" dirty="0">
              <a:latin typeface="Hill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14" name="Google Shape;93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CasellaDiTesto 14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85746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solidFill>
                  <a:srgbClr val="FFA071"/>
                </a:solidFill>
              </a:rPr>
              <a:t> </a:t>
            </a:r>
            <a:r>
              <a:rPr lang="en-US" sz="5300" b="1" dirty="0" err="1">
                <a:solidFill>
                  <a:schemeClr val="accent1">
                    <a:lumMod val="50000"/>
                  </a:schemeClr>
                </a:solidFill>
              </a:rPr>
              <a:t>Visione</a:t>
            </a:r>
            <a:r>
              <a:rPr lang="en-US" sz="5300" b="1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en-US" sz="5300" b="1" dirty="0" err="1">
                <a:solidFill>
                  <a:schemeClr val="accent1">
                    <a:lumMod val="50000"/>
                  </a:schemeClr>
                </a:solidFill>
              </a:rPr>
              <a:t>Ruolo</a:t>
            </a:r>
            <a:r>
              <a:rPr lang="en-US" sz="53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5300" b="1" dirty="0" smtClean="0">
                <a:solidFill>
                  <a:schemeClr val="accent1">
                    <a:lumMod val="50000"/>
                  </a:schemeClr>
                </a:solidFill>
              </a:rPr>
              <a:t>di UGI - ETS</a:t>
            </a:r>
            <a:endParaRPr lang="it-IT" sz="53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Inhaltsplatzhalter 2">
            <a:extLst>
              <a:ext uri="{FF2B5EF4-FFF2-40B4-BE49-F238E27FC236}">
                <a16:creationId xmlns="" xmlns:a16="http://schemas.microsoft.com/office/drawing/2014/main" id="{A2821D11-B9D1-674A-AD70-BB08F0A48A49}"/>
              </a:ext>
            </a:extLst>
          </p:cNvPr>
          <p:cNvSpPr txBox="1">
            <a:spLocks/>
          </p:cNvSpPr>
          <p:nvPr/>
        </p:nvSpPr>
        <p:spPr>
          <a:xfrm>
            <a:off x="933445" y="1799187"/>
            <a:ext cx="11035948" cy="4921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 err="1" smtClean="0">
                <a:ea typeface="+mj-ea"/>
                <a:cs typeface="+mj-cs"/>
              </a:rPr>
              <a:t>Promuovere</a:t>
            </a:r>
            <a:r>
              <a:rPr lang="en-US" sz="2400" b="1" dirty="0" smtClean="0">
                <a:ea typeface="+mj-ea"/>
                <a:cs typeface="+mj-cs"/>
              </a:rPr>
              <a:t> la </a:t>
            </a:r>
            <a:r>
              <a:rPr lang="en-US" sz="2400" b="1" dirty="0" err="1" smtClean="0">
                <a:ea typeface="+mj-ea"/>
                <a:cs typeface="+mj-cs"/>
              </a:rPr>
              <a:t>ricerca</a:t>
            </a:r>
            <a:r>
              <a:rPr lang="en-US" sz="2400" b="1" dirty="0" smtClean="0">
                <a:ea typeface="+mj-ea"/>
                <a:cs typeface="+mj-cs"/>
              </a:rPr>
              <a:t>, lo </a:t>
            </a:r>
            <a:r>
              <a:rPr lang="en-US" sz="2400" b="1" dirty="0" err="1" smtClean="0">
                <a:ea typeface="+mj-ea"/>
                <a:cs typeface="+mj-cs"/>
              </a:rPr>
              <a:t>sviluppo</a:t>
            </a:r>
            <a:r>
              <a:rPr lang="en-US" sz="2400" b="1" dirty="0" smtClean="0">
                <a:ea typeface="+mj-ea"/>
                <a:cs typeface="+mj-cs"/>
              </a:rPr>
              <a:t> e </a:t>
            </a:r>
            <a:r>
              <a:rPr lang="en-US" sz="2400" b="1" dirty="0" err="1" smtClean="0">
                <a:ea typeface="+mj-ea"/>
                <a:cs typeface="+mj-cs"/>
              </a:rPr>
              <a:t>l’utilizzo</a:t>
            </a:r>
            <a:r>
              <a:rPr lang="en-US" sz="2400" b="1" dirty="0" smtClean="0">
                <a:ea typeface="+mj-ea"/>
                <a:cs typeface="+mj-cs"/>
              </a:rPr>
              <a:t> </a:t>
            </a:r>
            <a:r>
              <a:rPr lang="en-US" sz="2400" b="1" dirty="0" err="1" smtClean="0">
                <a:ea typeface="+mj-ea"/>
                <a:cs typeface="+mj-cs"/>
              </a:rPr>
              <a:t>sostenibile</a:t>
            </a:r>
            <a:r>
              <a:rPr lang="en-US" sz="2400" b="1" dirty="0" smtClean="0">
                <a:ea typeface="+mj-ea"/>
                <a:cs typeface="+mj-cs"/>
              </a:rPr>
              <a:t> </a:t>
            </a:r>
            <a:r>
              <a:rPr lang="en-US" sz="2400" b="1" dirty="0" err="1" smtClean="0">
                <a:ea typeface="+mj-ea"/>
                <a:cs typeface="+mj-cs"/>
              </a:rPr>
              <a:t>della</a:t>
            </a:r>
            <a:r>
              <a:rPr lang="en-US" sz="2400" b="1" dirty="0" smtClean="0">
                <a:ea typeface="+mj-ea"/>
                <a:cs typeface="+mj-cs"/>
              </a:rPr>
              <a:t> </a:t>
            </a:r>
            <a:r>
              <a:rPr lang="en-US" sz="2400" b="1" dirty="0" err="1" smtClean="0">
                <a:ea typeface="+mj-ea"/>
                <a:cs typeface="+mj-cs"/>
              </a:rPr>
              <a:t>geotermia</a:t>
            </a:r>
            <a:endParaRPr lang="en-US" sz="2400" b="1" dirty="0" smtClean="0"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is-IS" sz="2400" dirty="0" smtClean="0">
                <a:ea typeface="+mj-ea"/>
                <a:cs typeface="+mj-cs"/>
              </a:rPr>
              <a:t>Collaborare con le associazioni nazionali operanti nel settore geotermia </a:t>
            </a:r>
          </a:p>
          <a:p>
            <a:pPr>
              <a:lnSpc>
                <a:spcPct val="150000"/>
              </a:lnSpc>
            </a:pPr>
            <a:r>
              <a:rPr lang="en-US" sz="2400" b="1" dirty="0" err="1" smtClean="0"/>
              <a:t>Interconnettere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segmenti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della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filiera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ricerca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industria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professionisti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cittadini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is-IS" sz="2400" b="1" dirty="0" smtClean="0"/>
              <a:t>Rafforzare ricerca, conoscenza, formazione e comunicazione </a:t>
            </a:r>
          </a:p>
          <a:p>
            <a:pPr>
              <a:lnSpc>
                <a:spcPct val="150000"/>
              </a:lnSpc>
            </a:pPr>
            <a:r>
              <a:rPr lang="is-IS" sz="2400" b="1" dirty="0" smtClean="0">
                <a:ea typeface="+mj-ea"/>
                <a:cs typeface="+mj-cs"/>
              </a:rPr>
              <a:t>Fornire supporto ai decisori (quadro normativo e quadro regolatorio)</a:t>
            </a:r>
            <a:endParaRPr lang="is-IS" sz="2400" b="1" dirty="0"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is-IS" sz="2400" dirty="0" smtClean="0">
                <a:ea typeface="+mj-ea"/>
                <a:cs typeface="+mj-cs"/>
              </a:rPr>
              <a:t>Sostegno e lancio di Best Practice </a:t>
            </a:r>
            <a:r>
              <a:rPr lang="is-IS" sz="2400" dirty="0">
                <a:ea typeface="+mj-ea"/>
                <a:cs typeface="+mj-cs"/>
              </a:rPr>
              <a:t>– Sustainability </a:t>
            </a:r>
            <a:r>
              <a:rPr lang="is-IS" sz="2400" dirty="0" smtClean="0">
                <a:ea typeface="+mj-ea"/>
                <a:cs typeface="+mj-cs"/>
              </a:rPr>
              <a:t>Assessment Protocol (GSAP)</a:t>
            </a:r>
          </a:p>
          <a:p>
            <a:pPr>
              <a:lnSpc>
                <a:spcPct val="150000"/>
              </a:lnSpc>
            </a:pPr>
            <a:r>
              <a:rPr lang="is-IS" sz="2400" dirty="0" smtClean="0">
                <a:ea typeface="+mj-ea"/>
                <a:cs typeface="+mj-cs"/>
              </a:rPr>
              <a:t>Collaborare con le organizzazioni internazionali (EGEC, IGA)</a:t>
            </a:r>
            <a:endParaRPr lang="en-US" sz="2400" dirty="0">
              <a:ea typeface="+mj-ea"/>
              <a:cs typeface="+mj-cs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6" name="Google Shape;93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sellaDiTesto 6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52326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996600A-8176-431D-9420-77E0F748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0" y="274315"/>
            <a:ext cx="10515600" cy="1325563"/>
          </a:xfrm>
        </p:spPr>
        <p:txBody>
          <a:bodyPr>
            <a:normAutofit/>
          </a:bodyPr>
          <a:lstStyle/>
          <a:p>
            <a:r>
              <a:rPr lang="it-IT" sz="3400" b="1" dirty="0" smtClean="0">
                <a:solidFill>
                  <a:schemeClr val="accent1">
                    <a:lumMod val="50000"/>
                  </a:schemeClr>
                </a:solidFill>
              </a:rPr>
              <a:t>Proposte PNAG: </a:t>
            </a:r>
            <a:r>
              <a:rPr lang="it-IT" sz="3400" b="1" dirty="0">
                <a:solidFill>
                  <a:schemeClr val="accent1">
                    <a:lumMod val="50000"/>
                  </a:schemeClr>
                </a:solidFill>
              </a:rPr>
              <a:t>semplificazione procedure autorizzative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0992FEB5-9862-4B03-BD20-0CD3D2796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201" y="552570"/>
            <a:ext cx="1926799" cy="742173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="" xmlns:a16="http://schemas.microsoft.com/office/drawing/2014/main" id="{2B8982FF-14C6-4E69-9B75-2DDBADF9C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000" y="1599878"/>
            <a:ext cx="10515600" cy="5361455"/>
          </a:xfrm>
        </p:spPr>
        <p:txBody>
          <a:bodyPr>
            <a:normAutofit/>
          </a:bodyPr>
          <a:lstStyle/>
          <a:p>
            <a:pPr marL="327025" lvl="0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it-IT" sz="2400" b="1" dirty="0">
                <a:latin typeface="Calibri" panose="020F0502020204030204"/>
              </a:rPr>
              <a:t>Tempi procedurali perentori</a:t>
            </a:r>
            <a:r>
              <a:rPr lang="it-IT" sz="2400" dirty="0">
                <a:latin typeface="Calibri" panose="020F0502020204030204"/>
              </a:rPr>
              <a:t>: 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rafforzare competenze nelle Regioni, in mancanza di parere 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  <a:sym typeface="Wingdings"/>
              </a:rPr>
              <a:t> 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silenzio 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/>
              </a:rPr>
              <a:t>assenso</a:t>
            </a:r>
          </a:p>
          <a:p>
            <a:pPr marL="327025" lvl="0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it-IT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327025" lvl="0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it-IT" sz="2400" b="1" dirty="0">
                <a:latin typeface="Calibri" panose="020F0502020204030204"/>
              </a:rPr>
              <a:t>Accelerazione</a:t>
            </a:r>
            <a:r>
              <a:rPr lang="it-IT" sz="2400" dirty="0">
                <a:latin typeface="Calibri" panose="020F0502020204030204"/>
              </a:rPr>
              <a:t> 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nell’emanazione delle relative </a:t>
            </a:r>
            <a:r>
              <a:rPr lang="it-IT" sz="2400" b="1" dirty="0">
                <a:solidFill>
                  <a:prstClr val="black"/>
                </a:solidFill>
                <a:latin typeface="Calibri" panose="020F0502020204030204"/>
              </a:rPr>
              <a:t>normative e decreti attuativi</a:t>
            </a:r>
          </a:p>
          <a:p>
            <a:pPr marL="327025" lvl="0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it-IT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327025" lvl="0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RILASCIO di un </a:t>
            </a:r>
            <a:r>
              <a:rPr lang="it-IT" sz="2400" b="1" dirty="0">
                <a:solidFill>
                  <a:prstClr val="black"/>
                </a:solidFill>
                <a:latin typeface="Calibri" panose="020F0502020204030204"/>
              </a:rPr>
              <a:t>permesso di ricerca 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e </a:t>
            </a:r>
            <a:r>
              <a:rPr lang="it-IT" sz="2400" b="1" dirty="0">
                <a:solidFill>
                  <a:prstClr val="black"/>
                </a:solidFill>
                <a:latin typeface="Calibri" panose="020F0502020204030204"/>
              </a:rPr>
              <a:t>perforazioni con esito positivo 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dovrebbero automaticamente preludere al </a:t>
            </a:r>
            <a:r>
              <a:rPr lang="it-IT" sz="2400" b="1" dirty="0">
                <a:latin typeface="Calibri" panose="020F0502020204030204"/>
              </a:rPr>
              <a:t>rilascio della relativa concessione </a:t>
            </a:r>
            <a:r>
              <a:rPr lang="it-IT" sz="2400" dirty="0">
                <a:latin typeface="Calibri" panose="020F0502020204030204"/>
              </a:rPr>
              <a:t>per eliminare il rischio di bocciatura e blocco </a:t>
            </a:r>
            <a:r>
              <a:rPr lang="it-IT" sz="2400" dirty="0" smtClean="0">
                <a:latin typeface="Calibri" panose="020F0502020204030204"/>
              </a:rPr>
              <a:t>investimenti</a:t>
            </a:r>
            <a:endParaRPr lang="it-IT" sz="2400" dirty="0">
              <a:latin typeface="Calibri" panose="020F0502020204030204"/>
            </a:endParaRPr>
          </a:p>
          <a:p>
            <a:pPr marL="327025" lvl="0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it-IT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327025" lvl="0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Per ridurre i rischi 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/>
              </a:rPr>
              <a:t>della </a:t>
            </a:r>
            <a:r>
              <a:rPr lang="it-IT" sz="2400" b="1" dirty="0">
                <a:solidFill>
                  <a:prstClr val="black"/>
                </a:solidFill>
                <a:latin typeface="Calibri" panose="020F0502020204030204"/>
              </a:rPr>
              <a:t>sindrome </a:t>
            </a:r>
            <a:r>
              <a:rPr lang="it-IT" sz="2400" b="1" dirty="0" smtClean="0">
                <a:solidFill>
                  <a:prstClr val="black"/>
                </a:solidFill>
                <a:latin typeface="Calibri" panose="020F0502020204030204"/>
              </a:rPr>
              <a:t>NIMBY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/>
              </a:rPr>
              <a:t>: istituzione di </a:t>
            </a:r>
            <a:r>
              <a:rPr lang="it-IT" sz="2400" dirty="0" smtClean="0">
                <a:solidFill>
                  <a:srgbClr val="C00000"/>
                </a:solidFill>
                <a:latin typeface="Calibri" panose="020F0502020204030204"/>
              </a:rPr>
              <a:t>un’</a:t>
            </a:r>
            <a:r>
              <a:rPr lang="it-IT" sz="2400" b="1" dirty="0" smtClean="0">
                <a:solidFill>
                  <a:srgbClr val="C00000"/>
                </a:solidFill>
                <a:latin typeface="Calibri" panose="020F0502020204030204"/>
              </a:rPr>
              <a:t>unica 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/>
              </a:rPr>
              <a:t>Autorità </a:t>
            </a:r>
            <a:r>
              <a:rPr lang="it-IT" sz="2400" b="1" dirty="0" smtClean="0">
                <a:solidFill>
                  <a:srgbClr val="C00000"/>
                </a:solidFill>
                <a:latin typeface="Calibri" panose="020F0502020204030204"/>
              </a:rPr>
              <a:t>Nazionale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che si occupi di </a:t>
            </a:r>
            <a:r>
              <a:rPr lang="it-IT" sz="2400" i="1" dirty="0" err="1">
                <a:solidFill>
                  <a:prstClr val="black"/>
                </a:solidFill>
                <a:latin typeface="Calibri" panose="020F0502020204030204"/>
              </a:rPr>
              <a:t>governance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 e coordinamento del settore, definizione linee guida e piano strategico di sviluppo, valutazione dei progetti, 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/>
              </a:rPr>
              <a:t>permessi e concessioni relativi 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a risorse di interesse 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/>
              </a:rPr>
              <a:t>nazionale</a:t>
            </a:r>
            <a:endParaRPr lang="it-IT" sz="2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184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996600A-8176-431D-9420-77E0F748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70" y="274315"/>
            <a:ext cx="10515600" cy="1325563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1">
                    <a:lumMod val="50000"/>
                  </a:schemeClr>
                </a:solidFill>
              </a:rPr>
              <a:t>Proposte: revisione strumenti di incentivazione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0992FEB5-9862-4B03-BD20-0CD3D2796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201" y="552570"/>
            <a:ext cx="1926799" cy="742173"/>
          </a:xfrm>
          <a:prstGeom prst="rect">
            <a:avLst/>
          </a:prstGeom>
        </p:spPr>
      </p:pic>
      <p:sp>
        <p:nvSpPr>
          <p:cNvPr id="6" name="Segnaposto contenuto 4"/>
          <p:cNvSpPr txBox="1">
            <a:spLocks/>
          </p:cNvSpPr>
          <p:nvPr/>
        </p:nvSpPr>
        <p:spPr>
          <a:xfrm>
            <a:off x="369870" y="1395377"/>
            <a:ext cx="11517330" cy="560153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7025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it-IT" sz="2000" b="1" dirty="0" smtClean="0">
                <a:latin typeface="Calibri" panose="020F0502020204030204"/>
              </a:rPr>
              <a:t>Programmi di R&amp;D 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in grado di promuovere l’utilizzazione anche di forme di energia geotermica non </a:t>
            </a:r>
            <a:r>
              <a:rPr lang="it-IT" sz="2000" dirty="0" err="1" smtClean="0">
                <a:solidFill>
                  <a:prstClr val="black"/>
                </a:solidFill>
                <a:latin typeface="Calibri" panose="020F0502020204030204"/>
              </a:rPr>
              <a:t>conv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327025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it-IT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27025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it-IT" sz="2000" b="1" dirty="0" smtClean="0">
                <a:solidFill>
                  <a:srgbClr val="C00000"/>
                </a:solidFill>
                <a:latin typeface="Calibri" panose="020F0502020204030204"/>
              </a:rPr>
              <a:t>Riduzione rischio minerario 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con misure di sostegno, o fondi di garanzia,  a imprese innovative (con Incentivi per kWh immesso in rete il </a:t>
            </a:r>
            <a:r>
              <a:rPr lang="it-IT" sz="2000" b="1" dirty="0" smtClean="0">
                <a:solidFill>
                  <a:prstClr val="black"/>
                </a:solidFill>
                <a:latin typeface="Calibri" panose="020F0502020204030204"/>
                <a:sym typeface="Wingdings"/>
              </a:rPr>
              <a:t>SETTORE NON DECOLLA</a:t>
            </a:r>
            <a:r>
              <a:rPr lang="it-IT" sz="20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perché RISCHIO MINERARIO sta a monte</a:t>
            </a:r>
          </a:p>
          <a:p>
            <a:pPr marL="327025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it-IT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27025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it-IT" sz="2000" b="1" dirty="0" smtClean="0">
                <a:solidFill>
                  <a:prstClr val="black"/>
                </a:solidFill>
                <a:latin typeface="Calibri" panose="020F0502020204030204"/>
              </a:rPr>
              <a:t>Miglioramenti impiantistici 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per riduzione di emissioni tramite innovazioni tecnologiche e </a:t>
            </a:r>
            <a:r>
              <a:rPr lang="it-IT" sz="2000" dirty="0" err="1" smtClean="0">
                <a:solidFill>
                  <a:prstClr val="black"/>
                </a:solidFill>
                <a:latin typeface="Calibri" panose="020F0502020204030204"/>
              </a:rPr>
              <a:t>reiniezione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 tot.</a:t>
            </a:r>
          </a:p>
          <a:p>
            <a:pPr marL="327025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it-IT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27025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2000" b="1" dirty="0" smtClean="0">
                <a:solidFill>
                  <a:srgbClr val="C00000"/>
                </a:solidFill>
                <a:latin typeface="Calibri" panose="020F0502020204030204"/>
              </a:rPr>
              <a:t>Contingente</a:t>
            </a:r>
            <a:r>
              <a:rPr lang="it-IT" sz="2000" dirty="0" smtClean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di potenza elettrica per </a:t>
            </a:r>
            <a:r>
              <a:rPr lang="it-IT" sz="2000" b="1" dirty="0" smtClean="0">
                <a:solidFill>
                  <a:prstClr val="black"/>
                </a:solidFill>
                <a:latin typeface="Calibri" panose="020F0502020204030204"/>
              </a:rPr>
              <a:t>le </a:t>
            </a:r>
            <a:r>
              <a:rPr lang="it-IT" sz="2000" b="1" dirty="0" smtClean="0">
                <a:solidFill>
                  <a:srgbClr val="C00000"/>
                </a:solidFill>
                <a:latin typeface="Calibri" panose="020F0502020204030204"/>
              </a:rPr>
              <a:t>tecnologie innovativ</a:t>
            </a:r>
            <a:r>
              <a:rPr lang="it-IT" sz="2000" dirty="0" smtClean="0">
                <a:solidFill>
                  <a:srgbClr val="C00000"/>
                </a:solidFill>
                <a:latin typeface="Calibri" panose="020F0502020204030204"/>
              </a:rPr>
              <a:t>e 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di </a:t>
            </a:r>
            <a:r>
              <a:rPr lang="it-IT" sz="2000" dirty="0" smtClean="0">
                <a:solidFill>
                  <a:srgbClr val="C00000"/>
                </a:solidFill>
                <a:latin typeface="Calibri" panose="020F0502020204030204"/>
              </a:rPr>
              <a:t>almeno </a:t>
            </a:r>
            <a:r>
              <a:rPr lang="it-IT" sz="2000" b="1" dirty="0" smtClean="0">
                <a:solidFill>
                  <a:srgbClr val="C00000"/>
                </a:solidFill>
                <a:latin typeface="Calibri" panose="020F0502020204030204"/>
              </a:rPr>
              <a:t>100 </a:t>
            </a:r>
            <a:r>
              <a:rPr lang="it-IT" sz="2000" b="1" dirty="0" err="1" smtClean="0">
                <a:solidFill>
                  <a:srgbClr val="C00000"/>
                </a:solidFill>
                <a:latin typeface="Calibri" panose="020F0502020204030204"/>
              </a:rPr>
              <a:t>MWe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, per i prossimi 5 anni</a:t>
            </a:r>
          </a:p>
          <a:p>
            <a:pPr marL="327025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it-IT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27025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it-IT" sz="2000" b="1" dirty="0" smtClean="0">
                <a:latin typeface="Calibri" panose="020F0502020204030204"/>
              </a:rPr>
              <a:t>Incentivazione per impianti a </a:t>
            </a:r>
            <a:r>
              <a:rPr lang="it-IT" sz="2000" b="1" dirty="0" err="1" smtClean="0">
                <a:latin typeface="Calibri" panose="020F0502020204030204"/>
              </a:rPr>
              <a:t>reiniezione</a:t>
            </a:r>
            <a:r>
              <a:rPr lang="it-IT" sz="2000" b="1" dirty="0" smtClean="0">
                <a:latin typeface="Calibri" panose="020F0502020204030204"/>
              </a:rPr>
              <a:t> totale 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in tutti i siti nei quali questa risulti possibile</a:t>
            </a:r>
          </a:p>
          <a:p>
            <a:pPr marL="327025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it-IT" sz="2000" dirty="0" smtClean="0">
              <a:latin typeface="Calibri" panose="020F0502020204030204"/>
            </a:endParaRPr>
          </a:p>
          <a:p>
            <a:pPr marL="327025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it-IT" sz="2000" b="1" dirty="0" smtClean="0">
                <a:latin typeface="Calibri" panose="020F0502020204030204"/>
              </a:rPr>
              <a:t>Incentivazione per rifacimento impianti 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esistenti e per miglioramenti tecnologici di impianti a flash per ridurre emissioni</a:t>
            </a:r>
          </a:p>
          <a:p>
            <a:pPr marL="327025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it-IT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27025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it-IT" sz="2000" b="1" dirty="0" smtClean="0">
                <a:latin typeface="Calibri" panose="020F0502020204030204"/>
              </a:rPr>
              <a:t>Incentivazione all’uso combinato 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di energia e calore definendo anche la </a:t>
            </a:r>
            <a:r>
              <a:rPr lang="it-IT" sz="2000" b="1" dirty="0" smtClean="0">
                <a:solidFill>
                  <a:prstClr val="black"/>
                </a:solidFill>
                <a:latin typeface="Calibri" panose="020F0502020204030204"/>
              </a:rPr>
              <a:t>remunerazione del calore ceduto </a:t>
            </a:r>
          </a:p>
          <a:p>
            <a:pPr marL="327025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it-IT" sz="20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27025" indent="-327025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it-IT" sz="2000" b="1" dirty="0" smtClean="0">
                <a:solidFill>
                  <a:prstClr val="black"/>
                </a:solidFill>
                <a:latin typeface="Calibri" panose="020F0502020204030204"/>
              </a:rPr>
              <a:t>Soglia di potenza 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per l’iscrizione al registro </a:t>
            </a:r>
            <a:r>
              <a:rPr lang="it-IT" sz="2000" b="1" dirty="0" smtClean="0">
                <a:solidFill>
                  <a:prstClr val="black"/>
                </a:solidFill>
                <a:latin typeface="Calibri" panose="020F0502020204030204"/>
              </a:rPr>
              <a:t>a </a:t>
            </a:r>
            <a:r>
              <a:rPr lang="it-IT" sz="2000" b="1" dirty="0" smtClean="0">
                <a:latin typeface="Calibri" panose="020F0502020204030204"/>
              </a:rPr>
              <a:t>5 </a:t>
            </a:r>
            <a:r>
              <a:rPr lang="it-IT" sz="2000" b="1" dirty="0" err="1" smtClean="0">
                <a:latin typeface="Calibri" panose="020F0502020204030204"/>
              </a:rPr>
              <a:t>MWe</a:t>
            </a:r>
            <a:r>
              <a:rPr lang="it-IT" sz="2000" b="1" dirty="0" smtClean="0">
                <a:latin typeface="Calibri" panose="020F0502020204030204"/>
              </a:rPr>
              <a:t> 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invece degli attuali 1 </a:t>
            </a:r>
            <a:r>
              <a:rPr lang="it-IT" sz="2000" dirty="0" err="1" smtClean="0">
                <a:solidFill>
                  <a:prstClr val="black"/>
                </a:solidFill>
                <a:latin typeface="Calibri" panose="020F0502020204030204"/>
              </a:rPr>
              <a:t>MWe</a:t>
            </a:r>
            <a:r>
              <a:rPr lang="it-IT" sz="2000" dirty="0" smtClean="0">
                <a:solidFill>
                  <a:prstClr val="black"/>
                </a:solidFill>
                <a:latin typeface="Calibri" panose="020F0502020204030204"/>
              </a:rPr>
              <a:t> del decreto FER1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it-IT" sz="18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3935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996600A-8176-431D-9420-77E0F748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57" y="106764"/>
            <a:ext cx="10885470" cy="1325563"/>
          </a:xfrm>
        </p:spPr>
        <p:txBody>
          <a:bodyPr>
            <a:normAutofit/>
          </a:bodyPr>
          <a:lstStyle/>
          <a:p>
            <a:r>
              <a:rPr lang="it-IT" sz="3800" b="1" dirty="0">
                <a:solidFill>
                  <a:schemeClr val="accent1">
                    <a:lumMod val="50000"/>
                  </a:schemeClr>
                </a:solidFill>
              </a:rPr>
              <a:t>Proposte </a:t>
            </a:r>
            <a:r>
              <a:rPr lang="it-IT" sz="3800" b="1" dirty="0" smtClean="0">
                <a:solidFill>
                  <a:schemeClr val="accent1">
                    <a:lumMod val="50000"/>
                  </a:schemeClr>
                </a:solidFill>
              </a:rPr>
              <a:t>RHC</a:t>
            </a:r>
            <a:r>
              <a:rPr lang="it-IT" sz="3800" b="1" dirty="0">
                <a:solidFill>
                  <a:schemeClr val="accent1">
                    <a:lumMod val="50000"/>
                  </a:schemeClr>
                </a:solidFill>
              </a:rPr>
              <a:t>: revisione </a:t>
            </a:r>
            <a:r>
              <a:rPr lang="it-IT" sz="3800" b="1" dirty="0" smtClean="0">
                <a:solidFill>
                  <a:schemeClr val="accent1">
                    <a:lumMod val="50000"/>
                  </a:schemeClr>
                </a:solidFill>
              </a:rPr>
              <a:t>meccanismi incentivazion</a:t>
            </a: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</a:rPr>
              <a:t>e</a:t>
            </a:r>
            <a:endParaRPr lang="it-IT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0992FEB5-9862-4B03-BD20-0CD3D2796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201" y="406722"/>
            <a:ext cx="1926799" cy="742173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="" xmlns:a16="http://schemas.microsoft.com/office/drawing/2014/main" id="{76D85951-67D2-4A1E-929A-A9AD45D99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34" y="1294743"/>
            <a:ext cx="10857412" cy="5856069"/>
          </a:xfrm>
        </p:spPr>
        <p:txBody>
          <a:bodyPr>
            <a:normAutofit/>
          </a:bodyPr>
          <a:lstStyle/>
          <a:p>
            <a:pPr algn="just"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</a:rPr>
              <a:t>Per il </a:t>
            </a:r>
            <a:r>
              <a:rPr lang="it-IT" sz="2000" b="1" dirty="0">
                <a:latin typeface="Calibri" panose="020F0502020204030204" pitchFamily="34" charset="0"/>
              </a:rPr>
              <a:t>teleriscaldamento</a:t>
            </a:r>
            <a:r>
              <a:rPr lang="it-IT" sz="2000" dirty="0">
                <a:latin typeface="Calibri" panose="020F0502020204030204" pitchFamily="34" charset="0"/>
              </a:rPr>
              <a:t> l’attivazione di </a:t>
            </a:r>
            <a:r>
              <a:rPr lang="it-IT" sz="2000" b="1" dirty="0">
                <a:latin typeface="Calibri" panose="020F0502020204030204" pitchFamily="34" charset="0"/>
              </a:rPr>
              <a:t>meccanismi incentivanti </a:t>
            </a:r>
            <a:r>
              <a:rPr lang="it-IT" sz="2000" dirty="0">
                <a:latin typeface="Calibri" panose="020F0502020204030204" pitchFamily="34" charset="0"/>
              </a:rPr>
              <a:t>per un periodo limitato, analogamente a quanto esiste in altri Paesi, al fine di condurre il settore verso l’autosostentamento sul mercato incentivando gli usi plurimi</a:t>
            </a:r>
            <a:r>
              <a:rPr lang="it-IT" sz="2000" dirty="0" smtClean="0">
                <a:latin typeface="Calibri" panose="020F0502020204030204" pitchFamily="34" charset="0"/>
              </a:rPr>
              <a:t>;</a:t>
            </a:r>
          </a:p>
          <a:p>
            <a:pPr algn="just">
              <a:spcAft>
                <a:spcPts val="800"/>
              </a:spcAft>
            </a:pPr>
            <a:r>
              <a:rPr lang="it-IT" sz="2000" b="1" dirty="0" smtClean="0">
                <a:latin typeface="Calibri" panose="020F0502020204030204" pitchFamily="34" charset="0"/>
              </a:rPr>
              <a:t>IVA ridotta </a:t>
            </a:r>
            <a:r>
              <a:rPr lang="it-IT" sz="2000" dirty="0" smtClean="0">
                <a:latin typeface="Calibri" panose="020F0502020204030204" pitchFamily="34" charset="0"/>
              </a:rPr>
              <a:t>al 5 % per il calore ceduto da reti di teleriscaldamento</a:t>
            </a:r>
            <a:endParaRPr lang="it-IT" sz="2000" dirty="0">
              <a:latin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it-IT" sz="2000" b="1" dirty="0" smtClean="0">
                <a:latin typeface="Calibri" panose="020F0502020204030204" pitchFamily="34" charset="0"/>
              </a:rPr>
              <a:t>Facilitazioni </a:t>
            </a:r>
            <a:r>
              <a:rPr lang="it-IT" sz="2000" b="1" dirty="0">
                <a:latin typeface="Calibri" panose="020F0502020204030204" pitchFamily="34" charset="0"/>
              </a:rPr>
              <a:t>per l’investimento in progetti e infrastrutture in ambito urbano per il teleriscaldamento</a:t>
            </a:r>
            <a:r>
              <a:rPr lang="it-IT" sz="2000" dirty="0">
                <a:latin typeface="Calibri" panose="020F0502020204030204" pitchFamily="34" charset="0"/>
              </a:rPr>
              <a:t> sostenuto dalla risorsa geotermica disponibile in loco </a:t>
            </a:r>
          </a:p>
          <a:p>
            <a:pPr algn="just"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</a:rPr>
              <a:t>l’inclusione delle </a:t>
            </a:r>
            <a:r>
              <a:rPr lang="it-IT" sz="2000" b="1" dirty="0">
                <a:latin typeface="Calibri" panose="020F0502020204030204" pitchFamily="34" charset="0"/>
              </a:rPr>
              <a:t>tecnologie geotermiche con pompa di calore</a:t>
            </a:r>
            <a:r>
              <a:rPr lang="it-IT" sz="2000" dirty="0">
                <a:latin typeface="Calibri" panose="020F0502020204030204" pitchFamily="34" charset="0"/>
              </a:rPr>
              <a:t> (</a:t>
            </a:r>
            <a:r>
              <a:rPr lang="it-IT" sz="2000" dirty="0" err="1">
                <a:latin typeface="Calibri" panose="020F0502020204030204" pitchFamily="34" charset="0"/>
              </a:rPr>
              <a:t>Geoscambio</a:t>
            </a:r>
            <a:r>
              <a:rPr lang="it-IT" sz="2000" dirty="0">
                <a:latin typeface="Calibri" panose="020F0502020204030204" pitchFamily="34" charset="0"/>
              </a:rPr>
              <a:t>) per raggiungere gli ambiziosi obiettivi di efficienza energetica degli edifici e neutralità climatica;</a:t>
            </a:r>
          </a:p>
          <a:p>
            <a:pPr algn="just">
              <a:spcAft>
                <a:spcPts val="800"/>
              </a:spcAft>
            </a:pPr>
            <a:r>
              <a:rPr lang="it-IT" sz="2000" b="1" dirty="0">
                <a:latin typeface="Calibri" panose="020F0502020204030204" pitchFamily="34" charset="0"/>
              </a:rPr>
              <a:t>l’accelerazione nell’emanazione delle relative normative e decreti attuativi</a:t>
            </a:r>
            <a:r>
              <a:rPr lang="it-IT" sz="2000" dirty="0">
                <a:latin typeface="Calibri" panose="020F0502020204030204" pitchFamily="34" charset="0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it-IT" sz="2000" b="1" dirty="0">
                <a:latin typeface="Calibri" panose="020F0502020204030204" pitchFamily="34" charset="0"/>
              </a:rPr>
              <a:t>Estensione dell’applicazione della PAS </a:t>
            </a:r>
            <a:r>
              <a:rPr lang="it-IT" sz="2000" dirty="0">
                <a:latin typeface="Calibri" panose="020F0502020204030204" pitchFamily="34" charset="0"/>
              </a:rPr>
              <a:t>(Procedura Autorizzativa Semplificata) agli impianti geotermoelettrici con potenza minore di 1 MW in analogia con quanto già previsto per le altre fonti rinnovabili 	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5477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9" y="421239"/>
            <a:ext cx="12139968" cy="6441897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6" name="Google Shape;9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sellaDiTesto 6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93132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25502" y="340266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4200" b="1" dirty="0" smtClean="0">
                <a:solidFill>
                  <a:schemeClr val="accent1">
                    <a:lumMod val="50000"/>
                  </a:schemeClr>
                </a:solidFill>
              </a:rPr>
              <a:t>Comuni con T </a:t>
            </a:r>
            <a:r>
              <a:rPr lang="it-IT" sz="4200" b="1" dirty="0">
                <a:solidFill>
                  <a:schemeClr val="accent1">
                    <a:lumMod val="50000"/>
                  </a:schemeClr>
                </a:solidFill>
              </a:rPr>
              <a:t>&gt; 65 °C </a:t>
            </a:r>
            <a:r>
              <a:rPr lang="it-IT" sz="4200" b="1" dirty="0" smtClean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it-IT" sz="4200" b="1" dirty="0">
                <a:solidFill>
                  <a:schemeClr val="accent1">
                    <a:lumMod val="50000"/>
                  </a:schemeClr>
                </a:solidFill>
              </a:rPr>
              <a:t>2 km </a:t>
            </a:r>
            <a:r>
              <a:rPr lang="it-IT" sz="4200" b="1" dirty="0" smtClean="0">
                <a:solidFill>
                  <a:schemeClr val="accent1">
                    <a:lumMod val="50000"/>
                  </a:schemeClr>
                </a:solidFill>
              </a:rPr>
              <a:t>di profondità</a:t>
            </a:r>
            <a:endParaRPr lang="it-IT" sz="4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82" y="1825625"/>
            <a:ext cx="7970890" cy="4900852"/>
          </a:xfrm>
        </p:spPr>
      </p:pic>
      <p:grpSp>
        <p:nvGrpSpPr>
          <p:cNvPr id="5" name="Gruppo 4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8" name="Google Shape;9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sellaDiTesto 8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00709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Perché la </a:t>
            </a: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Geotermia ora? </a:t>
            </a:r>
            <a:endParaRPr lang="it-IT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594911" y="1646545"/>
            <a:ext cx="108889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 smtClean="0"/>
              <a:t>operatività costante sia nella fornitura di calore che di energia elettrica, assicurando </a:t>
            </a:r>
            <a:r>
              <a:rPr lang="it-IT" sz="2400" b="1" dirty="0" smtClean="0"/>
              <a:t>efficienza, continuità, stabilità e programmabilità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dirty="0" smtClean="0"/>
              <a:t>(&gt; 8000 ore/a)</a:t>
            </a:r>
          </a:p>
          <a:p>
            <a:r>
              <a:rPr lang="it-IT" sz="2400" b="1" dirty="0" smtClean="0"/>
              <a:t>la geotermia è energia pregiata</a:t>
            </a:r>
            <a:r>
              <a:rPr lang="it-IT" sz="2400" dirty="0" smtClean="0"/>
              <a:t>, non intermittente e non necessità di bilanciamenti; è una eccellente risorsa per obiettivi della sicurezza e Transizione Energetica</a:t>
            </a:r>
          </a:p>
          <a:p>
            <a:r>
              <a:rPr lang="it-IT" sz="2400" dirty="0" smtClean="0"/>
              <a:t>possibilità di impiego congiunto dell’</a:t>
            </a:r>
            <a:r>
              <a:rPr lang="it-IT" sz="2400" b="1" dirty="0" smtClean="0"/>
              <a:t>energia elettrica </a:t>
            </a:r>
            <a:r>
              <a:rPr lang="it-IT" sz="2400" dirty="0" smtClean="0"/>
              <a:t>e </a:t>
            </a:r>
            <a:r>
              <a:rPr lang="it-IT" sz="2400" b="1" dirty="0" smtClean="0"/>
              <a:t>termica residua </a:t>
            </a:r>
            <a:r>
              <a:rPr lang="it-IT" sz="2400" dirty="0" smtClean="0"/>
              <a:t>per usi civili (riscaldamento, raffrescamento, usi industriali e termali)</a:t>
            </a:r>
          </a:p>
          <a:p>
            <a:r>
              <a:rPr lang="it-IT" sz="2400" b="1" dirty="0" smtClean="0"/>
              <a:t>Impatto e consumo di suolo molto limitati: </a:t>
            </a:r>
            <a:r>
              <a:rPr lang="it-IT" sz="2400" dirty="0" smtClean="0"/>
              <a:t>ad es. a parità di energia prodotta il fotovoltaico usa 18,5 volte più suolo del geotermico</a:t>
            </a:r>
          </a:p>
          <a:p>
            <a:r>
              <a:rPr lang="it-IT" sz="2400" b="1" dirty="0" smtClean="0"/>
              <a:t>Maggiore efficienza delle pompe di calore a fonte geotermica </a:t>
            </a:r>
            <a:r>
              <a:rPr lang="it-IT" sz="2400" dirty="0" smtClean="0"/>
              <a:t>rispetto a pompe di calore aerotermiche, con conseguenti risparmi energetici</a:t>
            </a:r>
          </a:p>
          <a:p>
            <a:r>
              <a:rPr lang="it-IT" sz="2400" dirty="0" smtClean="0"/>
              <a:t>Peculiarità più importante: è </a:t>
            </a:r>
            <a:r>
              <a:rPr lang="it-IT" sz="2400" b="1" dirty="0" smtClean="0"/>
              <a:t>realizzabile ORA con tecnologie e competenze</a:t>
            </a:r>
            <a:r>
              <a:rPr lang="it-IT" sz="2400" dirty="0" smtClean="0"/>
              <a:t> specialistiche di aziende nazionali all’avanguardia</a:t>
            </a:r>
          </a:p>
          <a:p>
            <a:r>
              <a:rPr lang="en-US" altLang="x-none" sz="2400" dirty="0" smtClean="0">
                <a:latin typeface="Calibri" charset="0"/>
                <a:ea typeface="Calibri" charset="0"/>
                <a:cs typeface="Calibri" charset="0"/>
              </a:rPr>
              <a:t>Fra le FER ha </a:t>
            </a:r>
            <a:r>
              <a:rPr lang="en-US" altLang="x-none" sz="2400" dirty="0" err="1" smtClean="0">
                <a:latin typeface="Calibri" charset="0"/>
                <a:ea typeface="Calibri" charset="0"/>
                <a:cs typeface="Calibri" charset="0"/>
              </a:rPr>
              <a:t>il</a:t>
            </a:r>
            <a:r>
              <a:rPr lang="en-US" altLang="x-none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x-none" sz="2400" b="1" dirty="0" err="1" smtClean="0">
                <a:latin typeface="Calibri" charset="0"/>
                <a:ea typeface="Calibri" charset="0"/>
                <a:cs typeface="Calibri" charset="0"/>
              </a:rPr>
              <a:t>maggiore</a:t>
            </a:r>
            <a:r>
              <a:rPr lang="en-US" altLang="x-none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x-none" sz="2400" b="1" dirty="0" err="1" smtClean="0">
                <a:latin typeface="Calibri" charset="0"/>
                <a:ea typeface="Calibri" charset="0"/>
                <a:cs typeface="Calibri" charset="0"/>
              </a:rPr>
              <a:t>potenziale</a:t>
            </a:r>
            <a:r>
              <a:rPr lang="en-US" altLang="x-none" sz="2400" b="1" dirty="0" smtClean="0">
                <a:latin typeface="Calibri" charset="0"/>
                <a:ea typeface="Calibri" charset="0"/>
                <a:cs typeface="Calibri" charset="0"/>
              </a:rPr>
              <a:t> per un </a:t>
            </a:r>
            <a:r>
              <a:rPr lang="en-US" altLang="x-none" sz="2400" b="1" dirty="0" err="1" smtClean="0">
                <a:latin typeface="Calibri" charset="0"/>
                <a:ea typeface="Calibri" charset="0"/>
                <a:cs typeface="Calibri" charset="0"/>
              </a:rPr>
              <a:t>ulteriore</a:t>
            </a:r>
            <a:r>
              <a:rPr lang="en-US" altLang="x-none" sz="24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x-none" sz="2400" b="1" dirty="0" err="1" smtClean="0">
                <a:latin typeface="Calibri" charset="0"/>
                <a:ea typeface="Calibri" charset="0"/>
                <a:cs typeface="Calibri" charset="0"/>
              </a:rPr>
              <a:t>incremento</a:t>
            </a:r>
            <a:r>
              <a:rPr lang="en-US" altLang="x-none" sz="24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x-none" sz="2400" b="1" dirty="0" err="1" smtClean="0">
                <a:latin typeface="Calibri" charset="0"/>
                <a:ea typeface="Calibri" charset="0"/>
                <a:cs typeface="Calibri" charset="0"/>
              </a:rPr>
              <a:t>tecnologico</a:t>
            </a:r>
            <a:r>
              <a:rPr lang="en-US" altLang="x-none" sz="2400" b="1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altLang="x-none" sz="2400" b="1" dirty="0" err="1" smtClean="0">
                <a:latin typeface="Calibri" charset="0"/>
                <a:ea typeface="Calibri" charset="0"/>
                <a:cs typeface="Calibri" charset="0"/>
              </a:rPr>
              <a:t>efficienza</a:t>
            </a:r>
            <a:r>
              <a:rPr lang="en-US" altLang="x-none" sz="24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de-DE" altLang="x-none" sz="3200" b="1" i="1" dirty="0">
              <a:solidFill>
                <a:srgbClr val="C00000"/>
              </a:solidFill>
              <a:latin typeface="Calibri" charset="0"/>
            </a:endParaRPr>
          </a:p>
          <a:p>
            <a:endParaRPr lang="it-IT" sz="2400" dirty="0" smtClean="0"/>
          </a:p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133672" y="113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887092" y="821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grpSp>
        <p:nvGrpSpPr>
          <p:cNvPr id="10" name="Gruppo 9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11" name="Google Shape;93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CasellaDiTesto 11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47004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attore 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di utilizzo delle fonti rinnovabili</a:t>
            </a:r>
            <a:endParaRPr lang="it-IT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133672" y="113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887092" y="821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grpSp>
        <p:nvGrpSpPr>
          <p:cNvPr id="17" name="Gruppo 16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18" name="Google Shape;93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CasellaDiTesto 18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8802624" y="2198670"/>
            <a:ext cx="3389376" cy="31393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Programmi EU:</a:t>
            </a:r>
          </a:p>
          <a:p>
            <a:endParaRPr lang="it-IT" dirty="0"/>
          </a:p>
          <a:p>
            <a:r>
              <a:rPr lang="it-IT" dirty="0" err="1" smtClean="0"/>
              <a:t>Horizon</a:t>
            </a:r>
            <a:r>
              <a:rPr lang="it-IT" dirty="0" smtClean="0"/>
              <a:t> Europe (2021-27)</a:t>
            </a:r>
          </a:p>
          <a:p>
            <a:endParaRPr lang="it-IT" dirty="0"/>
          </a:p>
          <a:p>
            <a:r>
              <a:rPr lang="it-IT" dirty="0" smtClean="0"/>
              <a:t>EU Green Deal </a:t>
            </a:r>
            <a:r>
              <a:rPr lang="it-IT" dirty="0" smtClean="0">
                <a:sym typeface="Wingdings"/>
              </a:rPr>
              <a:t> EU for 55</a:t>
            </a:r>
          </a:p>
          <a:p>
            <a:endParaRPr lang="it-IT" dirty="0">
              <a:sym typeface="Wingdings"/>
            </a:endParaRPr>
          </a:p>
          <a:p>
            <a:r>
              <a:rPr lang="it-IT" dirty="0" err="1" smtClean="0">
                <a:sym typeface="Wingdings"/>
              </a:rPr>
              <a:t>Next</a:t>
            </a:r>
            <a:r>
              <a:rPr lang="it-IT" dirty="0" smtClean="0">
                <a:sym typeface="Wingdings"/>
              </a:rPr>
              <a:t> Generation EU (2021)</a:t>
            </a:r>
          </a:p>
          <a:p>
            <a:endParaRPr lang="it-IT" dirty="0">
              <a:sym typeface="Wingdings"/>
            </a:endParaRPr>
          </a:p>
          <a:p>
            <a:r>
              <a:rPr lang="it-IT" dirty="0" err="1" smtClean="0">
                <a:sym typeface="Wingdings"/>
              </a:rPr>
              <a:t>RePower</a:t>
            </a:r>
            <a:r>
              <a:rPr lang="it-IT" dirty="0" smtClean="0">
                <a:sym typeface="Wingdings"/>
              </a:rPr>
              <a:t> EU (2022)</a:t>
            </a:r>
          </a:p>
          <a:p>
            <a:endParaRPr lang="it-IT" dirty="0">
              <a:sym typeface="Wingdings"/>
            </a:endParaRPr>
          </a:p>
          <a:p>
            <a:r>
              <a:rPr lang="it-IT" dirty="0" smtClean="0">
                <a:sym typeface="Wingdings"/>
              </a:rPr>
              <a:t>Green Deal Industrial Plan (2023)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1515" y="1332861"/>
            <a:ext cx="6697510" cy="5075457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987229" y="6239041"/>
            <a:ext cx="2500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/>
              <a:t>EGEC, Market Report, 2022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711987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8343" y="295973"/>
            <a:ext cx="8637224" cy="1325563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Global Status Report, IEA 2021</a:t>
            </a:r>
            <a:endParaRPr lang="it-IT" dirty="0"/>
          </a:p>
        </p:txBody>
      </p:sp>
      <p:grpSp>
        <p:nvGrpSpPr>
          <p:cNvPr id="6" name="Gruppo 5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7" name="Google Shape;93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CasellaDiTesto 7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1107" y="1621536"/>
            <a:ext cx="7414460" cy="523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79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823284" y="2098341"/>
            <a:ext cx="6368716" cy="265653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Member </a:t>
            </a:r>
            <a:r>
              <a:rPr lang="en-US" sz="2400" dirty="0"/>
              <a:t>States should accelerate the </a:t>
            </a:r>
            <a:r>
              <a:rPr lang="en-US" sz="2400" b="1" dirty="0"/>
              <a:t>deployment and integration of geothermal energy in a cost-effective </a:t>
            </a:r>
            <a:r>
              <a:rPr lang="en-US" sz="2400" dirty="0"/>
              <a:t>way by</a:t>
            </a:r>
            <a:r>
              <a:rPr lang="en-US" sz="2400" dirty="0" smtClean="0"/>
              <a:t>:</a:t>
            </a:r>
            <a:endParaRPr lang="it-IT" sz="2400" dirty="0"/>
          </a:p>
          <a:p>
            <a:pPr lvl="0"/>
            <a:r>
              <a:rPr lang="en-US" sz="2400" dirty="0"/>
              <a:t>developing and modernizing </a:t>
            </a:r>
            <a:r>
              <a:rPr lang="en-US" sz="2400" b="1" dirty="0"/>
              <a:t>district heating systems</a:t>
            </a:r>
            <a:r>
              <a:rPr lang="en-US" sz="2400" dirty="0"/>
              <a:t> which can replace fossil fuels in individual heating;</a:t>
            </a:r>
            <a:endParaRPr lang="it-IT" sz="2400" dirty="0"/>
          </a:p>
          <a:p>
            <a:pPr lvl="0"/>
            <a:r>
              <a:rPr lang="en-US" sz="2400" dirty="0"/>
              <a:t>clean </a:t>
            </a:r>
            <a:r>
              <a:rPr lang="en-US" sz="2400" b="1" dirty="0"/>
              <a:t>communal heating</a:t>
            </a:r>
            <a:r>
              <a:rPr lang="en-US" sz="2400" dirty="0"/>
              <a:t>, especially in </a:t>
            </a:r>
            <a:r>
              <a:rPr lang="en-US" sz="2400" b="1" dirty="0"/>
              <a:t>densely populated areas and cities</a:t>
            </a:r>
            <a:r>
              <a:rPr lang="en-US" sz="2400" dirty="0"/>
              <a:t>;</a:t>
            </a:r>
            <a:endParaRPr lang="it-IT" sz="2400" dirty="0"/>
          </a:p>
          <a:p>
            <a:pPr lvl="0"/>
            <a:r>
              <a:rPr lang="en-US" sz="2400" b="1" dirty="0"/>
              <a:t>Exploiting industrial heat </a:t>
            </a:r>
            <a:r>
              <a:rPr lang="en-US" sz="2400" dirty="0"/>
              <a:t>whenever available</a:t>
            </a:r>
            <a:r>
              <a:rPr lang="en-US" sz="2400" dirty="0" smtClean="0"/>
              <a:t>.</a:t>
            </a:r>
            <a:endParaRPr lang="it-IT" sz="2400" dirty="0"/>
          </a:p>
          <a:p>
            <a:pPr lvl="0"/>
            <a:endParaRPr lang="it-IT" sz="2400" i="1" dirty="0"/>
          </a:p>
        </p:txBody>
      </p:sp>
      <p:pic>
        <p:nvPicPr>
          <p:cNvPr id="4" name="Segnaposto contenuto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5" y="-548042"/>
            <a:ext cx="5012961" cy="709397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511746" y="396611"/>
            <a:ext cx="6578009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4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Deployment </a:t>
            </a:r>
            <a:r>
              <a:rPr lang="it-IT" sz="4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of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44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Geothermal</a:t>
            </a:r>
            <a:r>
              <a:rPr lang="it-IT" sz="4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4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Energy </a:t>
            </a:r>
          </a:p>
        </p:txBody>
      </p:sp>
      <p:sp>
        <p:nvSpPr>
          <p:cNvPr id="2" name="Rettangolo arrotondato 1"/>
          <p:cNvSpPr/>
          <p:nvPr/>
        </p:nvSpPr>
        <p:spPr>
          <a:xfrm>
            <a:off x="5925312" y="4974336"/>
            <a:ext cx="6164443" cy="1780032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156960" y="5127474"/>
            <a:ext cx="593279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lvl="0"/>
            <a:r>
              <a:rPr lang="en-US" sz="2200" i="1" dirty="0"/>
              <a:t>”To reach the EU 2030 targets, energy demand covered by solar heat and </a:t>
            </a:r>
            <a:r>
              <a:rPr lang="en-US" sz="2200" b="1" i="1" dirty="0"/>
              <a:t>geothermal should at least triple</a:t>
            </a:r>
            <a:r>
              <a:rPr lang="en-US" sz="2200" i="1" dirty="0" smtClean="0"/>
              <a:t>”</a:t>
            </a:r>
          </a:p>
          <a:p>
            <a:pPr marL="11113" lvl="0"/>
            <a:r>
              <a:rPr lang="en-US" sz="2200" i="1" dirty="0" smtClean="0"/>
              <a:t>(</a:t>
            </a:r>
            <a:r>
              <a:rPr lang="en-US" sz="2200" i="1" dirty="0" err="1"/>
              <a:t>Kadri</a:t>
            </a:r>
            <a:r>
              <a:rPr lang="en-US" sz="2200" i="1" dirty="0"/>
              <a:t> Simson, EU Energy Commissioner)</a:t>
            </a:r>
            <a:endParaRPr lang="it-IT" sz="22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2881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996600A-8176-431D-9420-77E0F748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54" y="340266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Come valorizzare la Geotermia?</a:t>
            </a:r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D97EA27-1F0F-4D18-865D-9A8D1BE46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911" y="1665829"/>
            <a:ext cx="11541305" cy="4903948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t-IT" sz="4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Geotermia</a:t>
            </a:r>
            <a:r>
              <a:rPr lang="it-IT" sz="4000" dirty="0"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calore </a:t>
            </a:r>
            <a:r>
              <a:rPr lang="it-IT" sz="4000" dirty="0">
                <a:latin typeface="Calibri" panose="020F0502020204030204" pitchFamily="34" charset="0"/>
                <a:cs typeface="Times New Roman" panose="02020603050405020304" pitchFamily="18" charset="0"/>
              </a:rPr>
              <a:t>naturale </a:t>
            </a:r>
            <a:r>
              <a:rPr lang="it-IT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prodotto/immagazzinato </a:t>
            </a:r>
            <a:r>
              <a:rPr lang="it-IT" sz="4000" dirty="0">
                <a:latin typeface="Calibri" panose="020F0502020204030204" pitchFamily="34" charset="0"/>
                <a:cs typeface="Times New Roman" panose="02020603050405020304" pitchFamily="18" charset="0"/>
              </a:rPr>
              <a:t>nel </a:t>
            </a:r>
            <a:r>
              <a:rPr lang="it-IT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sottosuolo:</a:t>
            </a:r>
            <a:r>
              <a:rPr lang="it-IT" sz="4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4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inesauribile</a:t>
            </a:r>
            <a:r>
              <a:rPr lang="it-IT" sz="4000" b="1" dirty="0">
                <a:latin typeface="Calibri" panose="020F0502020204030204" pitchFamily="34" charset="0"/>
                <a:cs typeface="Times New Roman" panose="02020603050405020304" pitchFamily="18" charset="0"/>
              </a:rPr>
              <a:t>, rinnovabile, </a:t>
            </a:r>
            <a:r>
              <a:rPr lang="it-IT" sz="4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disponibile ovunque </a:t>
            </a:r>
            <a:endParaRPr lang="it-IT" sz="4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it-IT" sz="4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it-IT" sz="4000" dirty="0">
                <a:latin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t-IT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uò </a:t>
            </a:r>
            <a:r>
              <a:rPr lang="it-IT" sz="4000" dirty="0">
                <a:latin typeface="Calibri" panose="020F0502020204030204" pitchFamily="34" charset="0"/>
                <a:cs typeface="Times New Roman" panose="02020603050405020304" pitchFamily="18" charset="0"/>
              </a:rPr>
              <a:t>essere utilizzata </a:t>
            </a:r>
            <a:r>
              <a:rPr lang="it-IT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it-IT" sz="4000" dirty="0">
                <a:latin typeface="Calibri" panose="020F0502020204030204" pitchFamily="34" charset="0"/>
                <a:cs typeface="Times New Roman" panose="02020603050405020304" pitchFamily="18" charset="0"/>
              </a:rPr>
              <a:t>diverse modalità operative</a:t>
            </a:r>
            <a:r>
              <a:rPr lang="it-IT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it-IT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it-IT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it-IT" sz="4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onde </a:t>
            </a:r>
            <a:r>
              <a:rPr lang="it-IT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geotermiche a circuito chiuso con pompa di calore </a:t>
            </a:r>
            <a:r>
              <a:rPr lang="it-IT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4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Geoscambio</a:t>
            </a:r>
            <a:r>
              <a:rPr lang="it-IT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it-IT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it-IT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sando temperatura </a:t>
            </a:r>
            <a:r>
              <a:rPr lang="it-IT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capacità termica </a:t>
            </a:r>
            <a:r>
              <a:rPr lang="it-IT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terreno (fino a qualche centinaio di metri)</a:t>
            </a:r>
          </a:p>
          <a:p>
            <a:pPr marL="342900" lvl="0" indent="-342900" algn="just">
              <a:lnSpc>
                <a:spcPct val="107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it-IT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t-IT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relievo </a:t>
            </a:r>
            <a:r>
              <a:rPr lang="it-IT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idrico a circuito aperto e pompa di calore </a:t>
            </a:r>
            <a:r>
              <a:rPr lang="it-IT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dove </a:t>
            </a:r>
            <a:r>
              <a:rPr lang="it-IT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sono disponibili risorse idriche (anche il </a:t>
            </a:r>
            <a:r>
              <a:rPr lang="it-IT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mare)</a:t>
            </a:r>
            <a:endParaRPr lang="it-IT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it-IT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t-IT" sz="4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ozzi </a:t>
            </a:r>
            <a:r>
              <a:rPr lang="it-IT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profondi </a:t>
            </a:r>
            <a:r>
              <a:rPr lang="it-IT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produrre acqua calda per </a:t>
            </a:r>
            <a:r>
              <a:rPr lang="it-IT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teleriscaldamento, raffrescamento e usi industriali </a:t>
            </a:r>
            <a:r>
              <a:rPr lang="it-IT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dove è presente una risorsa a profondità economicamente conveniente (ad es. Ferrara)</a:t>
            </a:r>
          </a:p>
          <a:p>
            <a:pPr marL="342900" lvl="0" indent="-342900" algn="just">
              <a:lnSpc>
                <a:spcPct val="107000"/>
              </a:lnSpc>
              <a:spcBef>
                <a:spcPts val="1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it-IT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t-IT" sz="4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ozzi </a:t>
            </a:r>
            <a:r>
              <a:rPr lang="it-IT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sistemi idrotermali ad alta temperatura </a:t>
            </a:r>
            <a:r>
              <a:rPr lang="it-IT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la </a:t>
            </a:r>
            <a:r>
              <a:rPr lang="it-IT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produzione di energia elettrica e calore </a:t>
            </a:r>
            <a:r>
              <a:rPr lang="it-IT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o senza re-immissione totale (ad es. in Toscana)</a:t>
            </a:r>
          </a:p>
          <a:p>
            <a:pPr marL="342900" lvl="0" indent="-342900" algn="just">
              <a:lnSpc>
                <a:spcPct val="107000"/>
              </a:lnSpc>
              <a:spcBef>
                <a:spcPts val="1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it-IT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t-IT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roduzione </a:t>
            </a:r>
            <a:r>
              <a:rPr lang="it-IT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combinata di energia ed estrazione di minerali </a:t>
            </a:r>
            <a:r>
              <a:rPr lang="it-IT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Boro, Litio, Rubidio, Cesio, Potassio e terre rare)</a:t>
            </a:r>
          </a:p>
          <a:p>
            <a:pPr marL="342900" lvl="0" indent="-342900" algn="just">
              <a:lnSpc>
                <a:spcPct val="107000"/>
              </a:lnSpc>
              <a:spcBef>
                <a:spcPts val="1600"/>
              </a:spcBef>
              <a:spcAft>
                <a:spcPts val="800"/>
              </a:spcAft>
              <a:buFont typeface="+mj-lt"/>
              <a:buAutoNum type="arabicPeriod"/>
            </a:pPr>
            <a:endParaRPr lang="it-IT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it-IT" dirty="0"/>
          </a:p>
        </p:txBody>
      </p:sp>
      <p:grpSp>
        <p:nvGrpSpPr>
          <p:cNvPr id="5" name="Gruppo 4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6" name="Google Shape;93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sellaDiTesto 6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27716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414626" y="306544"/>
            <a:ext cx="12164700" cy="6551456"/>
            <a:chOff x="414626" y="93999"/>
            <a:chExt cx="12164700" cy="6551456"/>
          </a:xfrm>
        </p:grpSpPr>
        <p:sp>
          <p:nvSpPr>
            <p:cNvPr id="5" name="Rectangle 2"/>
            <p:cNvSpPr txBox="1">
              <a:spLocks noChangeArrowheads="1"/>
            </p:cNvSpPr>
            <p:nvPr/>
          </p:nvSpPr>
          <p:spPr>
            <a:xfrm>
              <a:off x="1833093" y="93999"/>
              <a:ext cx="8525814" cy="106466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endParaRPr lang="it-IT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endParaRPr>
            </a:p>
            <a:p>
              <a:pPr>
                <a:defRPr/>
              </a:pPr>
              <a:r>
                <a:rPr lang="it-IT" b="1" dirty="0">
                  <a:solidFill>
                    <a:schemeClr val="accent1">
                      <a:lumMod val="50000"/>
                    </a:schemeClr>
                  </a:solidFill>
                </a:rPr>
                <a:t>Geotermia: Risorse e Riserve</a:t>
              </a:r>
            </a:p>
          </p:txBody>
        </p:sp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5135936" y="1269122"/>
              <a:ext cx="7443390" cy="1345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850" tIns="54425" rIns="108850" bIns="54425" anchor="ctr"/>
            <a:lstStyle/>
            <a:p>
              <a:pPr marL="342900" indent="-342900" algn="l">
                <a:buClr>
                  <a:schemeClr val="tx2">
                    <a:lumMod val="50000"/>
                  </a:schemeClr>
                </a:buClr>
                <a:buFont typeface="Wingdings" charset="2"/>
                <a:buChar char="Ø"/>
                <a:defRPr/>
              </a:pPr>
              <a:r>
                <a:rPr lang="it-IT" sz="2393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+mj-ea"/>
                  <a:cs typeface="Times New Roman" pitchFamily="18" charset="0"/>
                </a:rPr>
                <a:t>Potenziale inesauribile</a:t>
              </a:r>
            </a:p>
            <a:p>
              <a:pPr algn="l">
                <a:buClr>
                  <a:schemeClr val="tx2">
                    <a:lumMod val="50000"/>
                  </a:schemeClr>
                </a:buClr>
                <a:buFont typeface="Wingdings" pitchFamily="2" charset="2"/>
                <a:buChar char="Ø"/>
                <a:defRPr/>
              </a:pPr>
              <a:r>
                <a:rPr lang="it-IT" sz="2393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+mj-ea"/>
                  <a:cs typeface="Times New Roman" pitchFamily="18" charset="0"/>
                </a:rPr>
                <a:t> Disponibile OVUNQUE</a:t>
              </a:r>
            </a:p>
            <a:p>
              <a:pPr algn="l">
                <a:buClr>
                  <a:schemeClr val="tx2">
                    <a:lumMod val="50000"/>
                  </a:schemeClr>
                </a:buClr>
                <a:buFont typeface="Wingdings" pitchFamily="2" charset="2"/>
                <a:buChar char="Ø"/>
                <a:defRPr/>
              </a:pPr>
              <a:r>
                <a:rPr lang="it-IT" sz="2393" dirty="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+mj-ea"/>
                  <a:cs typeface="Times New Roman" pitchFamily="18" charset="0"/>
                </a:rPr>
                <a:t> Sorgente COSTANTE a MINIMO IMPATTO</a:t>
              </a:r>
            </a:p>
          </p:txBody>
        </p:sp>
        <p:pic>
          <p:nvPicPr>
            <p:cNvPr id="7" name="Picture 3" descr="F:\Terra Energy\Geothermal resources plot 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81555" y="2618836"/>
              <a:ext cx="9285008" cy="3864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CasellaDiTesto 12"/>
            <p:cNvSpPr txBox="1">
              <a:spLocks noChangeArrowheads="1"/>
            </p:cNvSpPr>
            <p:nvPr/>
          </p:nvSpPr>
          <p:spPr bwMode="auto">
            <a:xfrm>
              <a:off x="6229585" y="6320695"/>
              <a:ext cx="5429015" cy="324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8850" tIns="54425" rIns="108850" bIns="54425">
              <a:spAutoFit/>
            </a:bodyPr>
            <a:lstStyle/>
            <a:p>
              <a:r>
                <a:rPr lang="it-IT" sz="1396" i="1" dirty="0"/>
                <a:t>                  (</a:t>
              </a:r>
              <a:r>
                <a:rPr lang="it-IT" sz="1396" i="1" dirty="0" err="1"/>
                <a:t>Modified</a:t>
              </a:r>
              <a:r>
                <a:rPr lang="it-IT" sz="1396" i="1" dirty="0"/>
                <a:t> </a:t>
              </a:r>
              <a:r>
                <a:rPr lang="it-IT" sz="1396" i="1" dirty="0" err="1"/>
                <a:t>after</a:t>
              </a:r>
              <a:r>
                <a:rPr lang="it-IT" sz="1396" i="1" dirty="0"/>
                <a:t> B. </a:t>
              </a:r>
              <a:r>
                <a:rPr lang="it-IT" sz="1396" i="1" dirty="0" err="1"/>
                <a:t>Cociancig</a:t>
              </a:r>
              <a:r>
                <a:rPr lang="it-IT" sz="1396" i="1" dirty="0"/>
                <a:t>)</a:t>
              </a:r>
            </a:p>
          </p:txBody>
        </p:sp>
        <p:pic>
          <p:nvPicPr>
            <p:cNvPr id="9" name="Picture 5" descr="Geothermal Reservoi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4626" y="1268760"/>
              <a:ext cx="4601542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e 9"/>
            <p:cNvSpPr/>
            <p:nvPr/>
          </p:nvSpPr>
          <p:spPr>
            <a:xfrm rot="1919902">
              <a:off x="6117458" y="4163860"/>
              <a:ext cx="1758104" cy="322132"/>
            </a:xfrm>
            <a:prstGeom prst="ellipse">
              <a:avLst/>
            </a:prstGeom>
            <a:solidFill>
              <a:srgbClr val="FF9933">
                <a:alpha val="45882"/>
              </a:srgbClr>
            </a:solidFill>
            <a:ln w="57150" cmpd="dbl">
              <a:solidFill>
                <a:srgbClr val="F8140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anchor="ctr"/>
            <a:lstStyle/>
            <a:p>
              <a:pPr algn="ctr">
                <a:defRPr/>
              </a:pPr>
              <a:r>
                <a:rPr lang="it-IT" sz="1795" b="1" dirty="0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Adriatico</a:t>
              </a:r>
              <a:endParaRPr lang="it-IT" sz="1795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Ovale 12"/>
          <p:cNvSpPr/>
          <p:nvPr/>
        </p:nvSpPr>
        <p:spPr>
          <a:xfrm rot="568343">
            <a:off x="8116888" y="4238478"/>
            <a:ext cx="2306371" cy="234478"/>
          </a:xfrm>
          <a:prstGeom prst="ellipse">
            <a:avLst/>
          </a:prstGeom>
          <a:solidFill>
            <a:srgbClr val="FF9933">
              <a:alpha val="45882"/>
            </a:srgbClr>
          </a:solidFill>
          <a:ln w="57150" cmpd="dbl">
            <a:solidFill>
              <a:srgbClr val="F8140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r>
              <a:rPr lang="it-IT" sz="1795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Tirreno</a:t>
            </a:r>
            <a:endParaRPr lang="it-IT" sz="1795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pSp>
        <p:nvGrpSpPr>
          <p:cNvPr id="14" name="Gruppo 13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15" name="Google Shape;93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CasellaDiTesto 15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3144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="" xmlns:a16="http://schemas.microsoft.com/office/drawing/2014/main" id="{58731774-B9D4-F510-D82D-81A399CA7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 b="1" dirty="0">
                <a:solidFill>
                  <a:schemeClr val="accent1">
                    <a:lumMod val="50000"/>
                  </a:schemeClr>
                </a:solidFill>
              </a:rPr>
              <a:t>World </a:t>
            </a:r>
            <a:r>
              <a:rPr lang="it-IT" sz="4400" b="1" dirty="0" err="1">
                <a:solidFill>
                  <a:schemeClr val="accent1">
                    <a:lumMod val="50000"/>
                  </a:schemeClr>
                </a:solidFill>
              </a:rPr>
              <a:t>Geothermal</a:t>
            </a:r>
            <a:r>
              <a:rPr lang="it-IT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4400" b="1" dirty="0" err="1">
                <a:solidFill>
                  <a:schemeClr val="accent1">
                    <a:lumMod val="50000"/>
                  </a:schemeClr>
                </a:solidFill>
              </a:rPr>
              <a:t>Growth</a:t>
            </a:r>
            <a:r>
              <a:rPr lang="it-IT" sz="4400" b="1" dirty="0">
                <a:solidFill>
                  <a:schemeClr val="accent1">
                    <a:lumMod val="50000"/>
                  </a:schemeClr>
                </a:solidFill>
              </a:rPr>
              <a:t> 2023</a:t>
            </a:r>
          </a:p>
        </p:txBody>
      </p:sp>
      <p:pic>
        <p:nvPicPr>
          <p:cNvPr id="6" name="Segnaposto contenuto 6">
            <a:extLst>
              <a:ext uri="{FF2B5EF4-FFF2-40B4-BE49-F238E27FC236}">
                <a16:creationId xmlns="" xmlns:a16="http://schemas.microsoft.com/office/drawing/2014/main" id="{4675B5FF-F046-AD0B-3634-821F2D142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9975" y="1678874"/>
            <a:ext cx="4357605" cy="2936461"/>
          </a:xfrm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BCB423F4-6E8E-A95E-E65A-44F6DEA82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678874"/>
            <a:ext cx="5132462" cy="287647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FB84E084-4274-0BE6-D8E2-235F33FA1DC4}"/>
              </a:ext>
            </a:extLst>
          </p:cNvPr>
          <p:cNvSpPr txBox="1"/>
          <p:nvPr/>
        </p:nvSpPr>
        <p:spPr>
          <a:xfrm>
            <a:off x="3488336" y="5184408"/>
            <a:ext cx="5985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solidFill>
                  <a:srgbClr val="4472C4">
                    <a:lumMod val="50000"/>
                  </a:srgbClr>
                </a:solidFill>
              </a:rPr>
              <a:t>PLANNED &amp; UNDER DEVELOPMENT (12,88 GW)</a:t>
            </a:r>
            <a:endParaRPr lang="it-IT" b="1" i="1" dirty="0">
              <a:solidFill>
                <a:srgbClr val="4472C4">
                  <a:lumMod val="50000"/>
                </a:srgbClr>
              </a:solidFill>
            </a:endParaRPr>
          </a:p>
          <a:p>
            <a:pPr algn="ctr" defTabSz="179388"/>
            <a:r>
              <a:rPr lang="it-IT" dirty="0">
                <a:solidFill>
                  <a:srgbClr val="4472C4">
                    <a:lumMod val="50000"/>
                  </a:srgbClr>
                </a:solidFill>
              </a:rPr>
              <a:t>USA		3+ GW </a:t>
            </a:r>
          </a:p>
          <a:p>
            <a:pPr algn="ctr" defTabSz="179388"/>
            <a:r>
              <a:rPr lang="it-IT" dirty="0">
                <a:solidFill>
                  <a:srgbClr val="4472C4">
                    <a:lumMod val="50000"/>
                  </a:srgbClr>
                </a:solidFill>
              </a:rPr>
              <a:t>ASIA		5+ GW	</a:t>
            </a:r>
          </a:p>
          <a:p>
            <a:pPr algn="ctr" defTabSz="179388"/>
            <a:r>
              <a:rPr lang="it-IT" dirty="0">
                <a:solidFill>
                  <a:srgbClr val="4472C4">
                    <a:lumMod val="50000"/>
                  </a:srgbClr>
                </a:solidFill>
              </a:rPr>
              <a:t>AFRICA	1+ </a:t>
            </a:r>
            <a:r>
              <a:rPr lang="it-IT" dirty="0" smtClean="0">
                <a:solidFill>
                  <a:srgbClr val="4472C4">
                    <a:lumMod val="50000"/>
                  </a:srgbClr>
                </a:solidFill>
              </a:rPr>
              <a:t>GW</a:t>
            </a:r>
            <a:endParaRPr lang="it-IT" dirty="0">
              <a:solidFill>
                <a:srgbClr val="4472C4">
                  <a:lumMod val="50000"/>
                </a:srgbClr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9880393" y="517525"/>
            <a:ext cx="1778207" cy="672232"/>
            <a:chOff x="6578901" y="931694"/>
            <a:chExt cx="2430002" cy="1031101"/>
          </a:xfrm>
        </p:grpSpPr>
        <p:pic>
          <p:nvPicPr>
            <p:cNvPr id="8" name="Google Shape;93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78901" y="931694"/>
              <a:ext cx="20088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sellaDiTesto 8"/>
            <p:cNvSpPr txBox="1"/>
            <p:nvPr/>
          </p:nvSpPr>
          <p:spPr>
            <a:xfrm>
              <a:off x="7000103" y="1632337"/>
              <a:ext cx="2008800" cy="33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b="1" dirty="0" smtClean="0">
                  <a:solidFill>
                    <a:srgbClr val="C00000"/>
                  </a:solidFill>
                </a:rPr>
                <a:t>E</a:t>
              </a:r>
              <a:r>
                <a:rPr lang="it-IT" sz="800" b="1" dirty="0" smtClean="0"/>
                <a:t>NTE DEL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T</a:t>
              </a:r>
              <a:r>
                <a:rPr lang="it-IT" sz="800" b="1" dirty="0" smtClean="0"/>
                <a:t>ERZO </a:t>
              </a:r>
              <a:r>
                <a:rPr lang="it-IT" sz="800" b="1" dirty="0" smtClean="0">
                  <a:solidFill>
                    <a:srgbClr val="C00000"/>
                  </a:solidFill>
                </a:rPr>
                <a:t>S</a:t>
              </a:r>
              <a:r>
                <a:rPr lang="it-IT" sz="800" b="1" dirty="0" smtClean="0"/>
                <a:t>ETTORE</a:t>
              </a:r>
              <a:endParaRPr lang="it-IT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28739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22628</TotalTime>
  <Words>1801</Words>
  <Application>Microsoft Macintosh PowerPoint</Application>
  <PresentationFormat>Widescreen</PresentationFormat>
  <Paragraphs>221</Paragraphs>
  <Slides>28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6" baseType="lpstr">
      <vt:lpstr>Calibri</vt:lpstr>
      <vt:lpstr>Calibri Light</vt:lpstr>
      <vt:lpstr>Comic Sans MS</vt:lpstr>
      <vt:lpstr>Hill</vt:lpstr>
      <vt:lpstr>Times New Roman</vt:lpstr>
      <vt:lpstr>Wingdings</vt:lpstr>
      <vt:lpstr>Arial</vt:lpstr>
      <vt:lpstr>Tema di Office</vt:lpstr>
      <vt:lpstr>  Geotermia per la transizione energetica: potenzialità e sfide</vt:lpstr>
      <vt:lpstr> Sommario</vt:lpstr>
      <vt:lpstr>Perché la Geotermia ora? </vt:lpstr>
      <vt:lpstr>Fattore di utilizzo delle fonti rinnovabili</vt:lpstr>
      <vt:lpstr>Global Status Report, IEA 2021</vt:lpstr>
      <vt:lpstr>Presentazione di PowerPoint</vt:lpstr>
      <vt:lpstr>Come valorizzare la Geotermia?</vt:lpstr>
      <vt:lpstr>Presentazione di PowerPoint</vt:lpstr>
      <vt:lpstr>World Geothermal Growth 2023</vt:lpstr>
      <vt:lpstr>Power Plants Europe 2022</vt:lpstr>
      <vt:lpstr>Europa 2022 - 142 impianti in esercizio - Capacità installata: 3,5 GW - Energia prodotta: &gt;22 TWh - Capacity factor: 79%   Europa 2023 - 43 progetti in sviluppo - 140 allo studio </vt:lpstr>
      <vt:lpstr>Prospettive di Crescita Produzione Elettrica (Proposte per un Piano Nazionale di Azione per la Geotermia, 2023)</vt:lpstr>
      <vt:lpstr>Barriere allo sviluppo del settore in Italia</vt:lpstr>
      <vt:lpstr>Sistemi di DH&amp;C e Reservoirs, Europa 2022</vt:lpstr>
      <vt:lpstr>Capacità lorda installata Europa 2022</vt:lpstr>
      <vt:lpstr>Presentazione di PowerPoint</vt:lpstr>
      <vt:lpstr>Pompe di Calore installate in Europa al 2022</vt:lpstr>
      <vt:lpstr>PdC/1000 famiglie, Europa 2022</vt:lpstr>
      <vt:lpstr>Proposte per un Piano Nazionale di Azione per la Geotermia (Febbraio e Maggio, 2023)</vt:lpstr>
      <vt:lpstr>Obiettivi Strategici Piano di Azione Nazionale</vt:lpstr>
      <vt:lpstr>Proposte per un Piano Nazionale di Azione per la Geotermia (Febbraio e Maggio, 2023)</vt:lpstr>
      <vt:lpstr>Grazie per l’attenzione!</vt:lpstr>
      <vt:lpstr> Visione e Ruolo di UGI - ETS</vt:lpstr>
      <vt:lpstr>Proposte PNAG: semplificazione procedure autorizzative</vt:lpstr>
      <vt:lpstr>Proposte: revisione strumenti di incentivazione</vt:lpstr>
      <vt:lpstr>Proposte RHC: revisione meccanismi incentivazione</vt:lpstr>
      <vt:lpstr>Presentazione di PowerPoint</vt:lpstr>
      <vt:lpstr>Comuni con T &gt; 65 °C a 2 km di profondità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bruno.dellavedova</dc:creator>
  <cp:lastModifiedBy>Utente di Microsoft Office</cp:lastModifiedBy>
  <cp:revision>290</cp:revision>
  <cp:lastPrinted>2023-08-30T14:15:06Z</cp:lastPrinted>
  <dcterms:created xsi:type="dcterms:W3CDTF">2022-06-07T06:15:39Z</dcterms:created>
  <dcterms:modified xsi:type="dcterms:W3CDTF">2023-09-23T06:04:50Z</dcterms:modified>
</cp:coreProperties>
</file>