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31" r:id="rId3"/>
    <p:sldId id="257" r:id="rId4"/>
    <p:sldId id="264" r:id="rId5"/>
    <p:sldId id="336" r:id="rId6"/>
    <p:sldId id="337" r:id="rId7"/>
    <p:sldId id="332" r:id="rId8"/>
    <p:sldId id="333" r:id="rId9"/>
    <p:sldId id="334" r:id="rId10"/>
    <p:sldId id="335" r:id="rId11"/>
    <p:sldId id="341" r:id="rId12"/>
    <p:sldId id="354" r:id="rId13"/>
    <p:sldId id="272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745645430684791"/>
          <c:y val="9.2906249999999982E-2"/>
          <c:w val="0.48826905869720832"/>
          <c:h val="0.80564394685039376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DB9-49A2-85BB-A5AA70B968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DB9-49A2-85BB-A5AA70B968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DB9-49A2-85BB-A5AA70B968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DB9-49A2-85BB-A5AA70B9681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DB9-49A2-85BB-A5AA70B9681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DB9-49A2-85BB-A5AA70B9681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DB9-49A2-85BB-A5AA70B9681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CDB9-49A2-85BB-A5AA70B9681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DB9-49A2-85BB-A5AA70B96815}"/>
              </c:ext>
            </c:extLst>
          </c:dPt>
          <c:dLbls>
            <c:dLbl>
              <c:idx val="4"/>
              <c:layout>
                <c:manualLayout>
                  <c:x val="7.0535437281388745E-3"/>
                  <c:y val="1.39660171246829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B9-49A2-85BB-A5AA70B96815}"/>
                </c:ext>
              </c:extLst>
            </c:dLbl>
            <c:dLbl>
              <c:idx val="5"/>
              <c:layout>
                <c:manualLayout>
                  <c:x val="0"/>
                  <c:y val="1.39660171246829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DB9-49A2-85BB-A5AA70B96815}"/>
                </c:ext>
              </c:extLst>
            </c:dLbl>
            <c:dLbl>
              <c:idx val="7"/>
              <c:layout>
                <c:manualLayout>
                  <c:x val="-4.2321262368833247E-3"/>
                  <c:y val="-3.724271233248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DB9-49A2-85BB-A5AA70B96815}"/>
                </c:ext>
              </c:extLst>
            </c:dLbl>
            <c:dLbl>
              <c:idx val="8"/>
              <c:layout>
                <c:manualLayout>
                  <c:x val="0"/>
                  <c:y val="-6.28470770610734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DB9-49A2-85BB-A5AA70B968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Foglio1!$A$2:$A$10</c:f>
              <c:strCache>
                <c:ptCount val="9"/>
                <c:pt idx="0">
                  <c:v>Finlandia/Norvegia/Svezia</c:v>
                </c:pt>
                <c:pt idx="1">
                  <c:v>Austria/Germania/Svizzera</c:v>
                </c:pt>
                <c:pt idx="2">
                  <c:v>UK</c:v>
                </c:pt>
                <c:pt idx="3">
                  <c:v>Francia</c:v>
                </c:pt>
                <c:pt idx="4">
                  <c:v>USA e Canada</c:v>
                </c:pt>
                <c:pt idx="5">
                  <c:v>Italia</c:v>
                </c:pt>
                <c:pt idx="6">
                  <c:v>Spagna</c:v>
                </c:pt>
                <c:pt idx="7">
                  <c:v>Paesi Balcanici</c:v>
                </c:pt>
                <c:pt idx="8">
                  <c:v>Resto del mondo</c:v>
                </c:pt>
              </c:strCache>
            </c:strRef>
          </c:cat>
          <c:val>
            <c:numRef>
              <c:f>Foglio1!$B$2:$B$10</c:f>
              <c:numCache>
                <c:formatCode>General</c:formatCode>
                <c:ptCount val="9"/>
                <c:pt idx="0">
                  <c:v>221</c:v>
                </c:pt>
                <c:pt idx="1">
                  <c:v>78</c:v>
                </c:pt>
                <c:pt idx="2">
                  <c:v>25</c:v>
                </c:pt>
                <c:pt idx="3">
                  <c:v>24</c:v>
                </c:pt>
                <c:pt idx="4">
                  <c:v>23</c:v>
                </c:pt>
                <c:pt idx="5">
                  <c:v>12</c:v>
                </c:pt>
                <c:pt idx="6">
                  <c:v>7</c:v>
                </c:pt>
                <c:pt idx="7">
                  <c:v>6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DB9-49A2-85BB-A5AA70B9681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4642524737666494E-3"/>
          <c:y val="5.2883185263615906E-2"/>
          <c:w val="0.36633240274690537"/>
          <c:h val="0.829058699609849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17F83-A448-43F1-9419-E5786BB2D556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AEA8B-27FB-474D-AC0B-14E09D6C45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116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AEA8B-27FB-474D-AC0B-14E09D6C45F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95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AEA8B-27FB-474D-AC0B-14E09D6C45F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42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AEA8B-27FB-474D-AC0B-14E09D6C45F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77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490AD2-DCB5-4A6C-B68C-19573C142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D5DD0C-8259-4AF9-853C-25406C726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5C7821-990A-4287-A0EF-1CA8B2F4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A6A437-FFCD-44E9-89E8-F74A6FA0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DFB1A6-35DE-4FE8-A6E6-68A7B5A0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51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2B086F-5A3B-4E8B-885C-451AB91F4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AEF4E3-5E3C-4AE8-9591-B42B6E865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4E2E1C-911D-44D1-B621-8341CEDB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FEDEEE-7264-4951-9C48-CC98FD5E0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B319B1-38D9-4C05-9ECE-75A93331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64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BC9303D-F522-4435-92ED-B76F2A13D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2BE0C8A-FC4C-43F4-BA34-9C4F60FB6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0DD3A6-D1C4-485B-8074-5E33D657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EB1A90-B9FC-4520-AF2E-0E49237C6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B6A9C7-FA17-49F0-8490-59E47B37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7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3676DC-B13F-4CB6-8A3C-015873F2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75B451-4B9F-4F2C-8EFC-C6FB6CC1D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4081A1-B5AF-4402-BF1A-DED1B746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7468F2-8F26-44CC-946C-D2218262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E9418A-B51C-441D-96D2-6C2F88754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58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F72243-BC0E-4F40-B6FC-98FFF2D3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63E650-5F9C-4D62-A35F-84557A0BB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F1B68F-E06D-4962-A194-C2E5A682B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4E751D-EA51-4CCB-A866-94CA0CA1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8033F1-6E0D-4270-874C-392969FF0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56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3EE697-685E-4A6E-AEF4-142047BBB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0253C1-4572-4DE8-A6A9-FFCC0B530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BCD852-ADFC-4DAF-8D4D-F65D92CD2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41C728-B47F-4CD5-88C0-A2080DB8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649522-6F08-451B-AEC8-E7EC6A5AF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104797-A9C4-484C-8B73-4C893377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90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DFE34-D62F-405C-9FEE-6AC45BF5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51AD36-1CFE-41E4-A7BB-7CCD70F08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6EBE3FF-3EAF-40F9-B220-AB9DE4E25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2B543B7-47D3-4DF2-A57C-FFC104128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A26447B-A577-4CE0-BB14-C89B186B0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F7E608A-BE91-4EB3-9D27-E6710D62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4F14493-0BFD-4F98-B475-33E0541D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35F88B2-13B9-4D7C-8CAC-C01BA89D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13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28D7F9-456A-45FB-9F0F-4693102A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A367C7-41A2-40CA-9841-752E1E8AC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E5B8E5-816D-463F-B0E5-9D114A00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A196F1-7A26-43DF-A710-632474CE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11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5B94ABB-BDD8-4156-AE7A-A37352B5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C1B2533-64E9-47D2-8976-FB4FC2DD8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FCD297-6AD3-4E31-8680-98A9AFC10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558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D66F6C-8E61-432E-8584-6ADBEE76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D59847-EAD2-42DF-9803-50F49CE34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1CDE76-D1AD-493B-A5AB-95012E5C0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907B6E-A39F-4A77-BBEA-712B8A00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877CE7-5922-42D1-BF7A-AC1D31ABA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1D778F-3C6A-4765-9587-E96D06C5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255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1EB104-3627-4136-AE3F-67111329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CC7922B-2297-4417-A819-3816D9AF92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54274F-9C03-40BD-AC1E-11E8B131F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DF72EE-B462-415B-8F68-02839DBD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65AA80-DB8F-4EF2-9295-9A173772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DD2E69-DD51-4B2D-93DF-025C4EF19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33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66399B3-9BBA-4B8C-8942-5213EC85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687BC3-C093-4F5E-A2C6-B655B2B24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8A348B-13FD-4395-8C92-F507C5F70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51D5C-27EC-4DFA-BA8C-ACAEADAB6149}" type="datetimeFigureOut">
              <a:rPr lang="it-IT" smtClean="0"/>
              <a:t>23/09/2023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C6CF62-DA67-47DB-9139-7900DC475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9C3009-AA1B-4FD3-99C5-BBD64114B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391E9-5B79-4ABC-B204-8532121040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94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4">
            <a:extLst>
              <a:ext uri="{FF2B5EF4-FFF2-40B4-BE49-F238E27FC236}">
                <a16:creationId xmlns:a16="http://schemas.microsoft.com/office/drawing/2014/main" id="{97301910-BCD8-441D-BC32-4AEDD59C872E}"/>
              </a:ext>
            </a:extLst>
          </p:cNvPr>
          <p:cNvSpPr>
            <a:spLocks noGrp="1"/>
          </p:cNvSpPr>
          <p:nvPr/>
        </p:nvSpPr>
        <p:spPr bwMode="auto">
          <a:xfrm>
            <a:off x="129622" y="6067506"/>
            <a:ext cx="10839450" cy="4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aseline="0">
                <a:solidFill>
                  <a:srgbClr val="0070C0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1pPr>
            <a:lvl2pPr marL="53816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2pPr>
            <a:lvl3pPr marL="6156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3pPr>
            <a:lvl4pPr marL="91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4pPr>
            <a:lvl5pPr marL="1113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5pPr>
            <a:lvl6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6pPr>
            <a:lvl7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it-IT" dirty="0"/>
              <a:t>Genova, 23 settembre 2023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289BA58-D3BC-41CD-A6BB-BE1000983F34}"/>
              </a:ext>
            </a:extLst>
          </p:cNvPr>
          <p:cNvSpPr txBox="1">
            <a:spLocks/>
          </p:cNvSpPr>
          <p:nvPr/>
        </p:nvSpPr>
        <p:spPr bwMode="auto">
          <a:xfrm>
            <a:off x="315024" y="3686429"/>
            <a:ext cx="11876976" cy="157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5400" b="1" cap="small" spc="-150" baseline="0">
                <a:solidFill>
                  <a:srgbClr val="0070C0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small" spc="-1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Calibri" panose="020F0502020204030204" pitchFamily="34" charset="0"/>
              </a:rPr>
              <a:t>Geoscambio Contributi Alla Progettazione</a:t>
            </a:r>
          </a:p>
          <a:p>
            <a:pPr marL="0" marR="0" lvl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small" spc="-1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Calibri" panose="020F0502020204030204" pitchFamily="34" charset="0"/>
              </a:rPr>
              <a:t>Indagini termo fisiche per la definizione dei parametri di progetto</a:t>
            </a:r>
          </a:p>
          <a:p>
            <a:pPr marL="0" marR="0" lvl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800" kern="0" dirty="0">
                <a:latin typeface="Arial"/>
              </a:rPr>
              <a:t>Panoramica Normativa</a:t>
            </a:r>
            <a:endParaRPr kumimoji="0" lang="it-IT" sz="2800" b="1" i="0" u="none" strike="noStrike" kern="0" cap="small" spc="-1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65C928BA-CAB7-472E-B09A-AAC7684106BD}"/>
              </a:ext>
            </a:extLst>
          </p:cNvPr>
          <p:cNvSpPr txBox="1">
            <a:spLocks/>
          </p:cNvSpPr>
          <p:nvPr/>
        </p:nvSpPr>
        <p:spPr bwMode="auto">
          <a:xfrm>
            <a:off x="315025" y="1846287"/>
            <a:ext cx="10825162" cy="166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3000">
                <a:solidFill>
                  <a:srgbClr val="0070C0"/>
                </a:solidFill>
                <a:latin typeface="+mj-lt"/>
                <a:ea typeface="Microsoft Sans Serif" panose="020B0604020202020204" pitchFamily="34" charset="0"/>
                <a:cs typeface="Calibri" panose="020F0502020204030204" pitchFamily="34" charset="0"/>
              </a:defRPr>
            </a:lvl1pPr>
            <a:lvl2pPr marL="53816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2pPr>
            <a:lvl3pPr marL="6156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3pPr>
            <a:lvl4pPr marL="91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4pPr>
            <a:lvl5pPr marL="1113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5pPr>
            <a:lvl6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6pPr>
            <a:lvl7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icrosoft Sans Serif" panose="020B0604020202020204" pitchFamily="34" charset="0"/>
                <a:cs typeface="Calibri" panose="020F0502020204030204" pitchFamily="34" charset="0"/>
              </a:rPr>
              <a:t>Dott. Geol. Marco Orsi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4641F32-822F-4999-974C-4EE6C59E6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10406033" y="5660127"/>
            <a:ext cx="1582767" cy="591077"/>
          </a:xfrm>
          <a:prstGeom prst="rect">
            <a:avLst/>
          </a:pr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17B2AA-9252-4BAF-AE7E-C0A572F92C16}"/>
              </a:ext>
            </a:extLst>
          </p:cNvPr>
          <p:cNvSpPr txBox="1"/>
          <p:nvPr/>
        </p:nvSpPr>
        <p:spPr>
          <a:xfrm>
            <a:off x="0" y="6465784"/>
            <a:ext cx="12192000" cy="392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462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it-IT" sz="1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B41E43-FEBB-7215-971E-7E05E31139FB}"/>
              </a:ext>
            </a:extLst>
          </p:cNvPr>
          <p:cNvSpPr txBox="1"/>
          <p:nvPr/>
        </p:nvSpPr>
        <p:spPr>
          <a:xfrm>
            <a:off x="9201540" y="4841987"/>
            <a:ext cx="29904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Studi ed elaborazioni anche in collaborazione con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83876C12-FB15-96C4-CD95-CE8965A746AC}"/>
              </a:ext>
            </a:extLst>
          </p:cNvPr>
          <p:cNvSpPr txBox="1">
            <a:spLocks/>
          </p:cNvSpPr>
          <p:nvPr/>
        </p:nvSpPr>
        <p:spPr bwMode="auto">
          <a:xfrm>
            <a:off x="129622" y="5343537"/>
            <a:ext cx="10825162" cy="50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3000">
                <a:solidFill>
                  <a:srgbClr val="0070C0"/>
                </a:solidFill>
                <a:latin typeface="+mj-lt"/>
                <a:ea typeface="Microsoft Sans Serif" panose="020B0604020202020204" pitchFamily="34" charset="0"/>
                <a:cs typeface="Calibri" panose="020F0502020204030204" pitchFamily="34" charset="0"/>
              </a:defRPr>
            </a:lvl1pPr>
            <a:lvl2pPr marL="538163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2pPr>
            <a:lvl3pPr marL="6156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3pPr>
            <a:lvl4pPr marL="91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4pPr>
            <a:lvl5pPr marL="1113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5pPr>
            <a:lvl6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icrosoft Sans Serif" panose="020B0604020202020204" pitchFamily="34" charset="0"/>
                <a:cs typeface="Calibri" panose="020F0502020204030204" pitchFamily="34" charset="0"/>
              </a:defRPr>
            </a:lvl6pPr>
            <a:lvl7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icrosoft Sans Serif" panose="020B0604020202020204" pitchFamily="34" charset="0"/>
                <a:cs typeface="Calibri" panose="020F0502020204030204" pitchFamily="34" charset="0"/>
              </a:rPr>
              <a:t>studio@geolorsi.it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A24B0A3-5526-37FE-B429-A87AA8458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472" y="311563"/>
            <a:ext cx="2658110" cy="95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0123F25-B604-C171-D6BB-FF7299C07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0" y="280508"/>
            <a:ext cx="1977390" cy="84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AB8C6E2-88BB-4BB9-A1E4-8915A6C6C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3038"/>
            <a:ext cx="12192000" cy="3991924"/>
          </a:xfrm>
          <a:prstGeom prst="rect">
            <a:avLst/>
          </a:prstGeom>
        </p:spPr>
      </p:pic>
      <p:pic>
        <p:nvPicPr>
          <p:cNvPr id="10" name="Picture 2" descr="Unige">
            <a:extLst>
              <a:ext uri="{FF2B5EF4-FFF2-40B4-BE49-F238E27FC236}">
                <a16:creationId xmlns:a16="http://schemas.microsoft.com/office/drawing/2014/main" id="{D103A4C0-24F5-43B7-BBCB-D261C90F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33" y="5077944"/>
            <a:ext cx="1433164" cy="6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4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A32656B-2D09-0B4C-CE4F-EE59DDCE9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1268886" y="572089"/>
            <a:ext cx="9312374" cy="7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L’innovazione delle Sonde in Europa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kern="0" dirty="0" err="1"/>
              <a:t>courtesy</a:t>
            </a:r>
            <a:r>
              <a:rPr lang="it-IT" sz="1600" kern="0" dirty="0"/>
              <a:t> by </a:t>
            </a:r>
            <a:r>
              <a:rPr lang="it-IT" sz="1600" kern="0" dirty="0" err="1"/>
              <a:t>Hake</a:t>
            </a:r>
            <a:r>
              <a:rPr lang="it-IT" sz="1600" kern="0" dirty="0"/>
              <a:t> </a:t>
            </a:r>
            <a:r>
              <a:rPr lang="it-IT" sz="1600" kern="0" dirty="0" err="1"/>
              <a:t>Gerodur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CAD79D-8F89-0C4C-0672-52B862779030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</p:spTree>
    <p:extLst>
      <p:ext uri="{BB962C8B-B14F-4D97-AF65-F5344CB8AC3E}">
        <p14:creationId xmlns:p14="http://schemas.microsoft.com/office/powerpoint/2010/main" val="4239895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1774724" y="451359"/>
            <a:ext cx="8227115" cy="4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Geotermia</a:t>
            </a:r>
          </a:p>
        </p:txBody>
      </p:sp>
      <p:sp>
        <p:nvSpPr>
          <p:cNvPr id="15" name="Segnaposto contenuto 6">
            <a:extLst>
              <a:ext uri="{FF2B5EF4-FFF2-40B4-BE49-F238E27FC236}">
                <a16:creationId xmlns:a16="http://schemas.microsoft.com/office/drawing/2014/main" id="{77CFAE6F-9806-46EB-ABC4-2ADAEF7815F5}"/>
              </a:ext>
            </a:extLst>
          </p:cNvPr>
          <p:cNvSpPr txBox="1">
            <a:spLocks/>
          </p:cNvSpPr>
          <p:nvPr/>
        </p:nvSpPr>
        <p:spPr>
          <a:xfrm>
            <a:off x="-5654" y="856508"/>
            <a:ext cx="6803496" cy="5144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3000" b="1" u="sng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 Ragioni Della Scelta</a:t>
            </a: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: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Km 0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Genova Salita San Nicolò/Corso Firenze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Evitato il passaggio in altre proprietà no servitù </a:t>
            </a:r>
            <a:r>
              <a:rPr lang="it-IT" sz="30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ecc</a:t>
            </a: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it-IT" sz="30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ecc</a:t>
            </a:r>
            <a:endParaRPr lang="it-IT" sz="3000" b="1" kern="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/>
            <a:endParaRPr lang="it-IT" dirty="0"/>
          </a:p>
        </p:txBody>
      </p:sp>
      <p:pic>
        <p:nvPicPr>
          <p:cNvPr id="6" name="Immagine 8" descr="What_is_geothermal_it_html_2ba33bc2.jpg">
            <a:extLst>
              <a:ext uri="{FF2B5EF4-FFF2-40B4-BE49-F238E27FC236}">
                <a16:creationId xmlns:a16="http://schemas.microsoft.com/office/drawing/2014/main" id="{489703AE-B607-498F-83C3-F308688BA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524" y="365275"/>
            <a:ext cx="1110388" cy="132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C4BD9-D32A-2F20-2B94-DC40AC80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113" y="5192212"/>
            <a:ext cx="2471335" cy="127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9CCCB8F-F248-805E-EE5D-38A5CA223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554" y="3211274"/>
            <a:ext cx="4252801" cy="31953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67C19B-4CDC-75BF-C2A7-98A133213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136" y="301643"/>
            <a:ext cx="8062701" cy="4854075"/>
          </a:xfrm>
          <a:prstGeom prst="rect">
            <a:avLst/>
          </a:prstGeom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7EC24445-9B8E-337A-1C89-0E567FDD4A7F}"/>
              </a:ext>
            </a:extLst>
          </p:cNvPr>
          <p:cNvSpPr/>
          <p:nvPr/>
        </p:nvSpPr>
        <p:spPr>
          <a:xfrm rot="3823811">
            <a:off x="4134853" y="975580"/>
            <a:ext cx="3922294" cy="28315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449724-B212-4E78-83C8-E6CBB7756851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</p:spTree>
    <p:extLst>
      <p:ext uri="{BB962C8B-B14F-4D97-AF65-F5344CB8AC3E}">
        <p14:creationId xmlns:p14="http://schemas.microsoft.com/office/powerpoint/2010/main" val="323917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co\Desktop\via Puggia 012.jpg">
            <a:extLst>
              <a:ext uri="{FF2B5EF4-FFF2-40B4-BE49-F238E27FC236}">
                <a16:creationId xmlns:a16="http://schemas.microsoft.com/office/drawing/2014/main" id="{726B4B39-9751-F587-82B1-1F9022E34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98" y="1435564"/>
            <a:ext cx="6820949" cy="373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1774724" y="451359"/>
            <a:ext cx="8227115" cy="4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Geotermia – Economie di Progetto</a:t>
            </a:r>
          </a:p>
        </p:txBody>
      </p:sp>
      <p:sp>
        <p:nvSpPr>
          <p:cNvPr id="15" name="Segnaposto contenuto 6">
            <a:extLst>
              <a:ext uri="{FF2B5EF4-FFF2-40B4-BE49-F238E27FC236}">
                <a16:creationId xmlns:a16="http://schemas.microsoft.com/office/drawing/2014/main" id="{77CFAE6F-9806-46EB-ABC4-2ADAEF7815F5}"/>
              </a:ext>
            </a:extLst>
          </p:cNvPr>
          <p:cNvSpPr txBox="1">
            <a:spLocks/>
          </p:cNvSpPr>
          <p:nvPr/>
        </p:nvSpPr>
        <p:spPr>
          <a:xfrm>
            <a:off x="-5654" y="856508"/>
            <a:ext cx="5492054" cy="51449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3000" b="1" u="sng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La Progettazione Geologico Geotermica</a:t>
            </a: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ha come obiettivo primario la sostenibilità Tecnica del Progetto che poi si traduce anche in Sostenibilità Ambientale.</a:t>
            </a:r>
          </a:p>
          <a:p>
            <a:pPr algn="l">
              <a:spcBef>
                <a:spcPts val="0"/>
              </a:spcBef>
            </a:pPr>
            <a:endParaRPr lang="it-IT" sz="3000" b="1" kern="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endParaRPr lang="it-IT" sz="3000" b="1" kern="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Una volta raggiunto questo traguarda si punta alla </a:t>
            </a:r>
            <a:r>
              <a:rPr lang="it-IT" sz="3000" b="1" u="sng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Sostenibilità Tecnico/Economica</a:t>
            </a: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  <a:p>
            <a:pPr algn="l">
              <a:spcBef>
                <a:spcPts val="0"/>
              </a:spcBef>
            </a:pPr>
            <a:endParaRPr lang="it-IT" sz="3000" b="1" kern="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Concetto questo che ha risvolti importantissimi in questo tipo di impianti e sul loro mercato perché rispetto ad altre tipologie di impianto queste sono economicamente molto sensibili a ogni variazione.</a:t>
            </a:r>
          </a:p>
        </p:txBody>
      </p:sp>
      <p:pic>
        <p:nvPicPr>
          <p:cNvPr id="6" name="Immagine 8" descr="What_is_geothermal_it_html_2ba33bc2.jpg">
            <a:extLst>
              <a:ext uri="{FF2B5EF4-FFF2-40B4-BE49-F238E27FC236}">
                <a16:creationId xmlns:a16="http://schemas.microsoft.com/office/drawing/2014/main" id="{489703AE-B607-498F-83C3-F308688BA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524" y="365275"/>
            <a:ext cx="1110388" cy="132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C4BD9-D32A-2F20-2B94-DC40AC80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113" y="5192212"/>
            <a:ext cx="2471335" cy="127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2C9139-E051-45BA-967C-0056262778A2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</p:spTree>
    <p:extLst>
      <p:ext uri="{BB962C8B-B14F-4D97-AF65-F5344CB8AC3E}">
        <p14:creationId xmlns:p14="http://schemas.microsoft.com/office/powerpoint/2010/main" val="133760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1774724" y="451359"/>
            <a:ext cx="9312374" cy="4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Progettazione e Sostenibilità Tecnica del Progetto</a:t>
            </a:r>
          </a:p>
        </p:txBody>
      </p:sp>
      <p:sp>
        <p:nvSpPr>
          <p:cNvPr id="15" name="Segnaposto contenuto 6">
            <a:extLst>
              <a:ext uri="{FF2B5EF4-FFF2-40B4-BE49-F238E27FC236}">
                <a16:creationId xmlns:a16="http://schemas.microsoft.com/office/drawing/2014/main" id="{77CFAE6F-9806-46EB-ABC4-2ADAEF7815F5}"/>
              </a:ext>
            </a:extLst>
          </p:cNvPr>
          <p:cNvSpPr txBox="1">
            <a:spLocks/>
          </p:cNvSpPr>
          <p:nvPr/>
        </p:nvSpPr>
        <p:spPr>
          <a:xfrm>
            <a:off x="-1" y="1061771"/>
            <a:ext cx="9583839" cy="520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it-IT" sz="2200" dirty="0"/>
          </a:p>
        </p:txBody>
      </p:sp>
      <p:pic>
        <p:nvPicPr>
          <p:cNvPr id="6" name="Immagine 8" descr="What_is_geothermal_it_html_2ba33bc2.jpg">
            <a:extLst>
              <a:ext uri="{FF2B5EF4-FFF2-40B4-BE49-F238E27FC236}">
                <a16:creationId xmlns:a16="http://schemas.microsoft.com/office/drawing/2014/main" id="{489703AE-B607-498F-83C3-F308688BA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68" y="265021"/>
            <a:ext cx="1250086" cy="149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3121C8C-CBE4-D60F-8603-6E817E52E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A7D3A3-8E11-CE85-9ED8-1E48F8A6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162" y="966353"/>
            <a:ext cx="5760532" cy="54994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1A4955B-995D-A8E0-A861-4DE71D256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41" y="1134462"/>
            <a:ext cx="2388308" cy="244185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1D28CF-F5D3-4DEB-BE27-400714AE58C0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</p:spTree>
    <p:extLst>
      <p:ext uri="{BB962C8B-B14F-4D97-AF65-F5344CB8AC3E}">
        <p14:creationId xmlns:p14="http://schemas.microsoft.com/office/powerpoint/2010/main" val="65684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17B2AA-9252-4BAF-AE7E-C0A572F92C16}"/>
              </a:ext>
            </a:extLst>
          </p:cNvPr>
          <p:cNvSpPr txBox="1"/>
          <p:nvPr/>
        </p:nvSpPr>
        <p:spPr>
          <a:xfrm>
            <a:off x="0" y="6465784"/>
            <a:ext cx="12192000" cy="392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462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it-IT" sz="1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FAF1B0E-F1FE-0033-7AEF-CC0DDC6C0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30" y="274455"/>
            <a:ext cx="7644140" cy="329784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63CDE16-1D7F-2AA0-388D-844F225027C2}"/>
              </a:ext>
            </a:extLst>
          </p:cNvPr>
          <p:cNvSpPr txBox="1"/>
          <p:nvPr/>
        </p:nvSpPr>
        <p:spPr>
          <a:xfrm>
            <a:off x="0" y="3782053"/>
            <a:ext cx="1219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0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AnigHP</a:t>
            </a: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è la SEZIONE GEOTERMIA e GEOSCAMBIO di ANIPA (Associazione Nazionale di Idrogeologia e Pozzi Acqua) e rappresenta l’associazione nazionale di imprese e progettisti che operano nel campo della progettazione e nella realizzazione di </a:t>
            </a:r>
            <a:r>
              <a:rPr lang="it-IT" sz="3000" b="1" u="sng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Sistemi di Geoscambio</a:t>
            </a: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ovvero impianti geotermici a pompa di calore.</a:t>
            </a:r>
          </a:p>
        </p:txBody>
      </p:sp>
    </p:spTree>
    <p:extLst>
      <p:ext uri="{BB962C8B-B14F-4D97-AF65-F5344CB8AC3E}">
        <p14:creationId xmlns:p14="http://schemas.microsoft.com/office/powerpoint/2010/main" val="2406547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17B2AA-9252-4BAF-AE7E-C0A572F92C16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1774724" y="451359"/>
            <a:ext cx="9312374" cy="4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Introduzione: I Sistemi di Climatizzazione Geotermica</a:t>
            </a:r>
            <a:endParaRPr kumimoji="0" lang="it-IT" sz="3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5" name="Segnaposto contenuto 6">
            <a:extLst>
              <a:ext uri="{FF2B5EF4-FFF2-40B4-BE49-F238E27FC236}">
                <a16:creationId xmlns:a16="http://schemas.microsoft.com/office/drawing/2014/main" id="{77CFAE6F-9806-46EB-ABC4-2ADAEF7815F5}"/>
              </a:ext>
            </a:extLst>
          </p:cNvPr>
          <p:cNvSpPr txBox="1">
            <a:spLocks/>
          </p:cNvSpPr>
          <p:nvPr/>
        </p:nvSpPr>
        <p:spPr>
          <a:xfrm>
            <a:off x="0" y="1227693"/>
            <a:ext cx="5580000" cy="5037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I Sistemi di Climatizzazione geotermica sono sistemi di climatizzazione che operano scambiando calore con gli strati più superficiali della crosta terreste :</a:t>
            </a:r>
          </a:p>
          <a:p>
            <a:pPr lvl="1"/>
            <a:endParaRPr lang="it-IT" dirty="0"/>
          </a:p>
          <a:p>
            <a:pPr lvl="1"/>
            <a:r>
              <a:rPr lang="it-IT" dirty="0"/>
              <a:t>Si distinguono 3 sottosistemi principali</a:t>
            </a:r>
          </a:p>
          <a:p>
            <a:pPr lvl="1"/>
            <a:r>
              <a:rPr lang="it-IT" dirty="0" err="1"/>
              <a:t>Raybach</a:t>
            </a:r>
            <a:r>
              <a:rPr lang="it-IT" dirty="0"/>
              <a:t> 1980</a:t>
            </a:r>
          </a:p>
          <a:p>
            <a:pPr lvl="1"/>
            <a:r>
              <a:rPr lang="it-IT" dirty="0"/>
              <a:t>-Scambiatori a terra</a:t>
            </a:r>
          </a:p>
          <a:p>
            <a:pPr lvl="1"/>
            <a:r>
              <a:rPr lang="it-IT" dirty="0"/>
              <a:t>-Pompa di Calore</a:t>
            </a:r>
          </a:p>
          <a:p>
            <a:pPr lvl="1"/>
            <a:r>
              <a:rPr lang="it-IT" dirty="0"/>
              <a:t>-Distribuzione Interna</a:t>
            </a:r>
          </a:p>
        </p:txBody>
      </p:sp>
      <p:pic>
        <p:nvPicPr>
          <p:cNvPr id="6" name="Immagine 8" descr="What_is_geothermal_it_html_2ba33bc2.jpg">
            <a:extLst>
              <a:ext uri="{FF2B5EF4-FFF2-40B4-BE49-F238E27FC236}">
                <a16:creationId xmlns:a16="http://schemas.microsoft.com/office/drawing/2014/main" id="{489703AE-B607-498F-83C3-F308688BA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59" y="1063527"/>
            <a:ext cx="4469791" cy="534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B420B5F0-B5EA-62FD-5329-BA6D8749C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0" y="5882465"/>
            <a:ext cx="31432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900" dirty="0"/>
              <a:t>Immagine </a:t>
            </a:r>
            <a:r>
              <a:rPr lang="it-IT" altLang="it-IT" sz="900" dirty="0" err="1"/>
              <a:t>Raybach</a:t>
            </a:r>
            <a:r>
              <a:rPr lang="it-IT" altLang="it-IT" sz="900" dirty="0"/>
              <a:t> 1980 modificata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5A7CDB9-5E6E-20C1-F90E-2576327C4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22"/>
            <a:ext cx="1250970" cy="537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3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3032024" y="478452"/>
            <a:ext cx="9312374" cy="4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Il Sottosistema di Scambio a terra</a:t>
            </a:r>
          </a:p>
        </p:txBody>
      </p:sp>
      <p:sp>
        <p:nvSpPr>
          <p:cNvPr id="15" name="Segnaposto contenuto 6">
            <a:extLst>
              <a:ext uri="{FF2B5EF4-FFF2-40B4-BE49-F238E27FC236}">
                <a16:creationId xmlns:a16="http://schemas.microsoft.com/office/drawing/2014/main" id="{77CFAE6F-9806-46EB-ABC4-2ADAEF7815F5}"/>
              </a:ext>
            </a:extLst>
          </p:cNvPr>
          <p:cNvSpPr txBox="1">
            <a:spLocks/>
          </p:cNvSpPr>
          <p:nvPr/>
        </p:nvSpPr>
        <p:spPr>
          <a:xfrm>
            <a:off x="-1" y="1120291"/>
            <a:ext cx="8458201" cy="5144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dirty="0"/>
              <a:t>Il Sottosistema di scambio può operare:</a:t>
            </a:r>
          </a:p>
          <a:p>
            <a:pPr algn="l">
              <a:spcBef>
                <a:spcPts val="0"/>
              </a:spcBef>
            </a:pPr>
            <a:endParaRPr lang="it-IT" dirty="0"/>
          </a:p>
          <a:p>
            <a:pPr algn="l">
              <a:spcBef>
                <a:spcPts val="0"/>
              </a:spcBef>
            </a:pPr>
            <a:r>
              <a:rPr lang="it-IT" u="sng" dirty="0"/>
              <a:t>per solo scambio di energia </a:t>
            </a:r>
            <a:r>
              <a:rPr lang="it-IT" dirty="0"/>
              <a:t>(Sistema a Circuito Chiuso – Closed Loop) in cui dispositivi sigillati Sonde Geotermiche operano un esclusivo scambio energetico con l’ambiente circostante tramite un fluido termovettore circolante all’interno delle sonde</a:t>
            </a:r>
          </a:p>
          <a:p>
            <a:pPr algn="l">
              <a:spcBef>
                <a:spcPts val="0"/>
              </a:spcBef>
            </a:pPr>
            <a:endParaRPr lang="it-IT" dirty="0"/>
          </a:p>
          <a:p>
            <a:pPr algn="l">
              <a:spcBef>
                <a:spcPts val="0"/>
              </a:spcBef>
            </a:pPr>
            <a:r>
              <a:rPr lang="it-IT" u="sng" dirty="0"/>
              <a:t>per scambio di materia ed energia </a:t>
            </a:r>
            <a:r>
              <a:rPr lang="it-IT" dirty="0"/>
              <a:t>(Sistema a Circuito Aperto – Open Loop) </a:t>
            </a:r>
          </a:p>
          <a:p>
            <a:pPr algn="l">
              <a:spcBef>
                <a:spcPts val="0"/>
              </a:spcBef>
            </a:pPr>
            <a:r>
              <a:rPr lang="it-IT" dirty="0"/>
              <a:t>Sistema a Pozzi in cui si preleva ed eventualmente restituisce acqua di falda dal sottosuolo per operare lo scambio energetico sull’acqua prelevata/restituita</a:t>
            </a:r>
          </a:p>
          <a:p>
            <a:pPr algn="l">
              <a:spcBef>
                <a:spcPts val="0"/>
              </a:spcBef>
            </a:pPr>
            <a:endParaRPr lang="it-IT" dirty="0"/>
          </a:p>
          <a:p>
            <a:pPr algn="l">
              <a:spcBef>
                <a:spcPts val="0"/>
              </a:spcBef>
            </a:pPr>
            <a:r>
              <a:rPr lang="it-IT" dirty="0"/>
              <a:t>La Progettazione e la Sostenibilità Tecnica/Economica delle due tipologie è ovviamente diversissima</a:t>
            </a:r>
          </a:p>
          <a:p>
            <a:pPr algn="l"/>
            <a:endParaRPr lang="it-IT" dirty="0"/>
          </a:p>
        </p:txBody>
      </p:sp>
      <p:pic>
        <p:nvPicPr>
          <p:cNvPr id="6" name="Immagine 8" descr="What_is_geothermal_it_html_2ba33bc2.jpg">
            <a:extLst>
              <a:ext uri="{FF2B5EF4-FFF2-40B4-BE49-F238E27FC236}">
                <a16:creationId xmlns:a16="http://schemas.microsoft.com/office/drawing/2014/main" id="{489703AE-B607-498F-83C3-F308688BA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347" y="265020"/>
            <a:ext cx="2176407" cy="260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1DC1921C-7FFE-623B-2440-AB40EF2AB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0" y="5882465"/>
            <a:ext cx="314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900" dirty="0"/>
              <a:t>Immagine tratta da atti congresso GEAM </a:t>
            </a:r>
          </a:p>
          <a:p>
            <a:pPr eaLnBrk="1" hangingPunct="1"/>
            <a:r>
              <a:rPr lang="it-IT" altLang="it-IT" sz="900" dirty="0"/>
              <a:t>Torino, 10 ottobre 2011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1C4BD9-D32A-2F20-2B94-DC40AC80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641" y="3544478"/>
            <a:ext cx="4122649" cy="212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CAD79D-8F89-0C4C-0672-52B862779030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3CE6B-7DE1-3F56-35B5-EA07CB8F6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0" y="280508"/>
            <a:ext cx="1977390" cy="848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46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3032024" y="478452"/>
            <a:ext cx="9312374" cy="4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 Il Potenziale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CAD79D-8F89-0C4C-0672-52B862779030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3CE6B-7DE1-3F56-35B5-EA07CB8F6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0" y="280508"/>
            <a:ext cx="1977390" cy="848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E2CEBE64-05A1-CA2D-A6D1-0BBCCA1ED94D}"/>
              </a:ext>
            </a:extLst>
          </p:cNvPr>
          <p:cNvGrpSpPr/>
          <p:nvPr/>
        </p:nvGrpSpPr>
        <p:grpSpPr>
          <a:xfrm>
            <a:off x="536660" y="1189496"/>
            <a:ext cx="1094974" cy="913006"/>
            <a:chOff x="1382451" y="1374342"/>
            <a:chExt cx="1459965" cy="1217341"/>
          </a:xfrm>
        </p:grpSpPr>
        <p:pic>
          <p:nvPicPr>
            <p:cNvPr id="7" name="Immagine 6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814DC8E0-901E-4FC7-5B28-38049BD8F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952" y="1374342"/>
              <a:ext cx="966965" cy="827090"/>
            </a:xfrm>
            <a:prstGeom prst="rect">
              <a:avLst/>
            </a:prstGeom>
          </p:spPr>
        </p:pic>
        <p:sp>
          <p:nvSpPr>
            <p:cNvPr id="8" name="Pentagono 9">
              <a:extLst>
                <a:ext uri="{FF2B5EF4-FFF2-40B4-BE49-F238E27FC236}">
                  <a16:creationId xmlns:a16="http://schemas.microsoft.com/office/drawing/2014/main" id="{1E4F9D09-A336-78B7-CDF3-501EE6DA360F}"/>
                </a:ext>
              </a:extLst>
            </p:cNvPr>
            <p:cNvSpPr/>
            <p:nvPr/>
          </p:nvSpPr>
          <p:spPr>
            <a:xfrm rot="5400000">
              <a:off x="1920751" y="1670017"/>
              <a:ext cx="383366" cy="145996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t-IT" b="1" dirty="0">
                  <a:solidFill>
                    <a:srgbClr val="95206F"/>
                  </a:solidFill>
                </a:rPr>
                <a:t>Economici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2930C1A-8E86-14DF-8044-881A7E2FCD60}"/>
              </a:ext>
            </a:extLst>
          </p:cNvPr>
          <p:cNvGrpSpPr/>
          <p:nvPr/>
        </p:nvGrpSpPr>
        <p:grpSpPr>
          <a:xfrm>
            <a:off x="3235551" y="2396219"/>
            <a:ext cx="1176402" cy="924505"/>
            <a:chOff x="3819362" y="1374343"/>
            <a:chExt cx="1568536" cy="1232673"/>
          </a:xfrm>
        </p:grpSpPr>
        <p:pic>
          <p:nvPicPr>
            <p:cNvPr id="11" name="Immagine 10" descr="Immagine che contiene graffiti&#10;&#10;Descrizione generata automaticamente">
              <a:extLst>
                <a:ext uri="{FF2B5EF4-FFF2-40B4-BE49-F238E27FC236}">
                  <a16:creationId xmlns:a16="http://schemas.microsoft.com/office/drawing/2014/main" id="{52B58BC6-8C8F-4A9B-7DB9-CCE3FBD0A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6004" y="1374343"/>
              <a:ext cx="955252" cy="827090"/>
            </a:xfrm>
            <a:prstGeom prst="rect">
              <a:avLst/>
            </a:prstGeom>
          </p:spPr>
        </p:pic>
        <p:sp>
          <p:nvSpPr>
            <p:cNvPr id="13" name="Pentagono 10">
              <a:extLst>
                <a:ext uri="{FF2B5EF4-FFF2-40B4-BE49-F238E27FC236}">
                  <a16:creationId xmlns:a16="http://schemas.microsoft.com/office/drawing/2014/main" id="{6FF66889-79EA-0503-8319-A4081BFFF9F3}"/>
                </a:ext>
              </a:extLst>
            </p:cNvPr>
            <p:cNvSpPr/>
            <p:nvPr/>
          </p:nvSpPr>
          <p:spPr>
            <a:xfrm rot="5400000">
              <a:off x="4411947" y="1631065"/>
              <a:ext cx="383366" cy="1568536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t-IT" sz="1200" b="1" dirty="0">
                  <a:solidFill>
                    <a:schemeClr val="accent6"/>
                  </a:solidFill>
                </a:rPr>
                <a:t>Ambientali</a:t>
              </a:r>
            </a:p>
          </p:txBody>
        </p:sp>
      </p:grpSp>
      <p:cxnSp>
        <p:nvCxnSpPr>
          <p:cNvPr id="16" name="Connettore 1 13">
            <a:extLst>
              <a:ext uri="{FF2B5EF4-FFF2-40B4-BE49-F238E27FC236}">
                <a16:creationId xmlns:a16="http://schemas.microsoft.com/office/drawing/2014/main" id="{90555246-493B-897E-91C0-18165931045A}"/>
              </a:ext>
            </a:extLst>
          </p:cNvPr>
          <p:cNvCxnSpPr>
            <a:cxnSpLocks/>
          </p:cNvCxnSpPr>
          <p:nvPr/>
        </p:nvCxnSpPr>
        <p:spPr>
          <a:xfrm flipV="1">
            <a:off x="3138307" y="2031306"/>
            <a:ext cx="6189945" cy="704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entagono 14">
            <a:extLst>
              <a:ext uri="{FF2B5EF4-FFF2-40B4-BE49-F238E27FC236}">
                <a16:creationId xmlns:a16="http://schemas.microsoft.com/office/drawing/2014/main" id="{C41E2EC8-BC1B-83F7-2D87-4657B8640CEC}"/>
              </a:ext>
            </a:extLst>
          </p:cNvPr>
          <p:cNvSpPr/>
          <p:nvPr/>
        </p:nvSpPr>
        <p:spPr>
          <a:xfrm rot="5400000">
            <a:off x="6270308" y="-831420"/>
            <a:ext cx="287523" cy="5317016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benefici delle Pompe di calore geotermiche nel settore residenziale</a:t>
            </a:r>
          </a:p>
        </p:txBody>
      </p:sp>
      <p:sp>
        <p:nvSpPr>
          <p:cNvPr id="18" name="Pentagono 19">
            <a:extLst>
              <a:ext uri="{FF2B5EF4-FFF2-40B4-BE49-F238E27FC236}">
                <a16:creationId xmlns:a16="http://schemas.microsoft.com/office/drawing/2014/main" id="{63E8758F-8D06-1A79-30AC-DA470FB004D3}"/>
              </a:ext>
            </a:extLst>
          </p:cNvPr>
          <p:cNvSpPr/>
          <p:nvPr/>
        </p:nvSpPr>
        <p:spPr>
          <a:xfrm>
            <a:off x="381794" y="2429913"/>
            <a:ext cx="1404707" cy="663403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b="1" dirty="0">
                <a:solidFill>
                  <a:srgbClr val="95206F"/>
                </a:solidFill>
              </a:rPr>
              <a:t>+24,7 </a:t>
            </a:r>
            <a:br>
              <a:rPr lang="it-IT" b="1" dirty="0">
                <a:solidFill>
                  <a:srgbClr val="95206F"/>
                </a:solidFill>
              </a:rPr>
            </a:br>
            <a:r>
              <a:rPr lang="it-IT" dirty="0" err="1">
                <a:solidFill>
                  <a:srgbClr val="95206F"/>
                </a:solidFill>
              </a:rPr>
              <a:t>mld</a:t>
            </a:r>
            <a:r>
              <a:rPr lang="it-IT" dirty="0">
                <a:solidFill>
                  <a:srgbClr val="95206F"/>
                </a:solidFill>
              </a:rPr>
              <a:t> € di </a:t>
            </a:r>
            <a:br>
              <a:rPr lang="it-IT" dirty="0">
                <a:solidFill>
                  <a:srgbClr val="95206F"/>
                </a:solidFill>
              </a:rPr>
            </a:br>
            <a:r>
              <a:rPr lang="it-IT" dirty="0">
                <a:solidFill>
                  <a:srgbClr val="95206F"/>
                </a:solidFill>
              </a:rPr>
              <a:t>Valore aggiunto</a:t>
            </a:r>
          </a:p>
        </p:txBody>
      </p:sp>
      <p:sp>
        <p:nvSpPr>
          <p:cNvPr id="19" name="Pentagono 20">
            <a:extLst>
              <a:ext uri="{FF2B5EF4-FFF2-40B4-BE49-F238E27FC236}">
                <a16:creationId xmlns:a16="http://schemas.microsoft.com/office/drawing/2014/main" id="{2AE64819-F8B2-9422-64BF-34C625292BAB}"/>
              </a:ext>
            </a:extLst>
          </p:cNvPr>
          <p:cNvSpPr/>
          <p:nvPr/>
        </p:nvSpPr>
        <p:spPr>
          <a:xfrm>
            <a:off x="357900" y="3485191"/>
            <a:ext cx="1404707" cy="663403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b="1" dirty="0">
                <a:solidFill>
                  <a:srgbClr val="95206F"/>
                </a:solidFill>
              </a:rPr>
              <a:t>+19,4</a:t>
            </a:r>
            <a:br>
              <a:rPr lang="it-IT" b="1" dirty="0">
                <a:solidFill>
                  <a:srgbClr val="95206F"/>
                </a:solidFill>
              </a:rPr>
            </a:br>
            <a:r>
              <a:rPr lang="it-IT" dirty="0" err="1">
                <a:solidFill>
                  <a:srgbClr val="95206F"/>
                </a:solidFill>
              </a:rPr>
              <a:t>mld</a:t>
            </a:r>
            <a:r>
              <a:rPr lang="it-IT" dirty="0">
                <a:solidFill>
                  <a:srgbClr val="95206F"/>
                </a:solidFill>
              </a:rPr>
              <a:t> € di </a:t>
            </a:r>
            <a:br>
              <a:rPr lang="it-IT" dirty="0">
                <a:solidFill>
                  <a:srgbClr val="95206F"/>
                </a:solidFill>
              </a:rPr>
            </a:br>
            <a:r>
              <a:rPr lang="it-IT" dirty="0">
                <a:solidFill>
                  <a:srgbClr val="95206F"/>
                </a:solidFill>
              </a:rPr>
              <a:t>gettito fiscale</a:t>
            </a:r>
          </a:p>
        </p:txBody>
      </p:sp>
      <p:sp>
        <p:nvSpPr>
          <p:cNvPr id="20" name="Pentagono 21">
            <a:extLst>
              <a:ext uri="{FF2B5EF4-FFF2-40B4-BE49-F238E27FC236}">
                <a16:creationId xmlns:a16="http://schemas.microsoft.com/office/drawing/2014/main" id="{37D73B1C-8DE1-1971-3FA2-74FFC22683C3}"/>
              </a:ext>
            </a:extLst>
          </p:cNvPr>
          <p:cNvSpPr/>
          <p:nvPr/>
        </p:nvSpPr>
        <p:spPr>
          <a:xfrm>
            <a:off x="381794" y="4449197"/>
            <a:ext cx="1404707" cy="663403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b="1" dirty="0">
                <a:solidFill>
                  <a:srgbClr val="95206F"/>
                </a:solidFill>
              </a:rPr>
              <a:t>+33.000</a:t>
            </a:r>
            <a:br>
              <a:rPr lang="it-IT" b="1" dirty="0">
                <a:solidFill>
                  <a:srgbClr val="95206F"/>
                </a:solidFill>
              </a:rPr>
            </a:br>
            <a:r>
              <a:rPr lang="it-IT" dirty="0">
                <a:solidFill>
                  <a:srgbClr val="95206F"/>
                </a:solidFill>
              </a:rPr>
              <a:t>occupati all’anno</a:t>
            </a:r>
          </a:p>
        </p:txBody>
      </p:sp>
      <p:sp>
        <p:nvSpPr>
          <p:cNvPr id="21" name="Pentagono 23">
            <a:extLst>
              <a:ext uri="{FF2B5EF4-FFF2-40B4-BE49-F238E27FC236}">
                <a16:creationId xmlns:a16="http://schemas.microsoft.com/office/drawing/2014/main" id="{6D15560D-10E5-0046-3781-42457F462E31}"/>
              </a:ext>
            </a:extLst>
          </p:cNvPr>
          <p:cNvSpPr/>
          <p:nvPr/>
        </p:nvSpPr>
        <p:spPr>
          <a:xfrm>
            <a:off x="3121399" y="3302176"/>
            <a:ext cx="1404707" cy="108797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 dirty="0">
                <a:solidFill>
                  <a:schemeClr val="accent6"/>
                </a:solidFill>
              </a:rPr>
              <a:t>-12.774</a:t>
            </a:r>
            <a:br>
              <a:rPr lang="it-IT" sz="1400" b="1" dirty="0">
                <a:solidFill>
                  <a:schemeClr val="accent6"/>
                </a:solidFill>
              </a:rPr>
            </a:br>
            <a:r>
              <a:rPr lang="it-IT" sz="1400" dirty="0">
                <a:solidFill>
                  <a:schemeClr val="accent6"/>
                </a:solidFill>
              </a:rPr>
              <a:t>kton di CO</a:t>
            </a:r>
            <a:r>
              <a:rPr lang="it-IT" sz="1400" baseline="-25000" dirty="0">
                <a:solidFill>
                  <a:schemeClr val="accent6"/>
                </a:solidFill>
              </a:rPr>
              <a:t>2 </a:t>
            </a:r>
            <a:br>
              <a:rPr lang="it-IT" sz="1400" baseline="-25000" dirty="0">
                <a:solidFill>
                  <a:schemeClr val="accent6"/>
                </a:solidFill>
              </a:rPr>
            </a:br>
            <a:r>
              <a:rPr lang="it-IT" sz="1400" dirty="0">
                <a:solidFill>
                  <a:schemeClr val="accent6"/>
                </a:solidFill>
              </a:rPr>
              <a:t>(la produzione nel 2019 di tutte le centrali a carbone in Italia)</a:t>
            </a:r>
            <a:endParaRPr lang="it-IT" sz="1400" baseline="-25000" dirty="0">
              <a:solidFill>
                <a:schemeClr val="accent6"/>
              </a:solidFill>
            </a:endParaRPr>
          </a:p>
        </p:txBody>
      </p:sp>
      <p:sp>
        <p:nvSpPr>
          <p:cNvPr id="22" name="Pentagono 24">
            <a:extLst>
              <a:ext uri="{FF2B5EF4-FFF2-40B4-BE49-F238E27FC236}">
                <a16:creationId xmlns:a16="http://schemas.microsoft.com/office/drawing/2014/main" id="{2A44DD6A-BFCF-4938-05FE-C4F942E5E8D4}"/>
              </a:ext>
            </a:extLst>
          </p:cNvPr>
          <p:cNvSpPr/>
          <p:nvPr/>
        </p:nvSpPr>
        <p:spPr>
          <a:xfrm>
            <a:off x="3085239" y="4596978"/>
            <a:ext cx="1477027" cy="1387987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dirty="0">
                <a:solidFill>
                  <a:schemeClr val="accent6"/>
                </a:solidFill>
              </a:rPr>
              <a:t>Altre emissioni per riscaldamento:</a:t>
            </a:r>
            <a:endParaRPr lang="it-IT" sz="1400" baseline="-25000" dirty="0">
              <a:solidFill>
                <a:schemeClr val="accent6"/>
              </a:solidFill>
            </a:endParaRPr>
          </a:p>
          <a:p>
            <a:pPr algn="ctr"/>
            <a:r>
              <a:rPr lang="it-IT" sz="1400" dirty="0" err="1">
                <a:solidFill>
                  <a:schemeClr val="accent6"/>
                </a:solidFill>
              </a:rPr>
              <a:t>NO</a:t>
            </a:r>
            <a:r>
              <a:rPr lang="it-IT" sz="1400" baseline="-25000" dirty="0" err="1">
                <a:solidFill>
                  <a:schemeClr val="accent6"/>
                </a:solidFill>
              </a:rPr>
              <a:t>x</a:t>
            </a:r>
            <a:r>
              <a:rPr lang="it-IT" sz="1400" dirty="0">
                <a:solidFill>
                  <a:schemeClr val="accent6"/>
                </a:solidFill>
              </a:rPr>
              <a:t>: </a:t>
            </a:r>
            <a:r>
              <a:rPr lang="it-IT" sz="1400" b="1" dirty="0">
                <a:solidFill>
                  <a:schemeClr val="accent6"/>
                </a:solidFill>
              </a:rPr>
              <a:t>-19%</a:t>
            </a:r>
          </a:p>
          <a:p>
            <a:pPr algn="ctr"/>
            <a:r>
              <a:rPr lang="it-IT" sz="1400" dirty="0">
                <a:solidFill>
                  <a:schemeClr val="accent6"/>
                </a:solidFill>
              </a:rPr>
              <a:t>CO: </a:t>
            </a:r>
            <a:r>
              <a:rPr lang="it-IT" sz="1400" b="1" dirty="0">
                <a:solidFill>
                  <a:schemeClr val="accent6"/>
                </a:solidFill>
              </a:rPr>
              <a:t>-8,9%</a:t>
            </a:r>
          </a:p>
          <a:p>
            <a:pPr algn="ctr"/>
            <a:r>
              <a:rPr lang="it-IT" sz="1400" dirty="0">
                <a:solidFill>
                  <a:schemeClr val="accent6"/>
                </a:solidFill>
              </a:rPr>
              <a:t>PM</a:t>
            </a:r>
            <a:r>
              <a:rPr lang="it-IT" sz="1400" baseline="-25000" dirty="0">
                <a:solidFill>
                  <a:schemeClr val="accent6"/>
                </a:solidFill>
              </a:rPr>
              <a:t>10</a:t>
            </a:r>
            <a:r>
              <a:rPr lang="it-IT" sz="1400" dirty="0">
                <a:solidFill>
                  <a:schemeClr val="accent6"/>
                </a:solidFill>
              </a:rPr>
              <a:t>: </a:t>
            </a:r>
            <a:r>
              <a:rPr lang="it-IT" sz="1400" b="1" dirty="0">
                <a:solidFill>
                  <a:schemeClr val="accent6"/>
                </a:solidFill>
              </a:rPr>
              <a:t>-8,5%</a:t>
            </a:r>
          </a:p>
          <a:p>
            <a:pPr algn="ctr"/>
            <a:r>
              <a:rPr lang="it-IT" sz="1400" dirty="0">
                <a:solidFill>
                  <a:schemeClr val="accent6"/>
                </a:solidFill>
              </a:rPr>
              <a:t>PM</a:t>
            </a:r>
            <a:r>
              <a:rPr lang="it-IT" sz="1400" baseline="-25000" dirty="0">
                <a:solidFill>
                  <a:schemeClr val="accent6"/>
                </a:solidFill>
              </a:rPr>
              <a:t>2,5</a:t>
            </a:r>
            <a:r>
              <a:rPr lang="it-IT" sz="1400" dirty="0">
                <a:solidFill>
                  <a:schemeClr val="accent6"/>
                </a:solidFill>
              </a:rPr>
              <a:t>: </a:t>
            </a:r>
            <a:r>
              <a:rPr lang="it-IT" sz="1400" b="1" dirty="0">
                <a:solidFill>
                  <a:schemeClr val="accent6"/>
                </a:solidFill>
              </a:rPr>
              <a:t>-8,6%</a:t>
            </a:r>
          </a:p>
          <a:p>
            <a:pPr algn="ctr"/>
            <a:endParaRPr lang="it-IT" sz="1400" b="1" dirty="0">
              <a:solidFill>
                <a:schemeClr val="accent6"/>
              </a:solidFill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91F34D2-ABBA-B7A5-45C3-ADA3366824C6}"/>
              </a:ext>
            </a:extLst>
          </p:cNvPr>
          <p:cNvGrpSpPr/>
          <p:nvPr/>
        </p:nvGrpSpPr>
        <p:grpSpPr>
          <a:xfrm>
            <a:off x="9948530" y="1386332"/>
            <a:ext cx="1404708" cy="3680627"/>
            <a:chOff x="6485682" y="1375185"/>
            <a:chExt cx="1872944" cy="4907503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145D6ECA-DF4F-E703-BA99-10AF07577CF0}"/>
                </a:ext>
              </a:extLst>
            </p:cNvPr>
            <p:cNvGrpSpPr/>
            <p:nvPr/>
          </p:nvGrpSpPr>
          <p:grpSpPr>
            <a:xfrm>
              <a:off x="6587326" y="1375185"/>
              <a:ext cx="1568536" cy="1180539"/>
              <a:chOff x="6300719" y="1374343"/>
              <a:chExt cx="1568536" cy="1180539"/>
            </a:xfrm>
          </p:grpSpPr>
          <p:pic>
            <p:nvPicPr>
              <p:cNvPr id="27" name="Immagine 26" descr="Immagine che contiene segnale&#10;&#10;Descrizione generata automaticamente">
                <a:extLst>
                  <a:ext uri="{FF2B5EF4-FFF2-40B4-BE49-F238E27FC236}">
                    <a16:creationId xmlns:a16="http://schemas.microsoft.com/office/drawing/2014/main" id="{6C7C15CF-CA0B-D491-FFBD-332697E89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95010" y="1374343"/>
                <a:ext cx="979954" cy="844148"/>
              </a:xfrm>
              <a:prstGeom prst="rect">
                <a:avLst/>
              </a:prstGeom>
            </p:spPr>
          </p:pic>
          <p:sp>
            <p:nvSpPr>
              <p:cNvPr id="28" name="Pentagono 11">
                <a:extLst>
                  <a:ext uri="{FF2B5EF4-FFF2-40B4-BE49-F238E27FC236}">
                    <a16:creationId xmlns:a16="http://schemas.microsoft.com/office/drawing/2014/main" id="{1705CCFE-8F53-AC0B-BFB1-E4B4A44FC07F}"/>
                  </a:ext>
                </a:extLst>
              </p:cNvPr>
              <p:cNvSpPr/>
              <p:nvPr/>
            </p:nvSpPr>
            <p:spPr>
              <a:xfrm rot="5400000">
                <a:off x="6893304" y="1578931"/>
                <a:ext cx="383366" cy="1568536"/>
              </a:xfrm>
              <a:prstGeom prst="homePlate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it-IT" sz="1400" b="1" dirty="0">
                    <a:solidFill>
                      <a:srgbClr val="0070C0"/>
                    </a:solidFill>
                  </a:rPr>
                  <a:t>Salute</a:t>
                </a:r>
              </a:p>
            </p:txBody>
          </p:sp>
        </p:grpSp>
        <p:sp>
          <p:nvSpPr>
            <p:cNvPr id="25" name="Pentagono 25">
              <a:extLst>
                <a:ext uri="{FF2B5EF4-FFF2-40B4-BE49-F238E27FC236}">
                  <a16:creationId xmlns:a16="http://schemas.microsoft.com/office/drawing/2014/main" id="{3AB2CF62-C21A-6BDC-58A8-B8CDB840AF47}"/>
                </a:ext>
              </a:extLst>
            </p:cNvPr>
            <p:cNvSpPr/>
            <p:nvPr/>
          </p:nvSpPr>
          <p:spPr>
            <a:xfrm>
              <a:off x="6485682" y="4185857"/>
              <a:ext cx="1872943" cy="2096831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rgbClr val="0070C0"/>
                  </a:solidFill>
                </a:rPr>
                <a:t>76.200</a:t>
              </a:r>
              <a:br>
                <a:rPr lang="it-IT" sz="1400" b="1" dirty="0">
                  <a:solidFill>
                    <a:srgbClr val="0070C0"/>
                  </a:solidFill>
                </a:rPr>
              </a:br>
              <a:r>
                <a:rPr lang="it-IT" sz="1400" dirty="0">
                  <a:solidFill>
                    <a:srgbClr val="0070C0"/>
                  </a:solidFill>
                </a:rPr>
                <a:t>morti premature nel 2016 a causa dell’inquinamento atmosferico</a:t>
              </a:r>
              <a:br>
                <a:rPr lang="it-IT" sz="1400" baseline="-25000" dirty="0">
                  <a:solidFill>
                    <a:srgbClr val="0070C0"/>
                  </a:solidFill>
                </a:rPr>
              </a:br>
              <a:r>
                <a:rPr lang="it-IT" sz="1400" dirty="0">
                  <a:solidFill>
                    <a:srgbClr val="0070C0"/>
                  </a:solidFill>
                </a:rPr>
                <a:t>(costo per il Paese di 115 </a:t>
              </a:r>
              <a:r>
                <a:rPr lang="it-IT" sz="1400" dirty="0" err="1">
                  <a:solidFill>
                    <a:srgbClr val="0070C0"/>
                  </a:solidFill>
                </a:rPr>
                <a:t>mld</a:t>
              </a:r>
              <a:r>
                <a:rPr lang="it-IT" sz="1400" dirty="0">
                  <a:solidFill>
                    <a:srgbClr val="0070C0"/>
                  </a:solidFill>
                </a:rPr>
                <a:t> €)</a:t>
              </a:r>
              <a:endParaRPr lang="it-IT" sz="1400" baseline="-25000" dirty="0">
                <a:solidFill>
                  <a:srgbClr val="0070C0"/>
                </a:solidFill>
              </a:endParaRPr>
            </a:p>
          </p:txBody>
        </p:sp>
        <p:sp>
          <p:nvSpPr>
            <p:cNvPr id="26" name="Pentagono 26">
              <a:extLst>
                <a:ext uri="{FF2B5EF4-FFF2-40B4-BE49-F238E27FC236}">
                  <a16:creationId xmlns:a16="http://schemas.microsoft.com/office/drawing/2014/main" id="{9D4487A2-7DC8-F5FC-9AA7-6639193218C0}"/>
                </a:ext>
              </a:extLst>
            </p:cNvPr>
            <p:cNvSpPr/>
            <p:nvPr/>
          </p:nvSpPr>
          <p:spPr>
            <a:xfrm>
              <a:off x="6485683" y="2416143"/>
              <a:ext cx="1872943" cy="1667609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rgbClr val="0070C0"/>
                  </a:solidFill>
                </a:rPr>
                <a:t>Miglioramento della qualità dell’aria</a:t>
              </a:r>
              <a:br>
                <a:rPr lang="it-IT" sz="1400" b="1" dirty="0">
                  <a:solidFill>
                    <a:srgbClr val="0070C0"/>
                  </a:solidFill>
                </a:rPr>
              </a:br>
              <a:r>
                <a:rPr lang="it-IT" sz="1400" dirty="0">
                  <a:solidFill>
                    <a:srgbClr val="0070C0"/>
                  </a:solidFill>
                </a:rPr>
                <a:t>grazie alle </a:t>
              </a:r>
              <a:r>
                <a:rPr lang="it-IT" sz="1400" dirty="0" err="1">
                  <a:solidFill>
                    <a:srgbClr val="0070C0"/>
                  </a:solidFill>
                </a:rPr>
                <a:t>PdC</a:t>
              </a:r>
              <a:r>
                <a:rPr lang="it-IT" sz="1400" dirty="0">
                  <a:solidFill>
                    <a:srgbClr val="0070C0"/>
                  </a:solidFill>
                </a:rPr>
                <a:t> geotermiche</a:t>
              </a:r>
              <a:endParaRPr lang="it-IT" sz="1400" baseline="-25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FA89BB9B-4F9B-1FF8-DC19-19D52DC28674}"/>
              </a:ext>
            </a:extLst>
          </p:cNvPr>
          <p:cNvGrpSpPr/>
          <p:nvPr/>
        </p:nvGrpSpPr>
        <p:grpSpPr>
          <a:xfrm>
            <a:off x="5884898" y="2386341"/>
            <a:ext cx="1757858" cy="3723287"/>
            <a:chOff x="8997477" y="1427016"/>
            <a:chExt cx="2343810" cy="4964382"/>
          </a:xfrm>
        </p:grpSpPr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193C1A02-7665-9266-38BC-D2958B59C763}"/>
                </a:ext>
              </a:extLst>
            </p:cNvPr>
            <p:cNvGrpSpPr/>
            <p:nvPr/>
          </p:nvGrpSpPr>
          <p:grpSpPr>
            <a:xfrm>
              <a:off x="9335697" y="1427016"/>
              <a:ext cx="1667371" cy="1113679"/>
              <a:chOff x="9005135" y="1475911"/>
              <a:chExt cx="1667371" cy="1113679"/>
            </a:xfrm>
          </p:grpSpPr>
          <p:pic>
            <p:nvPicPr>
              <p:cNvPr id="33" name="Immagine 32" descr="Immagine che contiene edificio, orologio, torre&#10;&#10;Descrizione generata automaticamente">
                <a:extLst>
                  <a:ext uri="{FF2B5EF4-FFF2-40B4-BE49-F238E27FC236}">
                    <a16:creationId xmlns:a16="http://schemas.microsoft.com/office/drawing/2014/main" id="{9457B2C1-62BF-5960-0421-C75F8167C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16704" y="1475911"/>
                <a:ext cx="644234" cy="725521"/>
              </a:xfrm>
              <a:prstGeom prst="rect">
                <a:avLst/>
              </a:prstGeom>
            </p:spPr>
          </p:pic>
          <p:sp>
            <p:nvSpPr>
              <p:cNvPr id="34" name="Pentagono 12">
                <a:extLst>
                  <a:ext uri="{FF2B5EF4-FFF2-40B4-BE49-F238E27FC236}">
                    <a16:creationId xmlns:a16="http://schemas.microsoft.com/office/drawing/2014/main" id="{3BDAD4D8-A79A-D519-4B8F-42B1D652F024}"/>
                  </a:ext>
                </a:extLst>
              </p:cNvPr>
              <p:cNvSpPr/>
              <p:nvPr/>
            </p:nvSpPr>
            <p:spPr>
              <a:xfrm rot="5400000">
                <a:off x="9647138" y="1564221"/>
                <a:ext cx="383366" cy="1667371"/>
              </a:xfrm>
              <a:prstGeom prst="homePlate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it-IT" sz="1200" b="1" dirty="0">
                    <a:solidFill>
                      <a:srgbClr val="EF5251"/>
                    </a:solidFill>
                  </a:rPr>
                  <a:t>Energetici</a:t>
                </a:r>
              </a:p>
            </p:txBody>
          </p:sp>
        </p:grpSp>
        <p:sp>
          <p:nvSpPr>
            <p:cNvPr id="31" name="Pentagono 27">
              <a:extLst>
                <a:ext uri="{FF2B5EF4-FFF2-40B4-BE49-F238E27FC236}">
                  <a16:creationId xmlns:a16="http://schemas.microsoft.com/office/drawing/2014/main" id="{0132056A-D170-45A7-6F9F-E94A8C808600}"/>
                </a:ext>
              </a:extLst>
            </p:cNvPr>
            <p:cNvSpPr/>
            <p:nvPr/>
          </p:nvSpPr>
          <p:spPr>
            <a:xfrm>
              <a:off x="9180215" y="2525128"/>
              <a:ext cx="1978335" cy="1450627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rgbClr val="EF5251"/>
                  </a:solidFill>
                </a:rPr>
                <a:t>-5,0</a:t>
              </a:r>
              <a:br>
                <a:rPr lang="it-IT" sz="1400" b="1" dirty="0">
                  <a:solidFill>
                    <a:srgbClr val="EF5251"/>
                  </a:solidFill>
                </a:rPr>
              </a:br>
              <a:r>
                <a:rPr lang="it-IT" sz="1400" dirty="0" err="1">
                  <a:solidFill>
                    <a:srgbClr val="EF5251"/>
                  </a:solidFill>
                </a:rPr>
                <a:t>Mtep</a:t>
              </a:r>
              <a:r>
                <a:rPr lang="it-IT" sz="1400" baseline="-25000" dirty="0">
                  <a:solidFill>
                    <a:srgbClr val="EF5251"/>
                  </a:solidFill>
                </a:rPr>
                <a:t> </a:t>
              </a:r>
              <a:br>
                <a:rPr lang="it-IT" sz="1400" baseline="-25000" dirty="0">
                  <a:solidFill>
                    <a:srgbClr val="EF5251"/>
                  </a:solidFill>
                </a:rPr>
              </a:br>
              <a:r>
                <a:rPr lang="it-IT" sz="1400" dirty="0">
                  <a:solidFill>
                    <a:srgbClr val="EF5251"/>
                  </a:solidFill>
                </a:rPr>
                <a:t>(risparmio di </a:t>
              </a:r>
              <a:r>
                <a:rPr lang="it-IT" sz="1600" dirty="0">
                  <a:solidFill>
                    <a:srgbClr val="EF5251"/>
                  </a:solidFill>
                </a:rPr>
                <a:t>energia</a:t>
              </a:r>
              <a:r>
                <a:rPr lang="it-IT" sz="1400" dirty="0">
                  <a:solidFill>
                    <a:srgbClr val="EF5251"/>
                  </a:solidFill>
                </a:rPr>
                <a:t> primaria da fonte fossile)</a:t>
              </a:r>
              <a:endParaRPr lang="it-IT" sz="1400" baseline="-25000" dirty="0">
                <a:solidFill>
                  <a:srgbClr val="EF5251"/>
                </a:solidFill>
              </a:endParaRPr>
            </a:p>
          </p:txBody>
        </p:sp>
        <p:sp>
          <p:nvSpPr>
            <p:cNvPr id="32" name="Pentagono 28">
              <a:extLst>
                <a:ext uri="{FF2B5EF4-FFF2-40B4-BE49-F238E27FC236}">
                  <a16:creationId xmlns:a16="http://schemas.microsoft.com/office/drawing/2014/main" id="{D257E128-1B04-5276-C3BD-D952CA7107F3}"/>
                </a:ext>
              </a:extLst>
            </p:cNvPr>
            <p:cNvSpPr/>
            <p:nvPr/>
          </p:nvSpPr>
          <p:spPr>
            <a:xfrm>
              <a:off x="8997477" y="4063025"/>
              <a:ext cx="2343810" cy="2328373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it-IT" sz="1400" b="1" dirty="0">
                  <a:solidFill>
                    <a:srgbClr val="EF5251"/>
                  </a:solidFill>
                </a:rPr>
                <a:t>-5,0</a:t>
              </a:r>
              <a:br>
                <a:rPr lang="it-IT" sz="1400" b="1" dirty="0">
                  <a:solidFill>
                    <a:srgbClr val="EF5251"/>
                  </a:solidFill>
                </a:rPr>
              </a:br>
              <a:r>
                <a:rPr lang="it-IT" sz="1400" dirty="0" err="1">
                  <a:solidFill>
                    <a:srgbClr val="EF5251"/>
                  </a:solidFill>
                </a:rPr>
                <a:t>mld</a:t>
              </a:r>
              <a:r>
                <a:rPr lang="it-IT" sz="1400" dirty="0">
                  <a:solidFill>
                    <a:srgbClr val="EF5251"/>
                  </a:solidFill>
                </a:rPr>
                <a:t> Sm</a:t>
              </a:r>
              <a:r>
                <a:rPr lang="it-IT" sz="1400" baseline="30000" dirty="0">
                  <a:solidFill>
                    <a:srgbClr val="EF5251"/>
                  </a:solidFill>
                </a:rPr>
                <a:t>3</a:t>
              </a:r>
              <a:r>
                <a:rPr lang="it-IT" sz="1400" baseline="-25000" dirty="0">
                  <a:solidFill>
                    <a:srgbClr val="EF5251"/>
                  </a:solidFill>
                </a:rPr>
                <a:t> </a:t>
              </a:r>
              <a:br>
                <a:rPr lang="it-IT" sz="1400" baseline="-25000" dirty="0">
                  <a:solidFill>
                    <a:srgbClr val="EF5251"/>
                  </a:solidFill>
                </a:rPr>
              </a:br>
              <a:r>
                <a:rPr lang="it-IT" sz="1400" dirty="0">
                  <a:solidFill>
                    <a:srgbClr val="EF5251"/>
                  </a:solidFill>
                </a:rPr>
                <a:t>(riduzione del 7% dell’import di gas, pari al consumo di 11 GW di centrali)</a:t>
              </a:r>
            </a:p>
            <a:p>
              <a:pPr algn="ctr"/>
              <a:r>
                <a:rPr lang="it-IT" sz="1400" dirty="0">
                  <a:solidFill>
                    <a:srgbClr val="EF5251"/>
                  </a:solidFill>
                </a:rPr>
                <a:t>Gasolio per riscaldamento: </a:t>
              </a:r>
              <a:r>
                <a:rPr lang="it-IT" sz="1400" b="1" dirty="0">
                  <a:solidFill>
                    <a:srgbClr val="EF5251"/>
                  </a:solidFill>
                </a:rPr>
                <a:t>-42%</a:t>
              </a:r>
            </a:p>
            <a:p>
              <a:pPr algn="ctr"/>
              <a:r>
                <a:rPr lang="it-IT" sz="1400" dirty="0">
                  <a:solidFill>
                    <a:srgbClr val="EF5251"/>
                  </a:solidFill>
                </a:rPr>
                <a:t>GPL: </a:t>
              </a:r>
              <a:r>
                <a:rPr lang="it-IT" sz="1400" b="1" dirty="0">
                  <a:solidFill>
                    <a:srgbClr val="EF5251"/>
                  </a:solidFill>
                </a:rPr>
                <a:t>-11%</a:t>
              </a:r>
            </a:p>
          </p:txBody>
        </p:sp>
      </p:grpSp>
      <p:sp>
        <p:nvSpPr>
          <p:cNvPr id="35" name="Pentagono 30">
            <a:extLst>
              <a:ext uri="{FF2B5EF4-FFF2-40B4-BE49-F238E27FC236}">
                <a16:creationId xmlns:a16="http://schemas.microsoft.com/office/drawing/2014/main" id="{2269FB6C-1BB3-0178-4AC8-0C80BBA2E37B}"/>
              </a:ext>
            </a:extLst>
          </p:cNvPr>
          <p:cNvSpPr/>
          <p:nvPr/>
        </p:nvSpPr>
        <p:spPr>
          <a:xfrm>
            <a:off x="381794" y="5501778"/>
            <a:ext cx="1404707" cy="663403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b="1" dirty="0">
                <a:solidFill>
                  <a:srgbClr val="95206F"/>
                </a:solidFill>
              </a:rPr>
              <a:t>3,1 mld €</a:t>
            </a:r>
          </a:p>
          <a:p>
            <a:pPr algn="ctr"/>
            <a:r>
              <a:rPr lang="it-IT" dirty="0">
                <a:solidFill>
                  <a:srgbClr val="95206F"/>
                </a:solidFill>
              </a:rPr>
              <a:t>Risparmio annuo famiglie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5190A760-900A-344C-0D53-368F8EDAB9F9}"/>
              </a:ext>
            </a:extLst>
          </p:cNvPr>
          <p:cNvCxnSpPr/>
          <p:nvPr/>
        </p:nvCxnSpPr>
        <p:spPr>
          <a:xfrm>
            <a:off x="2457254" y="1390713"/>
            <a:ext cx="23762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58A0528C-C6E1-5A66-22F9-9A7EC3783609}"/>
              </a:ext>
            </a:extLst>
          </p:cNvPr>
          <p:cNvCxnSpPr>
            <a:cxnSpLocks/>
          </p:cNvCxnSpPr>
          <p:nvPr/>
        </p:nvCxnSpPr>
        <p:spPr>
          <a:xfrm>
            <a:off x="4833518" y="1390713"/>
            <a:ext cx="21602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23EE1807-7AB0-7F65-9B1F-3BC5711E436C}"/>
              </a:ext>
            </a:extLst>
          </p:cNvPr>
          <p:cNvCxnSpPr>
            <a:cxnSpLocks/>
          </p:cNvCxnSpPr>
          <p:nvPr/>
        </p:nvCxnSpPr>
        <p:spPr>
          <a:xfrm>
            <a:off x="6993758" y="1390713"/>
            <a:ext cx="208823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235BBA4-EA89-C939-AF0A-DE0690325C5C}"/>
              </a:ext>
            </a:extLst>
          </p:cNvPr>
          <p:cNvSpPr txBox="1"/>
          <p:nvPr/>
        </p:nvSpPr>
        <p:spPr>
          <a:xfrm>
            <a:off x="2576986" y="891632"/>
            <a:ext cx="6594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IL QUADRO COMPLESSIVO DEI POSSIBILI BENEFICI</a:t>
            </a:r>
          </a:p>
        </p:txBody>
      </p:sp>
    </p:spTree>
    <p:extLst>
      <p:ext uri="{BB962C8B-B14F-4D97-AF65-F5344CB8AC3E}">
        <p14:creationId xmlns:p14="http://schemas.microsoft.com/office/powerpoint/2010/main" val="273755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2879626" y="589915"/>
            <a:ext cx="9312374" cy="4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4000" kern="0" dirty="0"/>
              <a:t>Il Mercato Potenziale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CAD79D-8F89-0C4C-0672-52B862779030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3CE6B-7DE1-3F56-35B5-EA07CB8F6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0" y="280508"/>
            <a:ext cx="1977390" cy="8489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umetto 1 5">
            <a:extLst>
              <a:ext uri="{FF2B5EF4-FFF2-40B4-BE49-F238E27FC236}">
                <a16:creationId xmlns:a16="http://schemas.microsoft.com/office/drawing/2014/main" id="{19E59843-BF98-8601-8727-E9FE411E8C13}"/>
              </a:ext>
            </a:extLst>
          </p:cNvPr>
          <p:cNvSpPr/>
          <p:nvPr/>
        </p:nvSpPr>
        <p:spPr>
          <a:xfrm>
            <a:off x="0" y="1399660"/>
            <a:ext cx="11680944" cy="2588139"/>
          </a:xfrm>
          <a:prstGeom prst="wedgeRectCallout">
            <a:avLst>
              <a:gd name="adj1" fmla="val 21474"/>
              <a:gd name="adj2" fmla="val -4666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 algn="just">
              <a:lnSpc>
                <a:spcPct val="120000"/>
              </a:lnSpc>
              <a:spcBef>
                <a:spcPts val="450"/>
              </a:spcBef>
              <a:buFont typeface="Wingdings" pitchFamily="2" charset="2"/>
              <a:buChar char="§"/>
            </a:pPr>
            <a:r>
              <a:rPr lang="it-IT" sz="24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Il potenziale complessivo delle </a:t>
            </a:r>
            <a:r>
              <a:rPr lang="it-IT" sz="24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PdC</a:t>
            </a:r>
            <a:r>
              <a:rPr lang="it-IT" sz="24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geotermiche nel settore residenziale è pari a 4,9 Mtep + 0,8 Mtep per acqua calda sanitaria che corrisponde un mercato pari a circa 56,2 GW di impianti (installati in circa 1 milione di edifici). </a:t>
            </a:r>
          </a:p>
          <a:p>
            <a:pPr algn="just">
              <a:lnSpc>
                <a:spcPct val="120000"/>
              </a:lnSpc>
              <a:spcBef>
                <a:spcPts val="450"/>
              </a:spcBef>
            </a:pPr>
            <a:r>
              <a:rPr lang="it-IT" sz="24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dati </a:t>
            </a:r>
            <a:r>
              <a:rPr lang="it-IT" sz="24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PoliMI</a:t>
            </a:r>
            <a:endParaRPr lang="it-IT" sz="2400" b="1" kern="0" dirty="0">
              <a:solidFill>
                <a:srgbClr val="0070C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128588" indent="-128588" algn="just">
              <a:lnSpc>
                <a:spcPct val="120000"/>
              </a:lnSpc>
              <a:spcBef>
                <a:spcPts val="225"/>
              </a:spcBef>
              <a:buFont typeface="Wingdings" pitchFamily="2" charset="2"/>
              <a:buChar char="§"/>
            </a:pPr>
            <a:r>
              <a:rPr lang="it-IT" sz="24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Ad oggi l’energia termica per riscaldamento soddisfatta da pompe di calore geotermiche è limitata a 80 </a:t>
            </a:r>
            <a:r>
              <a:rPr lang="it-IT" sz="24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ktep</a:t>
            </a:r>
            <a:r>
              <a:rPr lang="it-IT" sz="24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(anno 2018, fonte GSE)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AFED65A-AFBA-0DD1-5673-0E5A658A5846}"/>
              </a:ext>
            </a:extLst>
          </p:cNvPr>
          <p:cNvSpPr/>
          <p:nvPr/>
        </p:nvSpPr>
        <p:spPr>
          <a:xfrm>
            <a:off x="1679313" y="4727877"/>
            <a:ext cx="633758" cy="217767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Potenziale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tecnico</a:t>
            </a:r>
            <a:endParaRPr lang="en-GB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(8- 9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mln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edifici</a:t>
            </a:r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algn="ctr"/>
            <a:endParaRPr lang="en-GB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GB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21,3 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Mtep</a:t>
            </a:r>
            <a:endParaRPr lang="en-GB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7265CBD-97C0-C2EC-C57C-C8029F1F1DA2}"/>
              </a:ext>
            </a:extLst>
          </p:cNvPr>
          <p:cNvSpPr/>
          <p:nvPr/>
        </p:nvSpPr>
        <p:spPr>
          <a:xfrm>
            <a:off x="2920292" y="4964880"/>
            <a:ext cx="633758" cy="189362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825" b="1" dirty="0">
              <a:solidFill>
                <a:schemeClr val="tx1">
                  <a:lumMod val="75000"/>
                  <a:lumOff val="2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88F7521-8213-B7CD-63DB-C30885B5ED72}"/>
              </a:ext>
            </a:extLst>
          </p:cNvPr>
          <p:cNvSpPr/>
          <p:nvPr/>
        </p:nvSpPr>
        <p:spPr>
          <a:xfrm>
            <a:off x="2912773" y="4727877"/>
            <a:ext cx="633758" cy="284045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40" name="Freccia giù 38">
            <a:extLst>
              <a:ext uri="{FF2B5EF4-FFF2-40B4-BE49-F238E27FC236}">
                <a16:creationId xmlns:a16="http://schemas.microsoft.com/office/drawing/2014/main" id="{2FEC95B7-B356-516E-E6B5-1D69A4B1D664}"/>
              </a:ext>
            </a:extLst>
          </p:cNvPr>
          <p:cNvSpPr/>
          <p:nvPr/>
        </p:nvSpPr>
        <p:spPr>
          <a:xfrm>
            <a:off x="3046350" y="4758584"/>
            <a:ext cx="387074" cy="243735"/>
          </a:xfrm>
          <a:prstGeom prst="downArrow">
            <a:avLst>
              <a:gd name="adj1" fmla="val 55288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7918ECF6-CF6E-AA3D-C639-DEC4CFF0BD05}"/>
              </a:ext>
            </a:extLst>
          </p:cNvPr>
          <p:cNvSpPr/>
          <p:nvPr/>
        </p:nvSpPr>
        <p:spPr>
          <a:xfrm>
            <a:off x="4153752" y="5298893"/>
            <a:ext cx="633758" cy="160665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9849F5DC-4DEC-099A-4E6D-2C9A895AF63F}"/>
              </a:ext>
            </a:extLst>
          </p:cNvPr>
          <p:cNvGrpSpPr/>
          <p:nvPr/>
        </p:nvGrpSpPr>
        <p:grpSpPr>
          <a:xfrm>
            <a:off x="4149616" y="5014848"/>
            <a:ext cx="633758" cy="555661"/>
            <a:chOff x="4014335" y="3893025"/>
            <a:chExt cx="845011" cy="378726"/>
          </a:xfrm>
        </p:grpSpPr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4720FADE-DFB5-6E7E-AE38-47964B3AC371}"/>
                </a:ext>
              </a:extLst>
            </p:cNvPr>
            <p:cNvSpPr/>
            <p:nvPr/>
          </p:nvSpPr>
          <p:spPr>
            <a:xfrm>
              <a:off x="4014335" y="3893025"/>
              <a:ext cx="845011" cy="378726"/>
            </a:xfrm>
            <a:prstGeom prst="rect">
              <a:avLst/>
            </a:prstGeom>
            <a:solidFill>
              <a:srgbClr val="95206F"/>
            </a:solidFill>
            <a:ln w="19050">
              <a:solidFill>
                <a:srgbClr val="95206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44" name="Freccia giù 44">
              <a:extLst>
                <a:ext uri="{FF2B5EF4-FFF2-40B4-BE49-F238E27FC236}">
                  <a16:creationId xmlns:a16="http://schemas.microsoft.com/office/drawing/2014/main" id="{24C01201-5339-7567-9F94-ED83473BC851}"/>
                </a:ext>
              </a:extLst>
            </p:cNvPr>
            <p:cNvSpPr/>
            <p:nvPr/>
          </p:nvSpPr>
          <p:spPr>
            <a:xfrm>
              <a:off x="4192439" y="3933968"/>
              <a:ext cx="516098" cy="324980"/>
            </a:xfrm>
            <a:prstGeom prst="downArrow">
              <a:avLst>
                <a:gd name="adj1" fmla="val 55288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45" name="Rettangolo 44">
            <a:extLst>
              <a:ext uri="{FF2B5EF4-FFF2-40B4-BE49-F238E27FC236}">
                <a16:creationId xmlns:a16="http://schemas.microsoft.com/office/drawing/2014/main" id="{D8EFDCB6-411E-6CF5-DDA8-DB4AF65B693D}"/>
              </a:ext>
            </a:extLst>
          </p:cNvPr>
          <p:cNvSpPr/>
          <p:nvPr/>
        </p:nvSpPr>
        <p:spPr>
          <a:xfrm>
            <a:off x="5398121" y="5948587"/>
            <a:ext cx="633758" cy="96114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F3AFCF22-7D7D-1F18-31DC-52082F19841F}"/>
              </a:ext>
            </a:extLst>
          </p:cNvPr>
          <p:cNvGrpSpPr/>
          <p:nvPr/>
        </p:nvGrpSpPr>
        <p:grpSpPr>
          <a:xfrm>
            <a:off x="5403004" y="5608198"/>
            <a:ext cx="633758" cy="333431"/>
            <a:chOff x="4014335" y="3893025"/>
            <a:chExt cx="845011" cy="378726"/>
          </a:xfrm>
          <a:solidFill>
            <a:srgbClr val="EF5251"/>
          </a:solidFill>
        </p:grpSpPr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D464804E-907A-FBC3-35BC-D02E9815A431}"/>
                </a:ext>
              </a:extLst>
            </p:cNvPr>
            <p:cNvSpPr/>
            <p:nvPr/>
          </p:nvSpPr>
          <p:spPr>
            <a:xfrm>
              <a:off x="4014335" y="3893025"/>
              <a:ext cx="845011" cy="378726"/>
            </a:xfrm>
            <a:prstGeom prst="rect">
              <a:avLst/>
            </a:prstGeom>
            <a:solidFill>
              <a:srgbClr val="EF5251"/>
            </a:solidFill>
            <a:ln w="19050">
              <a:solidFill>
                <a:srgbClr val="EF525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48" name="Freccia giù 52">
              <a:extLst>
                <a:ext uri="{FF2B5EF4-FFF2-40B4-BE49-F238E27FC236}">
                  <a16:creationId xmlns:a16="http://schemas.microsoft.com/office/drawing/2014/main" id="{71A8BB2A-26E6-513C-3451-C67FB708C159}"/>
                </a:ext>
              </a:extLst>
            </p:cNvPr>
            <p:cNvSpPr/>
            <p:nvPr/>
          </p:nvSpPr>
          <p:spPr>
            <a:xfrm>
              <a:off x="4192439" y="3933968"/>
              <a:ext cx="516098" cy="324980"/>
            </a:xfrm>
            <a:prstGeom prst="downArrow">
              <a:avLst>
                <a:gd name="adj1" fmla="val 55288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49" name="Rettangolo 48">
            <a:extLst>
              <a:ext uri="{FF2B5EF4-FFF2-40B4-BE49-F238E27FC236}">
                <a16:creationId xmlns:a16="http://schemas.microsoft.com/office/drawing/2014/main" id="{1BA8CA03-2C85-7A4E-B777-828152FDEFF9}"/>
              </a:ext>
            </a:extLst>
          </p:cNvPr>
          <p:cNvSpPr/>
          <p:nvPr/>
        </p:nvSpPr>
        <p:spPr>
          <a:xfrm>
            <a:off x="6643277" y="6033840"/>
            <a:ext cx="633758" cy="87589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1B9B93C9-E584-3098-B271-71A57317BF11}"/>
              </a:ext>
            </a:extLst>
          </p:cNvPr>
          <p:cNvGrpSpPr/>
          <p:nvPr/>
        </p:nvGrpSpPr>
        <p:grpSpPr>
          <a:xfrm>
            <a:off x="6635710" y="5953192"/>
            <a:ext cx="633758" cy="66470"/>
            <a:chOff x="4014335" y="3893025"/>
            <a:chExt cx="845011" cy="378726"/>
          </a:xfrm>
          <a:solidFill>
            <a:srgbClr val="EF5251"/>
          </a:solidFill>
        </p:grpSpPr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0F4BA366-2AD9-7FBB-CCF1-817E1581EE65}"/>
                </a:ext>
              </a:extLst>
            </p:cNvPr>
            <p:cNvSpPr/>
            <p:nvPr/>
          </p:nvSpPr>
          <p:spPr>
            <a:xfrm>
              <a:off x="4014335" y="3893025"/>
              <a:ext cx="845011" cy="37872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52" name="Freccia giù 59">
              <a:extLst>
                <a:ext uri="{FF2B5EF4-FFF2-40B4-BE49-F238E27FC236}">
                  <a16:creationId xmlns:a16="http://schemas.microsoft.com/office/drawing/2014/main" id="{D9A4509D-7F19-473D-427C-0DB0C194104C}"/>
                </a:ext>
              </a:extLst>
            </p:cNvPr>
            <p:cNvSpPr/>
            <p:nvPr/>
          </p:nvSpPr>
          <p:spPr>
            <a:xfrm>
              <a:off x="4192439" y="3933968"/>
              <a:ext cx="516098" cy="324980"/>
            </a:xfrm>
            <a:prstGeom prst="downArrow">
              <a:avLst>
                <a:gd name="adj1" fmla="val 55288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53" name="Rettangolo 52">
            <a:extLst>
              <a:ext uri="{FF2B5EF4-FFF2-40B4-BE49-F238E27FC236}">
                <a16:creationId xmlns:a16="http://schemas.microsoft.com/office/drawing/2014/main" id="{5725C4AA-3201-1FEF-676D-812BBA108C4E}"/>
              </a:ext>
            </a:extLst>
          </p:cNvPr>
          <p:cNvSpPr/>
          <p:nvPr/>
        </p:nvSpPr>
        <p:spPr>
          <a:xfrm>
            <a:off x="7888433" y="6235860"/>
            <a:ext cx="633758" cy="67801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D1BB0151-5799-F5A9-2AFB-91DAC409F2AA}"/>
              </a:ext>
            </a:extLst>
          </p:cNvPr>
          <p:cNvGrpSpPr/>
          <p:nvPr/>
        </p:nvGrpSpPr>
        <p:grpSpPr>
          <a:xfrm>
            <a:off x="7888433" y="6040139"/>
            <a:ext cx="633758" cy="202570"/>
            <a:chOff x="4014335" y="3893025"/>
            <a:chExt cx="845011" cy="378726"/>
          </a:xfrm>
          <a:solidFill>
            <a:srgbClr val="EF5251"/>
          </a:solidFill>
        </p:grpSpPr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91DA5F42-B073-21DC-B3A0-6A2D08674517}"/>
                </a:ext>
              </a:extLst>
            </p:cNvPr>
            <p:cNvSpPr/>
            <p:nvPr/>
          </p:nvSpPr>
          <p:spPr>
            <a:xfrm>
              <a:off x="4014335" y="3893025"/>
              <a:ext cx="845011" cy="378726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56" name="Freccia giù 66">
              <a:extLst>
                <a:ext uri="{FF2B5EF4-FFF2-40B4-BE49-F238E27FC236}">
                  <a16:creationId xmlns:a16="http://schemas.microsoft.com/office/drawing/2014/main" id="{4C723DC3-424A-F21B-7C9D-D83239309D32}"/>
                </a:ext>
              </a:extLst>
            </p:cNvPr>
            <p:cNvSpPr/>
            <p:nvPr/>
          </p:nvSpPr>
          <p:spPr>
            <a:xfrm>
              <a:off x="4192439" y="3933968"/>
              <a:ext cx="516098" cy="324980"/>
            </a:xfrm>
            <a:prstGeom prst="downArrow">
              <a:avLst>
                <a:gd name="adj1" fmla="val 55288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57" name="Rettangolo 56">
            <a:extLst>
              <a:ext uri="{FF2B5EF4-FFF2-40B4-BE49-F238E27FC236}">
                <a16:creationId xmlns:a16="http://schemas.microsoft.com/office/drawing/2014/main" id="{448EA892-FC46-7A1F-D6DB-54DFD74FADFA}"/>
              </a:ext>
            </a:extLst>
          </p:cNvPr>
          <p:cNvSpPr/>
          <p:nvPr/>
        </p:nvSpPr>
        <p:spPr>
          <a:xfrm>
            <a:off x="9108940" y="6314524"/>
            <a:ext cx="633758" cy="589112"/>
          </a:xfrm>
          <a:prstGeom prst="rect">
            <a:avLst/>
          </a:prstGeom>
          <a:solidFill>
            <a:srgbClr val="C00000"/>
          </a:solidFill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900" b="1" dirty="0">
                <a:solidFill>
                  <a:schemeClr val="bg1"/>
                </a:solidFill>
              </a:rPr>
              <a:t>Potenziale</a:t>
            </a:r>
          </a:p>
          <a:p>
            <a:pPr algn="ctr"/>
            <a:r>
              <a:rPr lang="it-IT" sz="900" b="1" dirty="0">
                <a:solidFill>
                  <a:schemeClr val="bg1"/>
                </a:solidFill>
              </a:rPr>
              <a:t>4,9 </a:t>
            </a:r>
            <a:r>
              <a:rPr lang="it-IT" sz="900" b="1" dirty="0" err="1">
                <a:solidFill>
                  <a:schemeClr val="bg1"/>
                </a:solidFill>
              </a:rPr>
              <a:t>Mtep</a:t>
            </a:r>
            <a:endParaRPr lang="it-IT" sz="900" b="1" dirty="0">
              <a:solidFill>
                <a:schemeClr val="bg1"/>
              </a:solidFill>
            </a:endParaRPr>
          </a:p>
          <a:p>
            <a:pPr algn="ctr"/>
            <a:r>
              <a:rPr lang="it-IT" sz="900" b="1" dirty="0">
                <a:solidFill>
                  <a:schemeClr val="bg1"/>
                </a:solidFill>
              </a:rPr>
              <a:t>(1 mln edifici)</a:t>
            </a:r>
          </a:p>
        </p:txBody>
      </p: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3B5EC799-BB06-9659-CABA-C8E679408215}"/>
              </a:ext>
            </a:extLst>
          </p:cNvPr>
          <p:cNvGrpSpPr/>
          <p:nvPr/>
        </p:nvGrpSpPr>
        <p:grpSpPr>
          <a:xfrm>
            <a:off x="9111313" y="6235860"/>
            <a:ext cx="633758" cy="74524"/>
            <a:chOff x="4014335" y="3893025"/>
            <a:chExt cx="845011" cy="378726"/>
          </a:xfrm>
          <a:solidFill>
            <a:srgbClr val="EF5251"/>
          </a:solidFill>
        </p:grpSpPr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D12BF88A-64AF-842D-1BBD-0F48841C594D}"/>
                </a:ext>
              </a:extLst>
            </p:cNvPr>
            <p:cNvSpPr/>
            <p:nvPr/>
          </p:nvSpPr>
          <p:spPr>
            <a:xfrm>
              <a:off x="4014335" y="3893025"/>
              <a:ext cx="845011" cy="378726"/>
            </a:xfrm>
            <a:prstGeom prst="rect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60" name="Freccia giù 73">
              <a:extLst>
                <a:ext uri="{FF2B5EF4-FFF2-40B4-BE49-F238E27FC236}">
                  <a16:creationId xmlns:a16="http://schemas.microsoft.com/office/drawing/2014/main" id="{5F94BFA5-1AB1-B6E9-FECF-237793E2FB57}"/>
                </a:ext>
              </a:extLst>
            </p:cNvPr>
            <p:cNvSpPr/>
            <p:nvPr/>
          </p:nvSpPr>
          <p:spPr>
            <a:xfrm>
              <a:off x="4192439" y="3933968"/>
              <a:ext cx="516098" cy="324980"/>
            </a:xfrm>
            <a:prstGeom prst="downArrow">
              <a:avLst>
                <a:gd name="adj1" fmla="val 55288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61" name="Fumetto: rettangolo 8">
            <a:extLst>
              <a:ext uri="{FF2B5EF4-FFF2-40B4-BE49-F238E27FC236}">
                <a16:creationId xmlns:a16="http://schemas.microsoft.com/office/drawing/2014/main" id="{97C207AD-2664-85E2-2A8A-2844C9262517}"/>
              </a:ext>
            </a:extLst>
          </p:cNvPr>
          <p:cNvSpPr/>
          <p:nvPr/>
        </p:nvSpPr>
        <p:spPr>
          <a:xfrm>
            <a:off x="1328378" y="7043909"/>
            <a:ext cx="1248546" cy="930491"/>
          </a:xfrm>
          <a:prstGeom prst="wedgeRectCallout">
            <a:avLst>
              <a:gd name="adj1" fmla="val -44052"/>
              <a:gd name="adj2" fmla="val 176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0" rIns="27000" rtlCol="0" anchor="t"/>
          <a:lstStyle/>
          <a:p>
            <a:pPr algn="ctr">
              <a:lnSpc>
                <a:spcPct val="120000"/>
              </a:lnSpc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potenziale tecnico è rappresentato dal totale dei consumi termici residenziali</a:t>
            </a:r>
          </a:p>
        </p:txBody>
      </p:sp>
      <p:cxnSp>
        <p:nvCxnSpPr>
          <p:cNvPr id="62" name="Connettore 1 45">
            <a:extLst>
              <a:ext uri="{FF2B5EF4-FFF2-40B4-BE49-F238E27FC236}">
                <a16:creationId xmlns:a16="http://schemas.microsoft.com/office/drawing/2014/main" id="{323CF8D4-A6FE-A873-9D0B-AD32E0D1FD9A}"/>
              </a:ext>
            </a:extLst>
          </p:cNvPr>
          <p:cNvCxnSpPr>
            <a:cxnSpLocks/>
          </p:cNvCxnSpPr>
          <p:nvPr/>
        </p:nvCxnSpPr>
        <p:spPr>
          <a:xfrm flipV="1">
            <a:off x="1502672" y="7255585"/>
            <a:ext cx="972000" cy="3898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193678F0-C40C-6824-FFD1-FDC3E124AC28}"/>
              </a:ext>
            </a:extLst>
          </p:cNvPr>
          <p:cNvSpPr txBox="1"/>
          <p:nvPr/>
        </p:nvSpPr>
        <p:spPr>
          <a:xfrm>
            <a:off x="1464899" y="7039769"/>
            <a:ext cx="10134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Roman" panose="02000503020000020003" pitchFamily="2" charset="0"/>
              </a:rPr>
              <a:t>Consumi </a:t>
            </a:r>
            <a:r>
              <a:rPr lang="it-IT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totali</a:t>
            </a:r>
            <a:endParaRPr lang="it-IT" sz="10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Fumetto: rettangolo 8">
            <a:extLst>
              <a:ext uri="{FF2B5EF4-FFF2-40B4-BE49-F238E27FC236}">
                <a16:creationId xmlns:a16="http://schemas.microsoft.com/office/drawing/2014/main" id="{C158E771-D24E-ED6D-4D2C-6B37613F2E3F}"/>
              </a:ext>
            </a:extLst>
          </p:cNvPr>
          <p:cNvSpPr/>
          <p:nvPr/>
        </p:nvSpPr>
        <p:spPr>
          <a:xfrm>
            <a:off x="2641401" y="7043909"/>
            <a:ext cx="1176502" cy="930491"/>
          </a:xfrm>
          <a:prstGeom prst="wedgeRectCallout">
            <a:avLst>
              <a:gd name="adj1" fmla="val -44052"/>
              <a:gd name="adj2" fmla="val 176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0" rIns="27000" rtlCol="0" anchor="t"/>
          <a:lstStyle/>
          <a:p>
            <a:pPr algn="ctr">
              <a:lnSpc>
                <a:spcPct val="120000"/>
              </a:lnSpc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Escluse le abitazioni dotate di impianti di riscaldamento non compatibili con </a:t>
            </a:r>
            <a:r>
              <a:rPr lang="it-IT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PdC</a:t>
            </a:r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5" name="Connettore 1 45">
            <a:extLst>
              <a:ext uri="{FF2B5EF4-FFF2-40B4-BE49-F238E27FC236}">
                <a16:creationId xmlns:a16="http://schemas.microsoft.com/office/drawing/2014/main" id="{FC620466-C5C1-EB71-997B-D42CCC553887}"/>
              </a:ext>
            </a:extLst>
          </p:cNvPr>
          <p:cNvCxnSpPr>
            <a:cxnSpLocks/>
          </p:cNvCxnSpPr>
          <p:nvPr/>
        </p:nvCxnSpPr>
        <p:spPr>
          <a:xfrm flipV="1">
            <a:off x="2743651" y="7255585"/>
            <a:ext cx="972000" cy="3898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5C3D7313-A860-E892-8E05-89E8616AF194}"/>
              </a:ext>
            </a:extLst>
          </p:cNvPr>
          <p:cNvSpPr txBox="1"/>
          <p:nvPr/>
        </p:nvSpPr>
        <p:spPr>
          <a:xfrm>
            <a:off x="2705878" y="7039769"/>
            <a:ext cx="9653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dirty="0">
                <a:solidFill>
                  <a:srgbClr val="00B0F0"/>
                </a:solidFill>
                <a:latin typeface="Avenir Roman" panose="02000503020000020003" pitchFamily="2" charset="0"/>
              </a:rPr>
              <a:t>Tipo impianto</a:t>
            </a:r>
          </a:p>
        </p:txBody>
      </p:sp>
      <p:sp>
        <p:nvSpPr>
          <p:cNvPr id="67" name="Fumetto: rettangolo 8">
            <a:extLst>
              <a:ext uri="{FF2B5EF4-FFF2-40B4-BE49-F238E27FC236}">
                <a16:creationId xmlns:a16="http://schemas.microsoft.com/office/drawing/2014/main" id="{8B2DDB5B-2FDD-C5C0-DC44-D11D8C8EBDC8}"/>
              </a:ext>
            </a:extLst>
          </p:cNvPr>
          <p:cNvSpPr/>
          <p:nvPr/>
        </p:nvSpPr>
        <p:spPr>
          <a:xfrm>
            <a:off x="3882380" y="7043909"/>
            <a:ext cx="1176502" cy="930491"/>
          </a:xfrm>
          <a:prstGeom prst="wedgeRectCallout">
            <a:avLst>
              <a:gd name="adj1" fmla="val -44052"/>
              <a:gd name="adj2" fmla="val 176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0" rIns="27000" rtlCol="0" anchor="t"/>
          <a:lstStyle/>
          <a:p>
            <a:pPr algn="ctr">
              <a:lnSpc>
                <a:spcPct val="120000"/>
              </a:lnSpc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Escluse abitazioni in zone climatiche a basso fabbisogno di riscaldamento</a:t>
            </a:r>
          </a:p>
        </p:txBody>
      </p:sp>
      <p:cxnSp>
        <p:nvCxnSpPr>
          <p:cNvPr id="68" name="Connettore 1 45">
            <a:extLst>
              <a:ext uri="{FF2B5EF4-FFF2-40B4-BE49-F238E27FC236}">
                <a16:creationId xmlns:a16="http://schemas.microsoft.com/office/drawing/2014/main" id="{40965556-BE33-F5C3-D1E5-25E7046106E4}"/>
              </a:ext>
            </a:extLst>
          </p:cNvPr>
          <p:cNvCxnSpPr>
            <a:cxnSpLocks/>
          </p:cNvCxnSpPr>
          <p:nvPr/>
        </p:nvCxnSpPr>
        <p:spPr>
          <a:xfrm flipV="1">
            <a:off x="3984630" y="7255585"/>
            <a:ext cx="972000" cy="3898"/>
          </a:xfrm>
          <a:prstGeom prst="line">
            <a:avLst/>
          </a:prstGeom>
          <a:ln w="22225">
            <a:solidFill>
              <a:srgbClr val="9520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8147984F-31E0-372E-2558-15EC296E6FCE}"/>
              </a:ext>
            </a:extLst>
          </p:cNvPr>
          <p:cNvSpPr txBox="1"/>
          <p:nvPr/>
        </p:nvSpPr>
        <p:spPr>
          <a:xfrm>
            <a:off x="3946857" y="7039769"/>
            <a:ext cx="989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dirty="0">
                <a:solidFill>
                  <a:srgbClr val="95206F"/>
                </a:solidFill>
                <a:latin typeface="Avenir Roman" panose="02000503020000020003" pitchFamily="2" charset="0"/>
              </a:rPr>
              <a:t>Zona climatica</a:t>
            </a:r>
          </a:p>
        </p:txBody>
      </p:sp>
      <p:sp>
        <p:nvSpPr>
          <p:cNvPr id="70" name="Fumetto: rettangolo 8">
            <a:extLst>
              <a:ext uri="{FF2B5EF4-FFF2-40B4-BE49-F238E27FC236}">
                <a16:creationId xmlns:a16="http://schemas.microsoft.com/office/drawing/2014/main" id="{296721E5-FF8A-1A51-2186-F13236A93A2A}"/>
              </a:ext>
            </a:extLst>
          </p:cNvPr>
          <p:cNvSpPr/>
          <p:nvPr/>
        </p:nvSpPr>
        <p:spPr>
          <a:xfrm>
            <a:off x="5126749" y="7048093"/>
            <a:ext cx="1176502" cy="930491"/>
          </a:xfrm>
          <a:prstGeom prst="wedgeRectCallout">
            <a:avLst>
              <a:gd name="adj1" fmla="val -44052"/>
              <a:gd name="adj2" fmla="val 176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0" rIns="27000" rtlCol="0" anchor="t"/>
          <a:lstStyle/>
          <a:p>
            <a:pPr algn="ctr">
              <a:lnSpc>
                <a:spcPct val="120000"/>
              </a:lnSpc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Escluse abitazioni in edifici per i quali l’installazione di </a:t>
            </a:r>
            <a:r>
              <a:rPr lang="it-IT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PdC</a:t>
            </a: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pare poco conveniente</a:t>
            </a:r>
          </a:p>
        </p:txBody>
      </p:sp>
      <p:cxnSp>
        <p:nvCxnSpPr>
          <p:cNvPr id="71" name="Connettore 1 45">
            <a:extLst>
              <a:ext uri="{FF2B5EF4-FFF2-40B4-BE49-F238E27FC236}">
                <a16:creationId xmlns:a16="http://schemas.microsoft.com/office/drawing/2014/main" id="{EFF06846-37C5-1AE2-1140-D5D125BC5B03}"/>
              </a:ext>
            </a:extLst>
          </p:cNvPr>
          <p:cNvCxnSpPr>
            <a:cxnSpLocks/>
          </p:cNvCxnSpPr>
          <p:nvPr/>
        </p:nvCxnSpPr>
        <p:spPr>
          <a:xfrm flipV="1">
            <a:off x="5228999" y="7259769"/>
            <a:ext cx="972000" cy="3898"/>
          </a:xfrm>
          <a:prstGeom prst="line">
            <a:avLst/>
          </a:prstGeom>
          <a:ln w="22225">
            <a:solidFill>
              <a:srgbClr val="EF5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3B67D88B-3E68-8F91-E0A6-6CB5BF07AE3B}"/>
              </a:ext>
            </a:extLst>
          </p:cNvPr>
          <p:cNvSpPr txBox="1"/>
          <p:nvPr/>
        </p:nvSpPr>
        <p:spPr>
          <a:xfrm>
            <a:off x="5252643" y="7043954"/>
            <a:ext cx="8723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dirty="0">
                <a:solidFill>
                  <a:srgbClr val="EF5251"/>
                </a:solidFill>
                <a:latin typeface="Avenir Roman" panose="02000503020000020003" pitchFamily="2" charset="0"/>
              </a:rPr>
              <a:t>Tipo edificio</a:t>
            </a:r>
          </a:p>
        </p:txBody>
      </p:sp>
      <p:sp>
        <p:nvSpPr>
          <p:cNvPr id="73" name="Fumetto: rettangolo 8">
            <a:extLst>
              <a:ext uri="{FF2B5EF4-FFF2-40B4-BE49-F238E27FC236}">
                <a16:creationId xmlns:a16="http://schemas.microsoft.com/office/drawing/2014/main" id="{FBC4F95F-9D34-E148-212B-719660941889}"/>
              </a:ext>
            </a:extLst>
          </p:cNvPr>
          <p:cNvSpPr/>
          <p:nvPr/>
        </p:nvSpPr>
        <p:spPr>
          <a:xfrm>
            <a:off x="6371905" y="7048093"/>
            <a:ext cx="1176502" cy="930491"/>
          </a:xfrm>
          <a:prstGeom prst="wedgeRectCallout">
            <a:avLst>
              <a:gd name="adj1" fmla="val -44052"/>
              <a:gd name="adj2" fmla="val 176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0" rIns="27000" rtlCol="0" anchor="t"/>
          <a:lstStyle/>
          <a:p>
            <a:pPr algn="ctr">
              <a:lnSpc>
                <a:spcPct val="120000"/>
              </a:lnSpc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Escluse abitazioni più recenti, già dotate di impianti di riscaldamento moderni</a:t>
            </a:r>
          </a:p>
        </p:txBody>
      </p:sp>
      <p:cxnSp>
        <p:nvCxnSpPr>
          <p:cNvPr id="74" name="Connettore 1 45">
            <a:extLst>
              <a:ext uri="{FF2B5EF4-FFF2-40B4-BE49-F238E27FC236}">
                <a16:creationId xmlns:a16="http://schemas.microsoft.com/office/drawing/2014/main" id="{A71BD7D9-D0BA-3F28-2FD0-E4F651353076}"/>
              </a:ext>
            </a:extLst>
          </p:cNvPr>
          <p:cNvCxnSpPr>
            <a:cxnSpLocks/>
          </p:cNvCxnSpPr>
          <p:nvPr/>
        </p:nvCxnSpPr>
        <p:spPr>
          <a:xfrm flipV="1">
            <a:off x="6474155" y="7259769"/>
            <a:ext cx="972000" cy="3898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0A4047AE-426C-4C4C-38CF-BC102513A071}"/>
              </a:ext>
            </a:extLst>
          </p:cNvPr>
          <p:cNvSpPr txBox="1"/>
          <p:nvPr/>
        </p:nvSpPr>
        <p:spPr>
          <a:xfrm>
            <a:off x="6456855" y="7043954"/>
            <a:ext cx="9781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dirty="0">
                <a:solidFill>
                  <a:srgbClr val="0070C0"/>
                </a:solidFill>
                <a:latin typeface="Avenir Roman" panose="02000503020000020003" pitchFamily="2" charset="0"/>
              </a:rPr>
              <a:t>Epoca </a:t>
            </a:r>
            <a:r>
              <a:rPr lang="it-IT" sz="1100" b="1" dirty="0">
                <a:solidFill>
                  <a:srgbClr val="0070C0"/>
                </a:solidFill>
              </a:rPr>
              <a:t>edificio</a:t>
            </a:r>
            <a:endParaRPr lang="it-IT" sz="1050" b="1" dirty="0">
              <a:solidFill>
                <a:srgbClr val="0070C0"/>
              </a:solidFill>
            </a:endParaRPr>
          </a:p>
        </p:txBody>
      </p:sp>
      <p:sp>
        <p:nvSpPr>
          <p:cNvPr id="76" name="Fumetto: rettangolo 8">
            <a:extLst>
              <a:ext uri="{FF2B5EF4-FFF2-40B4-BE49-F238E27FC236}">
                <a16:creationId xmlns:a16="http://schemas.microsoft.com/office/drawing/2014/main" id="{A68CA952-72AC-2E76-EDDD-95E5B068CB03}"/>
              </a:ext>
            </a:extLst>
          </p:cNvPr>
          <p:cNvSpPr/>
          <p:nvPr/>
        </p:nvSpPr>
        <p:spPr>
          <a:xfrm>
            <a:off x="7617061" y="7052233"/>
            <a:ext cx="1176502" cy="930491"/>
          </a:xfrm>
          <a:prstGeom prst="wedgeRectCallout">
            <a:avLst>
              <a:gd name="adj1" fmla="val -44052"/>
              <a:gd name="adj2" fmla="val 176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0" rIns="27000" rtlCol="0" anchor="t"/>
          <a:lstStyle/>
          <a:p>
            <a:pPr algn="ctr">
              <a:lnSpc>
                <a:spcPct val="120000"/>
              </a:lnSpc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Escluse abitazioni che hanno già effettuato interventi di efficientamento</a:t>
            </a:r>
          </a:p>
        </p:txBody>
      </p:sp>
      <p:cxnSp>
        <p:nvCxnSpPr>
          <p:cNvPr id="77" name="Connettore 1 45">
            <a:extLst>
              <a:ext uri="{FF2B5EF4-FFF2-40B4-BE49-F238E27FC236}">
                <a16:creationId xmlns:a16="http://schemas.microsoft.com/office/drawing/2014/main" id="{A035EDBF-C050-C6A8-E7DE-4D8DEA9427A8}"/>
              </a:ext>
            </a:extLst>
          </p:cNvPr>
          <p:cNvCxnSpPr>
            <a:cxnSpLocks/>
          </p:cNvCxnSpPr>
          <p:nvPr/>
        </p:nvCxnSpPr>
        <p:spPr>
          <a:xfrm flipV="1">
            <a:off x="7719311" y="7263909"/>
            <a:ext cx="972000" cy="3898"/>
          </a:xfrm>
          <a:prstGeom prst="line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7215DE70-3ABC-5B31-3DBD-0298F9DAAC6F}"/>
              </a:ext>
            </a:extLst>
          </p:cNvPr>
          <p:cNvSpPr txBox="1"/>
          <p:nvPr/>
        </p:nvSpPr>
        <p:spPr>
          <a:xfrm>
            <a:off x="7650831" y="7048093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>
                <a:solidFill>
                  <a:srgbClr val="FFC000"/>
                </a:solidFill>
              </a:rPr>
              <a:t>Ristrutturazioni</a:t>
            </a:r>
            <a:endParaRPr lang="it-IT" sz="1050" b="1" dirty="0">
              <a:solidFill>
                <a:srgbClr val="FFC000"/>
              </a:solidFill>
            </a:endParaRPr>
          </a:p>
        </p:txBody>
      </p:sp>
      <p:sp>
        <p:nvSpPr>
          <p:cNvPr id="79" name="Fumetto: rettangolo 8">
            <a:extLst>
              <a:ext uri="{FF2B5EF4-FFF2-40B4-BE49-F238E27FC236}">
                <a16:creationId xmlns:a16="http://schemas.microsoft.com/office/drawing/2014/main" id="{40E6D935-DE4C-4556-784C-24562FCFF8D0}"/>
              </a:ext>
            </a:extLst>
          </p:cNvPr>
          <p:cNvSpPr/>
          <p:nvPr/>
        </p:nvSpPr>
        <p:spPr>
          <a:xfrm>
            <a:off x="8858040" y="7052233"/>
            <a:ext cx="1176502" cy="930491"/>
          </a:xfrm>
          <a:prstGeom prst="wedgeRectCallout">
            <a:avLst>
              <a:gd name="adj1" fmla="val -44052"/>
              <a:gd name="adj2" fmla="val 176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0" rIns="27000" rtlCol="0" anchor="t"/>
          <a:lstStyle/>
          <a:p>
            <a:pPr algn="ctr">
              <a:lnSpc>
                <a:spcPct val="120000"/>
              </a:lnSpc>
            </a:pPr>
            <a:r>
              <a:rPr lang="it-IT" sz="8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Escluse abitazioni situate in zone con orografia avversa ad installazione di </a:t>
            </a:r>
            <a:r>
              <a:rPr lang="it-IT" sz="82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PdC</a:t>
            </a:r>
            <a:endParaRPr lang="it-IT" sz="82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0" name="Connettore 1 45">
            <a:extLst>
              <a:ext uri="{FF2B5EF4-FFF2-40B4-BE49-F238E27FC236}">
                <a16:creationId xmlns:a16="http://schemas.microsoft.com/office/drawing/2014/main" id="{A71C130D-5621-38C1-4783-63D4135C9ABD}"/>
              </a:ext>
            </a:extLst>
          </p:cNvPr>
          <p:cNvCxnSpPr>
            <a:cxnSpLocks/>
          </p:cNvCxnSpPr>
          <p:nvPr/>
        </p:nvCxnSpPr>
        <p:spPr>
          <a:xfrm flipV="1">
            <a:off x="8960291" y="7263909"/>
            <a:ext cx="972000" cy="3898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EE21F9F7-58C7-A8CF-77D1-873C693E1F10}"/>
              </a:ext>
            </a:extLst>
          </p:cNvPr>
          <p:cNvSpPr txBox="1"/>
          <p:nvPr/>
        </p:nvSpPr>
        <p:spPr>
          <a:xfrm>
            <a:off x="9055586" y="7048093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>
                <a:solidFill>
                  <a:schemeClr val="accent6"/>
                </a:solidFill>
              </a:rPr>
              <a:t>Orografia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C4E0405A-0A1E-92BF-9471-BE794E12C4C0}"/>
              </a:ext>
            </a:extLst>
          </p:cNvPr>
          <p:cNvSpPr txBox="1"/>
          <p:nvPr/>
        </p:nvSpPr>
        <p:spPr>
          <a:xfrm>
            <a:off x="4213200" y="4277452"/>
            <a:ext cx="147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EF5251"/>
                </a:solidFill>
              </a:rPr>
              <a:t>Illustrativo</a:t>
            </a:r>
          </a:p>
          <a:p>
            <a:pPr algn="ctr"/>
            <a:r>
              <a:rPr lang="it-IT" sz="800" dirty="0">
                <a:solidFill>
                  <a:srgbClr val="EF5251"/>
                </a:solidFill>
              </a:rPr>
              <a:t>(le dimensioni degli istogrammi sono omogenee per meri fini grafici) </a:t>
            </a:r>
          </a:p>
        </p:txBody>
      </p:sp>
      <p:sp>
        <p:nvSpPr>
          <p:cNvPr id="83" name="Fumetto: rettangolo 8">
            <a:extLst>
              <a:ext uri="{FF2B5EF4-FFF2-40B4-BE49-F238E27FC236}">
                <a16:creationId xmlns:a16="http://schemas.microsoft.com/office/drawing/2014/main" id="{D266CD90-F7B6-EA89-8967-F094451565BB}"/>
              </a:ext>
            </a:extLst>
          </p:cNvPr>
          <p:cNvSpPr/>
          <p:nvPr/>
        </p:nvSpPr>
        <p:spPr>
          <a:xfrm>
            <a:off x="5790775" y="4330817"/>
            <a:ext cx="4251287" cy="876713"/>
          </a:xfrm>
          <a:prstGeom prst="wedgeRectCallout">
            <a:avLst>
              <a:gd name="adj1" fmla="val 13049"/>
              <a:gd name="adj2" fmla="val 47403"/>
            </a:avLst>
          </a:prstGeom>
          <a:solidFill>
            <a:schemeClr val="bg1"/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/>
          <a:p>
            <a:pPr algn="ctr">
              <a:lnSpc>
                <a:spcPct val="120000"/>
              </a:lnSpc>
            </a:pPr>
            <a:r>
              <a:rPr lang="it-IT" sz="1000" dirty="0">
                <a:solidFill>
                  <a:srgbClr val="404040"/>
                </a:solidFill>
              </a:rPr>
              <a:t>Lo studio si è concentrato sull’analisi del mercato del solo settore residenziale. Il potenziale stimato, dunque, non considera il fabbisogno di calore relativo al </a:t>
            </a:r>
            <a:r>
              <a:rPr lang="it-IT" sz="1000" b="1" dirty="0">
                <a:solidFill>
                  <a:srgbClr val="404040"/>
                </a:solidFill>
              </a:rPr>
              <a:t>comparto dei servizi e del terziario </a:t>
            </a:r>
            <a:r>
              <a:rPr lang="it-IT" sz="1000" dirty="0">
                <a:solidFill>
                  <a:srgbClr val="404040"/>
                </a:solidFill>
              </a:rPr>
              <a:t>che, in linea di principio, potrebbe essere soddisfatto dalle pompe di calore geotermiche, pari a circa </a:t>
            </a:r>
            <a:r>
              <a:rPr lang="it-IT" sz="1000" b="1" dirty="0">
                <a:solidFill>
                  <a:srgbClr val="404040"/>
                </a:solidFill>
              </a:rPr>
              <a:t>7 Mtep </a:t>
            </a:r>
            <a:r>
              <a:rPr lang="it-IT" sz="1000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68DF9C3E-4D01-3F63-816C-31F42B93AD2B}"/>
              </a:ext>
            </a:extLst>
          </p:cNvPr>
          <p:cNvSpPr txBox="1"/>
          <p:nvPr/>
        </p:nvSpPr>
        <p:spPr>
          <a:xfrm>
            <a:off x="3512610" y="4774958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Roman" panose="02000503020000020003" pitchFamily="2" charset="0"/>
              </a:rPr>
              <a:t>-</a:t>
            </a:r>
            <a: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3,1 </a:t>
            </a:r>
            <a:r>
              <a:rPr lang="it-IT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Mtep</a:t>
            </a:r>
            <a:endParaRPr lang="it-IT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4C5FCF0D-192B-E4D7-2E2D-261C93412338}"/>
              </a:ext>
            </a:extLst>
          </p:cNvPr>
          <p:cNvSpPr txBox="1"/>
          <p:nvPr/>
        </p:nvSpPr>
        <p:spPr>
          <a:xfrm>
            <a:off x="4765942" y="5195237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-6,7 </a:t>
            </a:r>
            <a:r>
              <a:rPr lang="it-IT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Mtep</a:t>
            </a:r>
            <a:endParaRPr lang="it-IT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91D9FC1F-6078-89B0-36EE-5D95BEB3A9D7}"/>
              </a:ext>
            </a:extLst>
          </p:cNvPr>
          <p:cNvSpPr txBox="1"/>
          <p:nvPr/>
        </p:nvSpPr>
        <p:spPr>
          <a:xfrm>
            <a:off x="5994169" y="5669702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Roman" panose="02000503020000020003" pitchFamily="2" charset="0"/>
              </a:rPr>
              <a:t>-</a:t>
            </a:r>
            <a: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4,4 </a:t>
            </a:r>
            <a:r>
              <a:rPr lang="it-IT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Mtep</a:t>
            </a:r>
            <a:endParaRPr lang="it-IT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8DDEA643-0A37-0153-CC51-6E543F6A52B1}"/>
              </a:ext>
            </a:extLst>
          </p:cNvPr>
          <p:cNvSpPr txBox="1"/>
          <p:nvPr/>
        </p:nvSpPr>
        <p:spPr>
          <a:xfrm>
            <a:off x="7263172" y="5831592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-0,4 </a:t>
            </a:r>
            <a:r>
              <a:rPr lang="it-IT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Mtep</a:t>
            </a:r>
            <a:endParaRPr lang="it-IT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261E6796-9141-4AB8-B91A-1E647066D2A8}"/>
              </a:ext>
            </a:extLst>
          </p:cNvPr>
          <p:cNvSpPr txBox="1"/>
          <p:nvPr/>
        </p:nvSpPr>
        <p:spPr>
          <a:xfrm>
            <a:off x="8482912" y="6046683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-1,4 </a:t>
            </a:r>
            <a:r>
              <a:rPr lang="it-IT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Mtep</a:t>
            </a:r>
            <a:endParaRPr lang="it-IT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614779D3-6F6C-503B-7512-FF2CEEA18748}"/>
              </a:ext>
            </a:extLst>
          </p:cNvPr>
          <p:cNvSpPr txBox="1"/>
          <p:nvPr/>
        </p:nvSpPr>
        <p:spPr>
          <a:xfrm>
            <a:off x="9676704" y="6160380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-0,4 </a:t>
            </a:r>
            <a:r>
              <a:rPr lang="it-IT" sz="9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Mtep</a:t>
            </a:r>
            <a:endParaRPr lang="it-IT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1774724" y="451359"/>
            <a:ext cx="9312374" cy="4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Il Market Europeo e Mondiale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CAD79D-8F89-0C4C-0672-52B862779030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8BE12D-D366-9B63-D7B0-8FD018B6F038}"/>
              </a:ext>
            </a:extLst>
          </p:cNvPr>
          <p:cNvSpPr txBox="1"/>
          <p:nvPr/>
        </p:nvSpPr>
        <p:spPr>
          <a:xfrm>
            <a:off x="331470" y="1066669"/>
            <a:ext cx="93864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69">
              <a:defRPr/>
            </a:pPr>
            <a:r>
              <a:rPr lang="it-IT" sz="3000" b="1" kern="0" dirty="0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 Perforatrici Italiane Leader di mercato in Europa - modelli su cingolo &amp; camion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156E2BB-D092-121A-8BC2-F8AD5A41B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87" r="25247"/>
          <a:stretch/>
        </p:blipFill>
        <p:spPr>
          <a:xfrm>
            <a:off x="413370" y="2286446"/>
            <a:ext cx="2763061" cy="41045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294B81-F704-AA44-5349-EEED13CE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2" r="2042"/>
          <a:stretch/>
        </p:blipFill>
        <p:spPr>
          <a:xfrm>
            <a:off x="3823677" y="4318665"/>
            <a:ext cx="2650255" cy="2072334"/>
          </a:xfrm>
          <a:prstGeom prst="rect">
            <a:avLst/>
          </a:prstGeom>
        </p:spPr>
      </p:pic>
      <p:pic>
        <p:nvPicPr>
          <p:cNvPr id="10" name="Immagine 9" descr="Immagine che contiene cielo, esterni, terra, trasporto&#10;&#10;Descrizione generata automaticamente">
            <a:extLst>
              <a:ext uri="{FF2B5EF4-FFF2-40B4-BE49-F238E27FC236}">
                <a16:creationId xmlns:a16="http://schemas.microsoft.com/office/drawing/2014/main" id="{DBA5F04C-BE2F-262E-8471-DFABEDAAAF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8" b="8144"/>
          <a:stretch/>
        </p:blipFill>
        <p:spPr>
          <a:xfrm>
            <a:off x="3826272" y="2225622"/>
            <a:ext cx="2647660" cy="1952733"/>
          </a:xfrm>
          <a:prstGeom prst="rect">
            <a:avLst/>
          </a:prstGeom>
        </p:spPr>
      </p:pic>
      <p:pic>
        <p:nvPicPr>
          <p:cNvPr id="11" name="Immagine 10" descr="Immagine che contiene cielo, esterni, camion, rimorchio&#10;&#10;Descrizione generata automaticamente">
            <a:extLst>
              <a:ext uri="{FF2B5EF4-FFF2-40B4-BE49-F238E27FC236}">
                <a16:creationId xmlns:a16="http://schemas.microsoft.com/office/drawing/2014/main" id="{DF417381-74F1-A71A-6B19-31CDF5015E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39" r="6233"/>
          <a:stretch/>
        </p:blipFill>
        <p:spPr>
          <a:xfrm>
            <a:off x="7260951" y="2082332"/>
            <a:ext cx="3110958" cy="430866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41843E0-C78D-2577-5009-DCA3E46FFD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140" y="326277"/>
            <a:ext cx="1977390" cy="848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229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1268886" y="572089"/>
            <a:ext cx="9312374" cy="4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Vendita di Perforatrici Italiane per Geotermia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kern="0" dirty="0" err="1"/>
              <a:t>courtesy</a:t>
            </a:r>
            <a:r>
              <a:rPr lang="it-IT" sz="1600" kern="0" dirty="0"/>
              <a:t> by Comacchio Spa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CAD79D-8F89-0C4C-0672-52B862779030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CFD57ABC-13DD-C2CD-ECF3-447F34741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5171206"/>
              </p:ext>
            </p:extLst>
          </p:nvPr>
        </p:nvGraphicFramePr>
        <p:xfrm>
          <a:off x="1149531" y="813386"/>
          <a:ext cx="9228183" cy="559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1190CFD-B919-2455-0D01-E2AE00ADCF20}"/>
              </a:ext>
            </a:extLst>
          </p:cNvPr>
          <p:cNvCxnSpPr>
            <a:cxnSpLocks/>
          </p:cNvCxnSpPr>
          <p:nvPr/>
        </p:nvCxnSpPr>
        <p:spPr>
          <a:xfrm flipV="1">
            <a:off x="2324100" y="2286000"/>
            <a:ext cx="4889500" cy="167640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3951AA78-2B58-60EF-949F-C27D97D37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140" y="326277"/>
            <a:ext cx="1977390" cy="848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37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50BCA-38D2-4DE7-85F8-082949F782F4}"/>
              </a:ext>
            </a:extLst>
          </p:cNvPr>
          <p:cNvSpPr txBox="1"/>
          <p:nvPr/>
        </p:nvSpPr>
        <p:spPr>
          <a:xfrm>
            <a:off x="0" y="3410"/>
            <a:ext cx="1219200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Dott. Geol. Marco Orsi</a:t>
            </a:r>
          </a:p>
        </p:txBody>
      </p:sp>
      <p:sp>
        <p:nvSpPr>
          <p:cNvPr id="14" name="Titolo 5">
            <a:extLst>
              <a:ext uri="{FF2B5EF4-FFF2-40B4-BE49-F238E27FC236}">
                <a16:creationId xmlns:a16="http://schemas.microsoft.com/office/drawing/2014/main" id="{50690EF2-19C6-415A-A5B4-51ED3D7BC93C}"/>
              </a:ext>
            </a:extLst>
          </p:cNvPr>
          <p:cNvSpPr txBox="1">
            <a:spLocks/>
          </p:cNvSpPr>
          <p:nvPr/>
        </p:nvSpPr>
        <p:spPr bwMode="auto">
          <a:xfrm>
            <a:off x="1268886" y="572089"/>
            <a:ext cx="9312374" cy="4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0C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La Profondità Media delle Sonde in Europa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600" kern="0" dirty="0" err="1"/>
              <a:t>courtesy</a:t>
            </a:r>
            <a:r>
              <a:rPr lang="it-IT" sz="1600" kern="0" dirty="0"/>
              <a:t> by </a:t>
            </a:r>
            <a:r>
              <a:rPr lang="it-IT" sz="1600" kern="0" dirty="0" err="1"/>
              <a:t>Hake</a:t>
            </a:r>
            <a:r>
              <a:rPr lang="it-IT" sz="1600" kern="0" dirty="0"/>
              <a:t> </a:t>
            </a:r>
            <a:r>
              <a:rPr lang="it-IT" sz="1600" kern="0" dirty="0" err="1"/>
              <a:t>Gerodur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CAD79D-8F89-0C4C-0672-52B862779030}"/>
              </a:ext>
            </a:extLst>
          </p:cNvPr>
          <p:cNvSpPr txBox="1"/>
          <p:nvPr/>
        </p:nvSpPr>
        <p:spPr>
          <a:xfrm>
            <a:off x="0" y="6465784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 settembre 2023 – </a:t>
            </a:r>
            <a:r>
              <a:rPr lang="it-IT" dirty="0" err="1">
                <a:solidFill>
                  <a:schemeClr val="bg1"/>
                </a:solidFill>
              </a:rPr>
              <a:t>ConfProfessioni</a:t>
            </a:r>
            <a:r>
              <a:rPr lang="it-IT" dirty="0">
                <a:solidFill>
                  <a:schemeClr val="bg1"/>
                </a:solidFill>
              </a:rPr>
              <a:t> Genova – Le Soluzioni Geotermiche per la Decarbonizzazione </a:t>
            </a:r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BE665F3D-E2A3-5C9E-4833-273CEC2B7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922245"/>
              </p:ext>
            </p:extLst>
          </p:nvPr>
        </p:nvGraphicFramePr>
        <p:xfrm>
          <a:off x="1498600" y="1646766"/>
          <a:ext cx="81280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5881557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7758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Profondità Media Sonde Geotermiche per nazione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433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AUSTRIA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088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BELGIO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304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FRANCIA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268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GERMANIA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70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453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OLANDA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279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SPAGNA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060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SVIZZERA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230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101072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8E6C92CC-9F7C-DD1B-2749-66F84980C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140" y="326277"/>
            <a:ext cx="1977390" cy="848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308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1088</Words>
  <Application>Microsoft Office PowerPoint</Application>
  <PresentationFormat>Widescreen</PresentationFormat>
  <Paragraphs>153</Paragraphs>
  <Slides>13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Arial</vt:lpstr>
      <vt:lpstr>Avenir Roman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</dc:creator>
  <cp:lastModifiedBy>Planetaria Hotels</cp:lastModifiedBy>
  <cp:revision>45</cp:revision>
  <dcterms:created xsi:type="dcterms:W3CDTF">2023-03-29T07:58:45Z</dcterms:created>
  <dcterms:modified xsi:type="dcterms:W3CDTF">2023-09-23T06:47:50Z</dcterms:modified>
</cp:coreProperties>
</file>