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058" r:id="rId2"/>
    <p:sldId id="1127" r:id="rId3"/>
    <p:sldId id="1112" r:id="rId4"/>
    <p:sldId id="1101" r:id="rId5"/>
    <p:sldId id="392" r:id="rId6"/>
    <p:sldId id="554" r:id="rId7"/>
    <p:sldId id="896" r:id="rId8"/>
    <p:sldId id="1123" r:id="rId9"/>
    <p:sldId id="1124" r:id="rId10"/>
    <p:sldId id="1125" r:id="rId11"/>
    <p:sldId id="1126" r:id="rId12"/>
    <p:sldId id="768" r:id="rId13"/>
    <p:sldId id="673" r:id="rId14"/>
    <p:sldId id="674" r:id="rId15"/>
    <p:sldId id="1118" r:id="rId16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887" autoAdjust="0"/>
  </p:normalViewPr>
  <p:slideViewPr>
    <p:cSldViewPr snapToGrid="0">
      <p:cViewPr varScale="1">
        <p:scale>
          <a:sx n="85" d="100"/>
          <a:sy n="85" d="100"/>
        </p:scale>
        <p:origin x="4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DA87E-20A4-40E1-B115-0C6360DAFBCA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5D17-7547-4E84-B1FA-8FE27FA8DA9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4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ardgasvrij.nibenl.eu/categorie-comfort/comfor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89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3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2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3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geothermal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bring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Electricity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Heating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Storage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Geothermal</a:t>
            </a:r>
            <a:r>
              <a:rPr lang="nl-NL" dirty="0"/>
              <a:t> </a:t>
            </a:r>
            <a:r>
              <a:rPr lang="nl-NL" dirty="0" err="1"/>
              <a:t>mining</a:t>
            </a:r>
            <a:r>
              <a:rPr lang="nl-NL" dirty="0"/>
              <a:t> (Li)</a:t>
            </a:r>
          </a:p>
          <a:p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u="sng" dirty="0"/>
              <a:t>pictures </a:t>
            </a:r>
            <a:r>
              <a:rPr lang="nl-NL" u="sng" dirty="0" err="1"/>
              <a:t>that</a:t>
            </a:r>
            <a:r>
              <a:rPr lang="nl-NL" u="sng" dirty="0"/>
              <a:t> show </a:t>
            </a:r>
            <a:r>
              <a:rPr lang="nl-NL" u="sng" dirty="0" err="1"/>
              <a:t>what</a:t>
            </a:r>
            <a:r>
              <a:rPr lang="nl-NL" u="sng" dirty="0"/>
              <a:t> is </a:t>
            </a:r>
            <a:r>
              <a:rPr lang="nl-NL" u="sng" dirty="0" err="1"/>
              <a:t>going</a:t>
            </a:r>
            <a:r>
              <a:rPr lang="nl-NL" u="sng" dirty="0"/>
              <a:t> on</a:t>
            </a:r>
            <a:r>
              <a:rPr lang="nl-NL" dirty="0"/>
              <a:t>. </a:t>
            </a:r>
          </a:p>
          <a:p>
            <a:pPr lvl="1"/>
            <a:r>
              <a:rPr lang="nl-NL" sz="1100" dirty="0" err="1"/>
              <a:t>Maybe</a:t>
            </a:r>
            <a:r>
              <a:rPr lang="nl-NL" sz="1100" dirty="0"/>
              <a:t> pictures of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u="sng" dirty="0"/>
              <a:t>product</a:t>
            </a:r>
            <a:r>
              <a:rPr lang="nl-NL" sz="1100" dirty="0"/>
              <a:t>? </a:t>
            </a:r>
            <a:r>
              <a:rPr lang="nl-NL" sz="1100" dirty="0" err="1"/>
              <a:t>So</a:t>
            </a:r>
            <a:r>
              <a:rPr lang="nl-NL" sz="1100" dirty="0"/>
              <a:t> </a:t>
            </a:r>
            <a:r>
              <a:rPr lang="nl-NL" sz="1100" dirty="0" err="1"/>
              <a:t>electricity</a:t>
            </a:r>
            <a:r>
              <a:rPr lang="nl-NL" sz="1100" dirty="0"/>
              <a:t> </a:t>
            </a:r>
            <a:r>
              <a:rPr lang="nl-NL" sz="1100" dirty="0" err="1"/>
              <a:t>grid</a:t>
            </a:r>
            <a:r>
              <a:rPr lang="nl-NL" sz="1100" dirty="0"/>
              <a:t>,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>
                <a:hlinkClick r:id="rId3"/>
              </a:rPr>
              <a:t>warm floor</a:t>
            </a:r>
            <a:r>
              <a:rPr lang="nl-NL" sz="1100" dirty="0"/>
              <a:t>, Li </a:t>
            </a:r>
            <a:r>
              <a:rPr lang="nl-NL" sz="1100" dirty="0" err="1"/>
              <a:t>salt</a:t>
            </a:r>
            <a:r>
              <a:rPr lang="nl-NL" sz="1100" dirty="0"/>
              <a:t>. How 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explain</a:t>
            </a:r>
            <a:r>
              <a:rPr lang="nl-NL" sz="1100" dirty="0"/>
              <a:t> storage </a:t>
            </a:r>
            <a:r>
              <a:rPr lang="nl-NL" sz="1100" dirty="0" err="1"/>
              <a:t>then</a:t>
            </a:r>
            <a:r>
              <a:rPr lang="nl-NL" sz="1100" dirty="0"/>
              <a:t>? Oil tanks? </a:t>
            </a:r>
            <a:r>
              <a:rPr lang="nl-NL" sz="1100" dirty="0" err="1"/>
              <a:t>Not</a:t>
            </a:r>
            <a:r>
              <a:rPr lang="nl-NL" sz="1100" dirty="0"/>
              <a:t> </a:t>
            </a:r>
            <a:r>
              <a:rPr lang="nl-NL" sz="1100" dirty="0" err="1"/>
              <a:t>too</a:t>
            </a:r>
            <a:r>
              <a:rPr lang="nl-NL" sz="1100" dirty="0"/>
              <a:t> bad, </a:t>
            </a:r>
            <a:r>
              <a:rPr lang="nl-NL" sz="1100" dirty="0" err="1"/>
              <a:t>really</a:t>
            </a:r>
            <a:r>
              <a:rPr lang="nl-NL" sz="1100" dirty="0"/>
              <a:t>, </a:t>
            </a:r>
            <a:r>
              <a:rPr lang="nl-NL" sz="1100" dirty="0" err="1"/>
              <a:t>because</a:t>
            </a:r>
            <a:r>
              <a:rPr lang="nl-NL" sz="1100" dirty="0"/>
              <a:t> </a:t>
            </a:r>
            <a:r>
              <a:rPr lang="nl-NL" sz="1100" dirty="0" err="1"/>
              <a:t>it</a:t>
            </a:r>
            <a:r>
              <a:rPr lang="nl-NL" sz="1100" dirty="0"/>
              <a:t> is a </a:t>
            </a:r>
            <a:r>
              <a:rPr lang="nl-NL" sz="1100" dirty="0" err="1"/>
              <a:t>similar</a:t>
            </a:r>
            <a:r>
              <a:rPr lang="nl-NL" sz="1100" dirty="0"/>
              <a:t> </a:t>
            </a:r>
            <a:r>
              <a:rPr lang="nl-NL" sz="1100" dirty="0" err="1"/>
              <a:t>function</a:t>
            </a:r>
            <a:r>
              <a:rPr lang="nl-NL" sz="1100" dirty="0"/>
              <a:t>?</a:t>
            </a:r>
          </a:p>
          <a:p>
            <a:pPr lvl="1"/>
            <a:r>
              <a:rPr lang="nl-NL" sz="1100" dirty="0"/>
              <a:t>Or do we have </a:t>
            </a:r>
            <a:r>
              <a:rPr lang="nl-NL" sz="1100" dirty="0" err="1"/>
              <a:t>icons</a:t>
            </a:r>
            <a:r>
              <a:rPr lang="nl-NL" sz="1100" dirty="0"/>
              <a:t>/</a:t>
            </a:r>
            <a:r>
              <a:rPr lang="nl-NL" sz="1100" dirty="0" err="1"/>
              <a:t>schematic</a:t>
            </a:r>
            <a:r>
              <a:rPr lang="nl-NL" sz="1100" dirty="0"/>
              <a:t> </a:t>
            </a:r>
            <a:r>
              <a:rPr lang="nl-NL" sz="1100" dirty="0" err="1"/>
              <a:t>drawings</a:t>
            </a:r>
            <a:r>
              <a:rPr lang="nl-NL" sz="1100" dirty="0"/>
              <a:t> of </a:t>
            </a:r>
            <a:r>
              <a:rPr lang="nl-NL" sz="1100" dirty="0" err="1"/>
              <a:t>all</a:t>
            </a:r>
            <a:r>
              <a:rPr lang="nl-NL" sz="1100" dirty="0"/>
              <a:t> of these in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same</a:t>
            </a:r>
            <a:r>
              <a:rPr lang="nl-NL" sz="1100" dirty="0"/>
              <a:t> </a:t>
            </a:r>
            <a:r>
              <a:rPr lang="nl-NL" sz="1100" dirty="0" err="1"/>
              <a:t>style</a:t>
            </a:r>
            <a:r>
              <a:rPr lang="nl-NL" sz="1100" dirty="0"/>
              <a:t>. Or </a:t>
            </a:r>
            <a:r>
              <a:rPr lang="nl-NL" sz="1100" dirty="0" err="1"/>
              <a:t>three</a:t>
            </a:r>
            <a:r>
              <a:rPr lang="nl-NL" sz="1100" dirty="0"/>
              <a:t> of these, </a:t>
            </a:r>
            <a:r>
              <a:rPr lang="nl-NL" sz="1100" dirty="0" err="1"/>
              <a:t>with</a:t>
            </a:r>
            <a:r>
              <a:rPr lang="nl-NL" sz="1100" dirty="0"/>
              <a:t> </a:t>
            </a:r>
            <a:r>
              <a:rPr lang="nl-NL" sz="1100" dirty="0" err="1"/>
              <a:t>one</a:t>
            </a:r>
            <a:r>
              <a:rPr lang="nl-NL" sz="1100" dirty="0"/>
              <a:t> 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be</a:t>
            </a:r>
            <a:r>
              <a:rPr lang="nl-NL" sz="1100" dirty="0"/>
              <a:t> </a:t>
            </a:r>
            <a:r>
              <a:rPr lang="nl-NL" sz="1100" dirty="0" err="1"/>
              <a:t>developed</a:t>
            </a:r>
            <a:r>
              <a:rPr lang="nl-NL" sz="1100" dirty="0"/>
              <a:t> in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coming</a:t>
            </a:r>
            <a:r>
              <a:rPr lang="nl-NL" sz="1100" dirty="0"/>
              <a:t> 3 weeks</a:t>
            </a:r>
          </a:p>
          <a:p>
            <a:pPr lvl="1"/>
            <a:r>
              <a:rPr lang="nl-NL" sz="1100" dirty="0"/>
              <a:t>Pictures of </a:t>
            </a:r>
            <a:r>
              <a:rPr lang="nl-NL" sz="1100" dirty="0" err="1"/>
              <a:t>actual</a:t>
            </a:r>
            <a:r>
              <a:rPr lang="nl-NL" sz="1100" dirty="0"/>
              <a:t> </a:t>
            </a:r>
            <a:r>
              <a:rPr lang="nl-NL" sz="1100" dirty="0" err="1"/>
              <a:t>installations</a:t>
            </a:r>
            <a:r>
              <a:rPr lang="nl-NL" sz="1100" dirty="0"/>
              <a:t> is </a:t>
            </a:r>
            <a:r>
              <a:rPr lang="nl-NL" sz="1100" dirty="0" err="1"/>
              <a:t>also</a:t>
            </a:r>
            <a:r>
              <a:rPr lang="nl-NL" sz="1100" dirty="0"/>
              <a:t> </a:t>
            </a:r>
            <a:r>
              <a:rPr lang="nl-NL" sz="1100" dirty="0" err="1"/>
              <a:t>an</a:t>
            </a:r>
            <a:r>
              <a:rPr lang="nl-NL" sz="1100" dirty="0"/>
              <a:t> option, but </a:t>
            </a:r>
            <a:r>
              <a:rPr lang="nl-NL" sz="1100" dirty="0" err="1"/>
              <a:t>how</a:t>
            </a:r>
            <a:r>
              <a:rPr lang="nl-NL" sz="1100" dirty="0"/>
              <a:t> do </a:t>
            </a:r>
            <a:r>
              <a:rPr lang="nl-NL" sz="1100" dirty="0" err="1"/>
              <a:t>you</a:t>
            </a:r>
            <a:r>
              <a:rPr lang="nl-NL" sz="1100" dirty="0"/>
              <a:t> </a:t>
            </a:r>
            <a:r>
              <a:rPr lang="nl-NL" sz="1100" dirty="0" err="1"/>
              <a:t>see</a:t>
            </a:r>
            <a:r>
              <a:rPr lang="nl-NL" sz="1100" dirty="0"/>
              <a:t> </a:t>
            </a:r>
            <a:r>
              <a:rPr lang="nl-NL" sz="1100" dirty="0" err="1"/>
              <a:t>whether</a:t>
            </a:r>
            <a:r>
              <a:rPr lang="nl-NL" sz="1100" dirty="0"/>
              <a:t> </a:t>
            </a:r>
            <a:r>
              <a:rPr lang="nl-NL" sz="1100" dirty="0" err="1"/>
              <a:t>it</a:t>
            </a:r>
            <a:r>
              <a:rPr lang="nl-NL" sz="1100" dirty="0"/>
              <a:t> is storage or heat </a:t>
            </a:r>
            <a:r>
              <a:rPr lang="nl-NL" sz="1100" dirty="0" err="1"/>
              <a:t>production</a:t>
            </a:r>
            <a:r>
              <a:rPr lang="nl-NL" sz="1100" dirty="0"/>
              <a:t> </a:t>
            </a:r>
            <a:r>
              <a:rPr lang="nl-NL" sz="1100" dirty="0" err="1"/>
              <a:t>from</a:t>
            </a:r>
            <a:r>
              <a:rPr lang="nl-NL" sz="1100" dirty="0"/>
              <a:t>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wellhead</a:t>
            </a:r>
            <a:r>
              <a:rPr lang="nl-NL" sz="1100" dirty="0"/>
              <a:t>?</a:t>
            </a:r>
          </a:p>
          <a:p>
            <a:pPr lvl="1"/>
            <a:endParaRPr lang="nl-NL" u="sng"/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097AC-B9C9-47A0-AEE5-C1852D4CE17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55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9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7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6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FRANCE</a:t>
            </a:r>
          </a:p>
          <a:p>
            <a:r>
              <a:rPr lang="en-GB" sz="1400" dirty="0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. Double the rate of GSHP install by 2025= installing more than 200.000 units in 3 years, producing about 7 </a:t>
            </a:r>
            <a:r>
              <a:rPr lang="en-GB" sz="1400" dirty="0" err="1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TWh</a:t>
            </a:r>
            <a:r>
              <a:rPr lang="en-GB" sz="1400" dirty="0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 </a:t>
            </a:r>
            <a:endParaRPr lang="it-IT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r>
              <a:rPr lang="fr-BE" sz="1400" dirty="0">
                <a:effectLst/>
                <a:latin typeface="Symbol" panose="05050102010706020507" pitchFamily="18" charset="2"/>
                <a:ea typeface="Yu Gothic" panose="020B0400000000000000" pitchFamily="34" charset="-128"/>
              </a:rPr>
              <a:t>·</a:t>
            </a:r>
            <a:r>
              <a:rPr lang="en-GB" sz="1400" dirty="0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  increase the installed deep GT DH by 40% = from 78 plants in operation to more than 110 plants by 2028 = more than 30 new projects </a:t>
            </a:r>
            <a:endParaRPr lang="it-IT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r>
              <a:rPr lang="fr-BE" sz="1400" dirty="0">
                <a:effectLst/>
                <a:latin typeface="Symbol" panose="05050102010706020507" pitchFamily="18" charset="2"/>
                <a:ea typeface="Yu Gothic" panose="020B0400000000000000" pitchFamily="34" charset="-128"/>
              </a:rPr>
              <a:t>·</a:t>
            </a:r>
            <a:r>
              <a:rPr lang="en-GB" sz="1400" dirty="0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  Key measures: Supported by training programs (drillers notably), simplify regulations and promotional campaign </a:t>
            </a:r>
            <a:endParaRPr lang="it-IT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r>
              <a:rPr lang="fr-BE" sz="1400" dirty="0">
                <a:effectLst/>
                <a:latin typeface="Symbol" panose="05050102010706020507" pitchFamily="18" charset="2"/>
                <a:ea typeface="Yu Gothic" panose="020B0400000000000000" pitchFamily="34" charset="-128"/>
              </a:rPr>
              <a:t>·</a:t>
            </a:r>
            <a:r>
              <a:rPr lang="en-GB" sz="1400" dirty="0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  incentives: minimum 5.000 € and up to 16.000 € for individual geothermal HP </a:t>
            </a:r>
            <a:endParaRPr lang="it-IT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r>
              <a:rPr lang="fr-BE" sz="1400" dirty="0">
                <a:effectLst/>
                <a:latin typeface="Symbol" panose="05050102010706020507" pitchFamily="18" charset="2"/>
                <a:ea typeface="Yu Gothic" panose="020B0400000000000000" pitchFamily="34" charset="-128"/>
              </a:rPr>
              <a:t>·</a:t>
            </a:r>
            <a:r>
              <a:rPr lang="en-GB" sz="1400" dirty="0">
                <a:effectLst/>
                <a:latin typeface="Segoe UI" panose="020B0502040204020203" pitchFamily="34" charset="0"/>
                <a:ea typeface="Yu Gothic" panose="020B0400000000000000" pitchFamily="34" charset="-128"/>
              </a:rPr>
              <a:t>  geothermal heat for DH and industry: resource assessment program, financing programmes</a:t>
            </a:r>
            <a:endParaRPr lang="it-IT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5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15D17-7547-4E84-B1FA-8FE27FA8DA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9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6314"/>
            <a:ext cx="12277344" cy="6876943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0000"/>
                  <a:lumOff val="80000"/>
                </a:schemeClr>
              </a:gs>
              <a:gs pos="21000">
                <a:srgbClr val="7FC0E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14"/>
            <a:ext cx="12277344" cy="686431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277344" cy="6876944"/>
          </a:xfrm>
          <a:prstGeom prst="rect">
            <a:avLst/>
          </a:prstGeom>
          <a:gradFill flip="none" rotWithShape="1">
            <a:gsLst>
              <a:gs pos="0">
                <a:srgbClr val="C9243B">
                  <a:alpha val="90000"/>
                </a:srgbClr>
              </a:gs>
              <a:gs pos="99000">
                <a:srgbClr val="F26156">
                  <a:alpha val="80000"/>
                </a:srgb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42194" y="5035479"/>
            <a:ext cx="101600" cy="3568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387" y="4519888"/>
            <a:ext cx="3776686" cy="352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l"/>
            <a:fld id="{E587A236-2166-D54C-A1F4-6F8AE771A860}" type="datetime1">
              <a:rPr lang="ro-RO" smtClean="0"/>
              <a:pPr algn="l"/>
              <a:t>22.09.2023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34" y="5044772"/>
            <a:ext cx="2495550" cy="107315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1"/>
          </p:nvPr>
        </p:nvSpPr>
        <p:spPr>
          <a:xfrm>
            <a:off x="831850" y="2678906"/>
            <a:ext cx="7052976" cy="1500187"/>
          </a:xfrm>
          <a:noFill/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>
                    <a:alpha val="2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14387" y="3157448"/>
            <a:ext cx="9094111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Rubik" charset="0"/>
                <a:ea typeface="Rubik" charset="0"/>
                <a:cs typeface="Rubi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38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82776"/>
            <a:ext cx="5784848" cy="3940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82775"/>
            <a:ext cx="3932237" cy="39401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14387" y="767239"/>
            <a:ext cx="9348943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78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14387" y="767239"/>
            <a:ext cx="9348943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143C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z="4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783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9467" y="383339"/>
            <a:ext cx="6449484" cy="2302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2500" y="704537"/>
            <a:ext cx="2628900" cy="4287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04537"/>
            <a:ext cx="6781800" cy="4287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572500" y="742637"/>
            <a:ext cx="46687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For Logo +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6314"/>
            <a:ext cx="12277344" cy="6876943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0000"/>
                  <a:lumOff val="80000"/>
                </a:schemeClr>
              </a:gs>
              <a:gs pos="21000">
                <a:srgbClr val="7FC0E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1646" y="2385584"/>
            <a:ext cx="7480839" cy="1655762"/>
          </a:xfrm>
        </p:spPr>
        <p:txBody>
          <a:bodyPr>
            <a:noAutofit/>
          </a:bodyPr>
          <a:lstStyle>
            <a:lvl1pPr marL="0" indent="0" algn="l">
              <a:buNone/>
              <a:defRPr sz="6000" b="1" i="0">
                <a:solidFill>
                  <a:schemeClr val="bg1">
                    <a:alpha val="30000"/>
                  </a:schemeClr>
                </a:solidFill>
                <a:latin typeface="Rubik" charset="0"/>
                <a:ea typeface="Rubik" charset="0"/>
                <a:cs typeface="Rubi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2" y="-1054171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7930" y="-26603"/>
            <a:ext cx="12277344" cy="5616048"/>
          </a:xfrm>
          <a:prstGeom prst="rect">
            <a:avLst/>
          </a:prstGeom>
          <a:gradFill flip="none" rotWithShape="1">
            <a:gsLst>
              <a:gs pos="0">
                <a:srgbClr val="C9243B">
                  <a:alpha val="90000"/>
                </a:srgbClr>
              </a:gs>
              <a:gs pos="99000">
                <a:srgbClr val="F26156">
                  <a:alpha val="80000"/>
                </a:srgb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42194" y="5035479"/>
            <a:ext cx="101600" cy="35687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410200"/>
            <a:ext cx="12277344" cy="1480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33" y="5589445"/>
            <a:ext cx="2324100" cy="996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42194" y="5054636"/>
            <a:ext cx="101600" cy="35687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14387" y="3688850"/>
            <a:ext cx="3776686" cy="352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l"/>
            <a:fld id="{E587A236-2166-D54C-A1F4-6F8AE771A860}" type="datetime1">
              <a:rPr lang="ro-RO" smtClean="0"/>
              <a:pPr algn="l"/>
              <a:t>22.09.2023</a:t>
            </a:fld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1"/>
          </p:nvPr>
        </p:nvSpPr>
        <p:spPr>
          <a:xfrm>
            <a:off x="831850" y="1847868"/>
            <a:ext cx="10486390" cy="1500187"/>
          </a:xfrm>
          <a:noFill/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70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7" y="2011717"/>
            <a:ext cx="10153649" cy="3368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14387" y="767239"/>
            <a:ext cx="9348943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0417" y="356835"/>
            <a:ext cx="11413067" cy="614433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0416" y="356835"/>
            <a:ext cx="11413067" cy="6144331"/>
          </a:xfrm>
          <a:prstGeom prst="rect">
            <a:avLst/>
          </a:prstGeom>
          <a:solidFill>
            <a:srgbClr val="0E143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78906"/>
            <a:ext cx="7052976" cy="1500187"/>
          </a:xfrm>
          <a:solidFill>
            <a:srgbClr val="0E143C">
              <a:alpha val="80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4387" y="3157448"/>
            <a:ext cx="9094111" cy="543102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Rubik" charset="0"/>
                <a:ea typeface="Rubik" charset="0"/>
                <a:cs typeface="Rubi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16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7" y="18351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387" y="18351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4387" y="767239"/>
            <a:ext cx="9348943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17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9518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909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518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1909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14387" y="767239"/>
            <a:ext cx="9348943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50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0417" y="356835"/>
            <a:ext cx="11413067" cy="614433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0417" y="356835"/>
            <a:ext cx="11413067" cy="6144331"/>
          </a:xfrm>
          <a:prstGeom prst="rect">
            <a:avLst/>
          </a:prstGeom>
          <a:solidFill>
            <a:srgbClr val="0E143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831850" y="2678906"/>
            <a:ext cx="7052976" cy="1500187"/>
          </a:xfrm>
          <a:solidFill>
            <a:srgbClr val="0E143C">
              <a:alpha val="80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2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9467" y="383339"/>
            <a:ext cx="6449484" cy="2302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5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58976"/>
            <a:ext cx="5849573" cy="3547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808" y="1958975"/>
            <a:ext cx="3932237" cy="35471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4387" y="767239"/>
            <a:ext cx="9348943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28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9466" y="383339"/>
            <a:ext cx="11413067" cy="6144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387" y="767239"/>
            <a:ext cx="9348943" cy="543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7" y="2011717"/>
            <a:ext cx="10153649" cy="4174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533" y="3289300"/>
            <a:ext cx="101600" cy="356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837" y="5587999"/>
            <a:ext cx="1395199" cy="598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00549" y="-284922"/>
            <a:ext cx="46687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E143C"/>
          </a:solidFill>
          <a:latin typeface="Tahoma" charset="0"/>
          <a:ea typeface="Tahoma" charset="0"/>
          <a:cs typeface="Taho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E143C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E143C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E143C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E143C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E143C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klimat/mapa-drogowa-rozwoju-geotermii-w-polsce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hyperlink" Target="https://www.ecologie.gouv.fr/geothermie-plan-daction-accelere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mwk.de/Redaktion/DE/Downloads/Energie/eckpunkte-geothermie.html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hyperlink" Target="https://www.gov.ie/en/publication/abe7a-geothermal-energy-in-ireland-a-roadmap-for-a-policy-and-regulatory-framework/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gec.org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hyperlink" Target="https://www.etip-dg.eu/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9BEDF-6DD8-170C-EB7B-53EB19DB1F4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80395" y="1994159"/>
            <a:ext cx="10486390" cy="3282731"/>
          </a:xfrm>
        </p:spPr>
        <p:txBody>
          <a:bodyPr/>
          <a:lstStyle/>
          <a:p>
            <a:pPr algn="ctr"/>
            <a:r>
              <a:rPr lang="fr-BE" dirty="0"/>
              <a:t>La </a:t>
            </a:r>
            <a:r>
              <a:rPr lang="fr-BE" dirty="0" err="1"/>
              <a:t>geotermia</a:t>
            </a:r>
            <a:r>
              <a:rPr lang="fr-BE" dirty="0"/>
              <a:t> </a:t>
            </a:r>
          </a:p>
          <a:p>
            <a:pPr algn="ctr"/>
            <a:r>
              <a:rPr lang="fr-BE" dirty="0" err="1"/>
              <a:t>nella</a:t>
            </a:r>
            <a:r>
              <a:rPr lang="fr-BE" dirty="0"/>
              <a:t>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dirty="0" err="1"/>
              <a:t>europea</a:t>
            </a:r>
            <a:endParaRPr lang="fr-BE" dirty="0"/>
          </a:p>
          <a:p>
            <a:pPr algn="ctr"/>
            <a:endParaRPr lang="fr-BE" sz="3200" dirty="0"/>
          </a:p>
          <a:p>
            <a:pPr algn="ctr"/>
            <a:r>
              <a:rPr lang="en-US" sz="3200" dirty="0"/>
              <a:t>Genova, 23 </a:t>
            </a:r>
            <a:r>
              <a:rPr lang="en-US" sz="3200" dirty="0" err="1"/>
              <a:t>Settembre</a:t>
            </a:r>
            <a:r>
              <a:rPr lang="en-US" sz="3200" dirty="0"/>
              <a:t> </a:t>
            </a:r>
            <a:r>
              <a:rPr lang="fr-BE" sz="3200" dirty="0"/>
              <a:t>2023</a:t>
            </a:r>
            <a:endParaRPr lang="en-GB" sz="3200" dirty="0"/>
          </a:p>
          <a:p>
            <a:endParaRPr lang="en-BE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6B718E-E304-77AC-17B4-AA2AD5209223}"/>
              </a:ext>
            </a:extLst>
          </p:cNvPr>
          <p:cNvSpPr txBox="1"/>
          <p:nvPr/>
        </p:nvSpPr>
        <p:spPr>
          <a:xfrm>
            <a:off x="3722254" y="5859737"/>
            <a:ext cx="4747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9388"/>
            <a:r>
              <a:rPr lang="en-GB" sz="2000" i="1" dirty="0">
                <a:solidFill>
                  <a:schemeClr val="accent1">
                    <a:lumMod val="50000"/>
                  </a:schemeClr>
                </a:solidFill>
              </a:rPr>
              <a:t>Marco Baresi – Vice Presidente EGEC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1FDAFF-6442-6F2D-ED45-B7DE5E5A56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406" y="334567"/>
            <a:ext cx="5366368" cy="15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9AA13A-EB4E-FE7D-9CD6-36199521A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78" y="1920235"/>
            <a:ext cx="5835032" cy="11901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900" dirty="0">
                <a:latin typeface="Optima"/>
                <a:hlinkClick r:id="" action="ppaction://noaction"/>
              </a:rPr>
              <a:t>Reacting to the energy crisis</a:t>
            </a:r>
          </a:p>
          <a:p>
            <a:pPr marL="0" indent="0" algn="just">
              <a:buNone/>
            </a:pPr>
            <a:r>
              <a:rPr lang="en-US" sz="1900" dirty="0">
                <a:latin typeface="Optima"/>
                <a:hlinkClick r:id="" action="ppaction://noaction"/>
              </a:rPr>
              <a:t>A plan </a:t>
            </a:r>
            <a:r>
              <a:rPr lang="en-US" sz="1900" dirty="0">
                <a:latin typeface="Optima"/>
              </a:rPr>
              <a:t>to rapidly reduce dependence on Russian fossil fuels and fast forward the green transition. </a:t>
            </a:r>
          </a:p>
          <a:p>
            <a:pPr marL="0" indent="0" algn="just">
              <a:buNone/>
            </a:pPr>
            <a:endParaRPr lang="en-US" sz="1900" strike="sngStrike" dirty="0">
              <a:latin typeface="Opti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830A2C-5EEA-DAC2-A973-7F971224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78" y="172178"/>
            <a:ext cx="10515600" cy="1325563"/>
          </a:xfrm>
        </p:spPr>
        <p:txBody>
          <a:bodyPr/>
          <a:lstStyle/>
          <a:p>
            <a:r>
              <a:rPr lang="en-US" dirty="0" err="1"/>
              <a:t>REPowerEU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9D6C1-59F2-3E02-320C-545D63E24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135" y="321223"/>
            <a:ext cx="5333105" cy="3719213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BF0A541-EE7A-99D4-EE14-DE460E583B4B}"/>
              </a:ext>
            </a:extLst>
          </p:cNvPr>
          <p:cNvSpPr txBox="1">
            <a:spLocks/>
          </p:cNvSpPr>
          <p:nvPr/>
        </p:nvSpPr>
        <p:spPr>
          <a:xfrm>
            <a:off x="596798" y="4162281"/>
            <a:ext cx="11121442" cy="2235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300" dirty="0">
                <a:latin typeface="Optima"/>
              </a:rPr>
              <a:t>Key Measures for Geothermal: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target for the capacity of geothermal to triple by 2030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“renewable go-to areas“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(to be included in the RES Directive revision):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simplify permitting procedures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n-US" sz="2300" b="1" dirty="0"/>
              <a:t>Fast permitting </a:t>
            </a:r>
            <a:r>
              <a:rPr lang="en-US" sz="2300" dirty="0"/>
              <a:t>for geothermal heat pump systems (three months maximum)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Large skills partnership: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geothermal needs DRILLERS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endParaRPr lang="en-US" sz="1900" dirty="0" err="1"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9121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830A2C-5EEA-DAC2-A973-7F971224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78" y="172178"/>
            <a:ext cx="10515600" cy="1325563"/>
          </a:xfrm>
        </p:spPr>
        <p:txBody>
          <a:bodyPr/>
          <a:lstStyle/>
          <a:p>
            <a:r>
              <a:rPr lang="en-US" sz="3600" dirty="0"/>
              <a:t>RED III and Net Zero Industrial Act (NZIA)</a:t>
            </a:r>
            <a:endParaRPr lang="fr-BE" sz="36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BF0A541-EE7A-99D4-EE14-DE460E583B4B}"/>
              </a:ext>
            </a:extLst>
          </p:cNvPr>
          <p:cNvSpPr txBox="1">
            <a:spLocks/>
          </p:cNvSpPr>
          <p:nvPr/>
        </p:nvSpPr>
        <p:spPr>
          <a:xfrm>
            <a:off x="596798" y="1695237"/>
            <a:ext cx="5002618" cy="3791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Key Measures for Geothermal (RED III):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Renewable energy sources (</a:t>
            </a: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RES) share target is set at 42,5% by 2030, with plans to increase it to 45% in a non-binding manner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“Renewable go-to areas (RGTA)“ and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Fast permitting </a:t>
            </a:r>
            <a:r>
              <a:rPr lang="en-US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procedure for deploying renewables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(12 months max in RGTA, 24 outside)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inding target for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 share in Heating &amp; Cooling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with an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annual increase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+ 0.8% for 2021-2025 and + 1.1 % for 2026-2030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9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 2045 on both Waste heat recovery and RES will be the only energy sources allowed for Efficient District Heating Cooling 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sz="1900" dirty="0" err="1">
              <a:latin typeface="Optim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9EE10B-8496-63CE-E105-D9FB05A105C3}"/>
              </a:ext>
            </a:extLst>
          </p:cNvPr>
          <p:cNvSpPr txBox="1">
            <a:spLocks/>
          </p:cNvSpPr>
          <p:nvPr/>
        </p:nvSpPr>
        <p:spPr>
          <a:xfrm>
            <a:off x="6096000" y="1695237"/>
            <a:ext cx="5236395" cy="3791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Key Measures for Geothermal (NZIA):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n-US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Simplifying the regulatory framework 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net-zero technologies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n-US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Scaling up manufacturing 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net-zero technologies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n-US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Fostering competitive and resilient 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net-zero industry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Geothermal Energy and Heat </a:t>
            </a:r>
            <a:r>
              <a:rPr lang="en-US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umps among the 8 Strategic net-zero technologies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Net-Zero Industry Valleys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aimed at fostering industrial collaboration and encouraging MS to make targeted investments in specific areas within the EU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Proposal for MS to allocate 25% of </a:t>
            </a:r>
            <a:r>
              <a:rPr lang="en-US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Emissions Trading System (ETS) 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revenues for expenditure aimed at achieving the objectives of the NZIA</a:t>
            </a:r>
            <a:r>
              <a:rPr lang="it-IT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endParaRPr lang="en-US" sz="1900" dirty="0" err="1"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85342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C0674D6-8944-6475-3151-2B5E2CD2D9F0}"/>
              </a:ext>
            </a:extLst>
          </p:cNvPr>
          <p:cNvSpPr txBox="1">
            <a:spLocks/>
          </p:cNvSpPr>
          <p:nvPr/>
        </p:nvSpPr>
        <p:spPr>
          <a:xfrm>
            <a:off x="522396" y="172208"/>
            <a:ext cx="10515600" cy="660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Government’s going ahead anyway</a:t>
            </a:r>
          </a:p>
        </p:txBody>
      </p:sp>
      <p:pic>
        <p:nvPicPr>
          <p:cNvPr id="3" name="Picture 2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149AAFF-EF6C-E1C3-1508-AFEA8B393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96" y="1856389"/>
            <a:ext cx="1606613" cy="2337688"/>
          </a:xfrm>
          <a:prstGeom prst="rect">
            <a:avLst/>
          </a:prstGeom>
        </p:spPr>
      </p:pic>
      <p:pic>
        <p:nvPicPr>
          <p:cNvPr id="5" name="Picture 4" descr="Chart, pie cha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8EB6CAF-0E7D-807B-82B0-26C77D7B33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16" y="1811655"/>
            <a:ext cx="1702762" cy="23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A12D3-9040-B448-56F5-1FC1E41898CC}"/>
              </a:ext>
            </a:extLst>
          </p:cNvPr>
          <p:cNvSpPr txBox="1"/>
          <p:nvPr/>
        </p:nvSpPr>
        <p:spPr>
          <a:xfrm>
            <a:off x="659890" y="4633178"/>
            <a:ext cx="1331623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Double Geothermal HP by 2025 &amp; Geothermal DH by 2030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A0604-5C00-7B95-041B-C939309A05CF}"/>
              </a:ext>
            </a:extLst>
          </p:cNvPr>
          <p:cNvSpPr txBox="1"/>
          <p:nvPr/>
        </p:nvSpPr>
        <p:spPr>
          <a:xfrm>
            <a:off x="4984490" y="4609657"/>
            <a:ext cx="163981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Exploration and production licence law by 2024.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600,000 HPs by 2030. Expect half to be geothermal and DHC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F030D-5FB5-4483-F689-3BB99FEDB89C}"/>
              </a:ext>
            </a:extLst>
          </p:cNvPr>
          <p:cNvSpPr txBox="1"/>
          <p:nvPr/>
        </p:nvSpPr>
        <p:spPr>
          <a:xfrm>
            <a:off x="2896169" y="4609657"/>
            <a:ext cx="1403483" cy="1492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Risk guarantee scheme.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Focus on Geothermal HPs and DHC system 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picture containing text, grass, sky, outdoor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17D225C0-FE71-621F-58DB-9F204A5AD7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958" y="2317413"/>
            <a:ext cx="2073846" cy="136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1BD439-A8C4-E562-8A6D-976416CDFBE2}"/>
              </a:ext>
            </a:extLst>
          </p:cNvPr>
          <p:cNvSpPr txBox="1"/>
          <p:nvPr/>
        </p:nvSpPr>
        <p:spPr>
          <a:xfrm>
            <a:off x="7092454" y="4633179"/>
            <a:ext cx="1963350" cy="1492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Risk guarantee scheme.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100TWh from 100 new Geothermal HP and Geothermal DHC systems by 2030. 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 descr="A picture containing diagram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A0DB3F43-180D-8C11-A74C-E67F0EDD82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296" y="1847668"/>
            <a:ext cx="1659231" cy="2337688"/>
          </a:xfrm>
          <a:prstGeom prst="rect">
            <a:avLst/>
          </a:prstGeom>
        </p:spPr>
      </p:pic>
      <p:pic>
        <p:nvPicPr>
          <p:cNvPr id="17" name="Picture 16" descr="A red black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C1DC4C98-CA8B-360F-04A2-67C95C20CA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15" y="763201"/>
            <a:ext cx="1246547" cy="889571"/>
          </a:xfrm>
          <a:prstGeom prst="rect">
            <a:avLst/>
          </a:prstGeom>
        </p:spPr>
      </p:pic>
      <p:pic>
        <p:nvPicPr>
          <p:cNvPr id="19" name="Picture 18" descr="A red white and blue flag&#10;&#10;Description automatically generated">
            <a:extLst>
              <a:ext uri="{FF2B5EF4-FFF2-40B4-BE49-F238E27FC236}">
                <a16:creationId xmlns:a16="http://schemas.microsoft.com/office/drawing/2014/main" id="{0A994306-1BB8-7914-F551-00FCB956F9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21" y="833108"/>
            <a:ext cx="1142562" cy="831031"/>
          </a:xfrm>
          <a:prstGeom prst="rect">
            <a:avLst/>
          </a:prstGeom>
        </p:spPr>
      </p:pic>
      <p:pic>
        <p:nvPicPr>
          <p:cNvPr id="21" name="Picture 20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86CE840E-8B53-9421-A12E-A6DEF366DA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393" y="752984"/>
            <a:ext cx="1116404" cy="906107"/>
          </a:xfrm>
          <a:prstGeom prst="rect">
            <a:avLst/>
          </a:prstGeom>
        </p:spPr>
      </p:pic>
      <p:pic>
        <p:nvPicPr>
          <p:cNvPr id="23" name="Picture 22" descr="A green white and orange flag&#10;&#10;Description automatically generated with low confidence">
            <a:extLst>
              <a:ext uri="{FF2B5EF4-FFF2-40B4-BE49-F238E27FC236}">
                <a16:creationId xmlns:a16="http://schemas.microsoft.com/office/drawing/2014/main" id="{83723FE2-DCA2-65B1-A362-9DD33E55239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236" y="851020"/>
            <a:ext cx="1370322" cy="7952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5A3ECC-5618-7E06-2005-58A9D1670B91}"/>
              </a:ext>
            </a:extLst>
          </p:cNvPr>
          <p:cNvSpPr txBox="1"/>
          <p:nvPr/>
        </p:nvSpPr>
        <p:spPr>
          <a:xfrm>
            <a:off x="9568760" y="4509629"/>
            <a:ext cx="196335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Hybrid Heat Pump Plan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300" dirty="0"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Subsidies for heat pump purchase and support for DHC systems. 2billion given to geothermal deployment in May 2023  </a:t>
            </a:r>
          </a:p>
          <a:p>
            <a:endParaRPr lang="en-GB" sz="1300" dirty="0">
              <a:latin typeface="Optima" panose="0200050306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 descr="A red white and blue flag&#10;&#10;Description automatically generated">
            <a:extLst>
              <a:ext uri="{FF2B5EF4-FFF2-40B4-BE49-F238E27FC236}">
                <a16:creationId xmlns:a16="http://schemas.microsoft.com/office/drawing/2014/main" id="{3E854D7F-DEDB-F602-8BE9-19A36A7F6F6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977" y="812854"/>
            <a:ext cx="1246547" cy="831031"/>
          </a:xfrm>
          <a:prstGeom prst="rect">
            <a:avLst/>
          </a:prstGeom>
        </p:spPr>
      </p:pic>
      <p:pic>
        <p:nvPicPr>
          <p:cNvPr id="29" name="Picture 28" descr="A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57AF520D-56DD-B1F9-800D-49733B6F48F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070" y="2476661"/>
            <a:ext cx="2226534" cy="10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6E42-433D-002D-8B20-228FCCEA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D3B75E-C666-A0B1-8B6D-EE816B5D1BB7}"/>
              </a:ext>
            </a:extLst>
          </p:cNvPr>
          <p:cNvSpPr txBox="1">
            <a:spLocks/>
          </p:cNvSpPr>
          <p:nvPr/>
        </p:nvSpPr>
        <p:spPr>
          <a:xfrm>
            <a:off x="872192" y="1563096"/>
            <a:ext cx="10447615" cy="4802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Focus shifting to Member State implementation. Key areas are: </a:t>
            </a:r>
          </a:p>
          <a:p>
            <a:pPr marL="0" indent="0">
              <a:buNone/>
            </a:pPr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Optima" panose="02000503060000020004" pitchFamily="2" charset="0"/>
              </a:rPr>
              <a:t>National Energy &amp; Climate Plans (NECPs):</a:t>
            </a: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 Member States will update </a:t>
            </a:r>
            <a:r>
              <a:rPr lang="en-GB" sz="2200" b="1" dirty="0">
                <a:solidFill>
                  <a:srgbClr val="002060"/>
                </a:solidFill>
                <a:latin typeface="Optima" panose="02000503060000020004" pitchFamily="2" charset="0"/>
              </a:rPr>
              <a:t>by June 2024 </a:t>
            </a: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their national policies and measures to meet the new climate and energy targets</a:t>
            </a:r>
          </a:p>
          <a:p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Optima" panose="02000503060000020004" pitchFamily="2" charset="0"/>
              </a:rPr>
              <a:t>National geothermal strategies: </a:t>
            </a: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France, Germany, Poland and Ireland issued national strategies for geothermal in 2022/2023 and are legislating now to mainstream it. Denmark, Finland, Netherlands and Hungary have support measures for geothermal district heating and heat pumps</a:t>
            </a:r>
          </a:p>
          <a:p>
            <a:pPr marL="0" indent="0">
              <a:buNone/>
            </a:pPr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Optima" panose="02000503060000020004" pitchFamily="2" charset="0"/>
              </a:rPr>
              <a:t>Renewable ’go-to areas’:  </a:t>
            </a: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These identify where geothermal and other renewable plants can be built and a streamlined permitting process. Essential to use this as an opportunity for geological surveys to map geothermal potentials and capacity building for permitting agencies using the Life-cycle environmental impact assessment tool</a:t>
            </a:r>
          </a:p>
          <a:p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Optima" panose="02000503060000020004" pitchFamily="2" charset="0"/>
              </a:rPr>
              <a:t>Geothermal lithium</a:t>
            </a:r>
            <a:r>
              <a:rPr lang="en-US" sz="2200" dirty="0">
                <a:solidFill>
                  <a:srgbClr val="002060"/>
                </a:solidFill>
                <a:latin typeface="Optima" panose="02000503060000020004" pitchFamily="2" charset="0"/>
              </a:rPr>
              <a:t>: support from the Critical Raw Materials Act and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Optima" panose="02000503060000020004" pitchFamily="2" charset="0"/>
              </a:rPr>
              <a:t>      the Green Deal Industrial Plan to support investment in new capacity</a:t>
            </a:r>
          </a:p>
          <a:p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7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6E42-433D-002D-8B20-228FCCEA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missing pieces of the jigsaw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D3B75E-C666-A0B1-8B6D-EE816B5D1BB7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447615" cy="4387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002060"/>
                </a:solidFill>
                <a:latin typeface="Optima" panose="02000503060000020004" pitchFamily="2" charset="0"/>
              </a:rPr>
              <a:t>Harmonised financial risk mitigation: </a:t>
            </a: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Germany and Poland preparing financial  risk mitigation schemes as outlined in government agreements or national roadmaps. Netherlands updating SDG++. However, need to continue to advocate for an EU or regional financial scheme. </a:t>
            </a:r>
          </a:p>
          <a:p>
            <a:pPr marL="0" indent="0">
              <a:buNone/>
            </a:pPr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Optima" panose="02000503060000020004" pitchFamily="2" charset="0"/>
              </a:rPr>
              <a:t>Heat Purchase Agreement (HPA) market: </a:t>
            </a: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Crucial for an industry-led approach to developing the market for geothermal HPAs based on power generation, cogeneration or trigeneration models. </a:t>
            </a:r>
          </a:p>
          <a:p>
            <a:endParaRPr lang="en-GB" sz="22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Optima" panose="02000503060000020004" pitchFamily="2" charset="0"/>
              </a:rPr>
              <a:t>Geothermal Action Plan: </a:t>
            </a:r>
            <a:r>
              <a:rPr lang="en-GB" sz="2200" dirty="0">
                <a:solidFill>
                  <a:srgbClr val="002060"/>
                </a:solidFill>
                <a:latin typeface="Optima" panose="02000503060000020004" pitchFamily="2" charset="0"/>
              </a:rPr>
              <a:t>In 2023 the geothermal industry is calling for a European geothermal strategy. EGEC is proposing to set up an industrial partnership, similar to those for hydrogen, biomethane and PV, to directly regulate the market for geothermal across the EU.  </a:t>
            </a:r>
          </a:p>
        </p:txBody>
      </p:sp>
    </p:spTree>
    <p:extLst>
      <p:ext uri="{BB962C8B-B14F-4D97-AF65-F5344CB8AC3E}">
        <p14:creationId xmlns:p14="http://schemas.microsoft.com/office/powerpoint/2010/main" val="368807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9BEDF-6DD8-170C-EB7B-53EB19DB1F4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22655" y="2893389"/>
            <a:ext cx="5946689" cy="812774"/>
          </a:xfrm>
        </p:spPr>
        <p:txBody>
          <a:bodyPr/>
          <a:lstStyle/>
          <a:p>
            <a:r>
              <a:rPr lang="it-IT" sz="4400" dirty="0"/>
              <a:t>#geothermaldecade</a:t>
            </a:r>
            <a:endParaRPr lang="en-BE" sz="4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98B71E1-CB75-4D63-0E59-224C30867683}"/>
              </a:ext>
            </a:extLst>
          </p:cNvPr>
          <p:cNvSpPr txBox="1">
            <a:spLocks/>
          </p:cNvSpPr>
          <p:nvPr/>
        </p:nvSpPr>
        <p:spPr>
          <a:xfrm>
            <a:off x="1313666" y="1828828"/>
            <a:ext cx="10185606" cy="812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6000" b="1" kern="1200">
                <a:solidFill>
                  <a:schemeClr val="bg1">
                    <a:alpha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/>
              <a:t>The voice of </a:t>
            </a:r>
            <a:r>
              <a:rPr lang="it-IT" sz="4400" dirty="0" err="1"/>
              <a:t>geothermal</a:t>
            </a:r>
            <a:r>
              <a:rPr lang="it-IT" sz="4400" dirty="0"/>
              <a:t> in Europe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2902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CC2EA29-7706-590D-8DB7-875A4C2D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Geothermal </a:t>
            </a:r>
            <a:r>
              <a:rPr lang="it-IT" dirty="0" err="1"/>
              <a:t>iconic</a:t>
            </a:r>
            <a:r>
              <a:rPr lang="it-IT" dirty="0"/>
              <a:t> products</a:t>
            </a:r>
          </a:p>
        </p:txBody>
      </p:sp>
      <p:pic>
        <p:nvPicPr>
          <p:cNvPr id="4" name="Picture 7" descr="A group of brown bottles with labels&#10;&#10;Description automatically generated">
            <a:extLst>
              <a:ext uri="{FF2B5EF4-FFF2-40B4-BE49-F238E27FC236}">
                <a16:creationId xmlns:a16="http://schemas.microsoft.com/office/drawing/2014/main" id="{F2158141-6C86-B5E5-2C29-C8CCE16F72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315" y="1738496"/>
            <a:ext cx="7047086" cy="42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8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33B6F3-A899-7F60-D21D-CC2263FD5B40}"/>
              </a:ext>
            </a:extLst>
          </p:cNvPr>
          <p:cNvSpPr txBox="1"/>
          <p:nvPr/>
        </p:nvSpPr>
        <p:spPr>
          <a:xfrm>
            <a:off x="950976" y="700186"/>
            <a:ext cx="5374494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EGEC – European Geothermal Energy Council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CAA8624-82A1-9596-7AD9-8BAE6B24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66544"/>
            <a:ext cx="5374494" cy="3788346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Fondata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</a:t>
            </a: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1998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Bruxelles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paesi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rappresentati</a:t>
            </a:r>
            <a:endParaRPr lang="en-US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143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180 </a:t>
            </a:r>
            <a:r>
              <a:rPr kumimoji="0" lang="en-US" sz="20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membri</a:t>
            </a:r>
            <a:endParaRPr kumimoji="0" lang="en-US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developers</a:t>
            </a:r>
          </a:p>
          <a:p>
            <a:pPr marL="457200"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fornitori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tecnologia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marL="457200"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utilities ed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pubblici</a:t>
            </a:r>
            <a:endParaRPr lang="en-US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associazioni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nazionali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centri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ricerca</a:t>
            </a:r>
            <a:endParaRPr lang="en-US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geological surveys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10853D-0BBB-B4D7-D369-EC58EDA43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579" y="563100"/>
            <a:ext cx="3260227" cy="30068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62A58C-42B2-131B-EC1F-7D647C128E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766" y="3764045"/>
            <a:ext cx="4663440" cy="19986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173F33-A28E-1942-968A-31D7DFED116D}"/>
              </a:ext>
            </a:extLst>
          </p:cNvPr>
          <p:cNvSpPr txBox="1"/>
          <p:nvPr/>
        </p:nvSpPr>
        <p:spPr>
          <a:xfrm>
            <a:off x="2639503" y="5544687"/>
            <a:ext cx="1942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https://www.egec.org/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59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524" y="1834926"/>
            <a:ext cx="4691678" cy="3755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Some key figures</a:t>
            </a:r>
          </a:p>
          <a:p>
            <a:r>
              <a:rPr lang="en-GB" sz="2000" dirty="0"/>
              <a:t>142 Geothermal electricity plants: 3,5 </a:t>
            </a:r>
            <a:r>
              <a:rPr lang="en-GB" sz="2000" dirty="0" err="1"/>
              <a:t>GWe</a:t>
            </a:r>
            <a:r>
              <a:rPr lang="en-GB" sz="2000" dirty="0"/>
              <a:t> installed and more than 22 </a:t>
            </a:r>
            <a:r>
              <a:rPr lang="en-GB" sz="2000" dirty="0" err="1"/>
              <a:t>TWh</a:t>
            </a:r>
            <a:r>
              <a:rPr lang="en-GB" sz="2000" dirty="0"/>
              <a:t> produced</a:t>
            </a:r>
            <a:endParaRPr lang="en-BE" sz="2000" dirty="0"/>
          </a:p>
          <a:p>
            <a:endParaRPr lang="en-GB" sz="2000" dirty="0"/>
          </a:p>
          <a:p>
            <a:r>
              <a:rPr lang="en-GB" sz="2000" dirty="0"/>
              <a:t>395 geothermal District Heating systems in operation, with 14 new in 2022: 5,6 </a:t>
            </a:r>
            <a:r>
              <a:rPr lang="en-GB" sz="2000" dirty="0" err="1"/>
              <a:t>GWth</a:t>
            </a:r>
            <a:r>
              <a:rPr lang="en-GB" sz="2000" dirty="0"/>
              <a:t> capacity</a:t>
            </a:r>
            <a:endParaRPr lang="en-BE" sz="2000" dirty="0"/>
          </a:p>
          <a:p>
            <a:endParaRPr lang="en-GB" sz="2000" dirty="0"/>
          </a:p>
          <a:p>
            <a:r>
              <a:rPr lang="en-GB" sz="2000" dirty="0"/>
              <a:t>More than 2,19 million geothermal heat pumps in Europe at the end of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(EU market report 2022)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468CDD-4848-4D69-DD13-7C9772D45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802" y="2125423"/>
            <a:ext cx="6120396" cy="2953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71D65-ED3C-D1E2-7D70-ED3C6DA8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008" y="4956111"/>
            <a:ext cx="4342020" cy="689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0B3D4E-CE5F-EE3F-9539-66CBD8C9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2" y="1670114"/>
            <a:ext cx="6314117" cy="3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A2BEC-48B8-F042-F379-6AB8126F3879}"/>
              </a:ext>
            </a:extLst>
          </p:cNvPr>
          <p:cNvSpPr txBox="1"/>
          <p:nvPr/>
        </p:nvSpPr>
        <p:spPr>
          <a:xfrm>
            <a:off x="886691" y="505691"/>
            <a:ext cx="789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err="1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lang="fr-BE" sz="4000" b="1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4000" b="1" dirty="0" err="1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fr-BE" sz="4000" b="1" dirty="0">
              <a:solidFill>
                <a:srgbClr val="0E14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257EC-9C43-0852-1D3E-BA61C86692BA}"/>
              </a:ext>
            </a:extLst>
          </p:cNvPr>
          <p:cNvSpPr txBox="1"/>
          <p:nvPr/>
        </p:nvSpPr>
        <p:spPr>
          <a:xfrm>
            <a:off x="658091" y="1648691"/>
            <a:ext cx="104601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1913 - 2023: Celebrating 110 years of geothermal power</a:t>
            </a:r>
          </a:p>
          <a:p>
            <a:endParaRPr lang="en-US" sz="2000" dirty="0">
              <a:solidFill>
                <a:srgbClr val="0E14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oldest geothermal power plant is still in operation is from 1986.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running plants are from the 80‘s, 17 from the 90‘s and 32 plants run from the 2000‘s.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power plants are more than 25 years old and 53 are more than 15 years old.</a:t>
            </a:r>
          </a:p>
          <a:p>
            <a:endParaRPr lang="en-US" sz="2000" dirty="0">
              <a:solidFill>
                <a:srgbClr val="0E14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geothermal electricity market is now entering a new development phase, with many plants to be put into operation throughout the next 5 to 7 years.</a:t>
            </a:r>
          </a:p>
          <a:p>
            <a:endParaRPr lang="en-US" sz="2000" dirty="0">
              <a:solidFill>
                <a:srgbClr val="0E14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total, today, 43 projects are developed and 140 are investigated.</a:t>
            </a:r>
            <a:endParaRPr lang="fr-BE" sz="2000" b="1" dirty="0">
              <a:solidFill>
                <a:srgbClr val="0E14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1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F0F64F-EF83-013B-3334-E9283F84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14" y="444374"/>
            <a:ext cx="9348943" cy="543102"/>
          </a:xfrm>
        </p:spPr>
        <p:txBody>
          <a:bodyPr>
            <a:normAutofit fontScale="90000"/>
          </a:bodyPr>
          <a:lstStyle/>
          <a:p>
            <a:r>
              <a:rPr lang="fr-BE" dirty="0"/>
              <a:t>Need of </a:t>
            </a:r>
            <a:r>
              <a:rPr lang="fr-BE" dirty="0" err="1"/>
              <a:t>Baseload</a:t>
            </a:r>
            <a:endParaRPr lang="fr-BE" dirty="0"/>
          </a:p>
        </p:txBody>
      </p:sp>
      <p:pic>
        <p:nvPicPr>
          <p:cNvPr id="5" name="Picture 4" descr="A graph of percentages and numbers&#10;&#10;Description automatically generated">
            <a:extLst>
              <a:ext uri="{FF2B5EF4-FFF2-40B4-BE49-F238E27FC236}">
                <a16:creationId xmlns:a16="http://schemas.microsoft.com/office/drawing/2014/main" id="{D7FABECC-70D5-BF37-521D-1E09661CF4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94" y="1040992"/>
            <a:ext cx="7395399" cy="5126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19DE04-F26E-313B-AF16-C45C496A8F97}"/>
              </a:ext>
            </a:extLst>
          </p:cNvPr>
          <p:cNvSpPr txBox="1"/>
          <p:nvPr/>
        </p:nvSpPr>
        <p:spPr>
          <a:xfrm>
            <a:off x="374072" y="6220690"/>
            <a:ext cx="72121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E14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European capacity factor per electricity sources, 2022</a:t>
            </a:r>
            <a:endParaRPr lang="fr-BE" dirty="0">
              <a:solidFill>
                <a:srgbClr val="0E14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CF7FAD-67C8-4BBE-9C0C-1DF524225CF1}"/>
              </a:ext>
            </a:extLst>
          </p:cNvPr>
          <p:cNvSpPr txBox="1"/>
          <p:nvPr/>
        </p:nvSpPr>
        <p:spPr>
          <a:xfrm>
            <a:off x="8591107" y="1638265"/>
            <a:ext cx="30502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«</a:t>
            </a:r>
            <a:r>
              <a:rPr lang="en-US" sz="1600" dirty="0"/>
              <a:t>Capacity factor is the annual generation of a power plant (or fleet of generators) divided by the product of the capacity and the number of hours over a given period</a:t>
            </a:r>
            <a:r>
              <a:rPr lang="en-US" dirty="0"/>
              <a:t>. </a:t>
            </a:r>
            <a:r>
              <a:rPr lang="en-US" b="1" dirty="0"/>
              <a:t>In other words, it measures a power plant's actual generation compared to the maximum amount it could generate in a given period without any interruption</a:t>
            </a:r>
            <a:r>
              <a:rPr lang="it-IT" dirty="0"/>
              <a:t>» [</a:t>
            </a:r>
            <a:r>
              <a:rPr lang="it-IT" dirty="0" err="1"/>
              <a:t>ScienceDirect</a:t>
            </a:r>
            <a:r>
              <a:rPr lang="it-IT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1617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7EE4676-9E5A-425A-94A1-2F6EBF29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541" y="399227"/>
            <a:ext cx="9878918" cy="706964"/>
          </a:xfrm>
        </p:spPr>
        <p:txBody>
          <a:bodyPr/>
          <a:lstStyle/>
          <a:p>
            <a:r>
              <a:rPr lang="nl-NL" sz="3600" dirty="0"/>
              <a:t>Geothermal for Europe, targets </a:t>
            </a:r>
            <a:r>
              <a:rPr lang="nl-NL" sz="3600" dirty="0" err="1"/>
              <a:t>to</a:t>
            </a:r>
            <a:r>
              <a:rPr lang="nl-NL" sz="3600" dirty="0"/>
              <a:t> cover…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A347D-DF10-45CF-8457-F5B926BF76B9}"/>
              </a:ext>
            </a:extLst>
          </p:cNvPr>
          <p:cNvSpPr txBox="1"/>
          <p:nvPr/>
        </p:nvSpPr>
        <p:spPr>
          <a:xfrm>
            <a:off x="799381" y="6435306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Graphic courtesy EGEC</a:t>
            </a:r>
          </a:p>
        </p:txBody>
      </p:sp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18B53F9A-702F-CB45-6F70-0E688251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851" y="2756723"/>
            <a:ext cx="8779650" cy="3797464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93B8A11-CE60-D6B6-CB37-028022904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381" y="1586241"/>
            <a:ext cx="4754131" cy="1833899"/>
          </a:xfrm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r>
              <a:rPr lang="nl-NL" dirty="0"/>
              <a:t>25% of </a:t>
            </a:r>
            <a:r>
              <a:rPr lang="nl-NL" dirty="0" err="1"/>
              <a:t>Heating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cooling</a:t>
            </a:r>
            <a:r>
              <a:rPr lang="nl-NL" dirty="0"/>
              <a:t> </a:t>
            </a:r>
            <a:r>
              <a:rPr lang="nl-NL" dirty="0" err="1"/>
              <a:t>demand</a:t>
            </a:r>
            <a:endParaRPr lang="nl-NL" dirty="0"/>
          </a:p>
          <a:p>
            <a:r>
              <a:rPr lang="nl-NL" dirty="0"/>
              <a:t>10% of Power </a:t>
            </a:r>
            <a:r>
              <a:rPr lang="nl-NL" dirty="0" err="1"/>
              <a:t>generation</a:t>
            </a:r>
            <a:endParaRPr lang="nl-NL" dirty="0"/>
          </a:p>
          <a:p>
            <a:r>
              <a:rPr lang="nl-NL" dirty="0"/>
              <a:t>Underground </a:t>
            </a:r>
            <a:r>
              <a:rPr lang="nl-NL" dirty="0" err="1"/>
              <a:t>thermal</a:t>
            </a:r>
            <a:r>
              <a:rPr lang="nl-NL" dirty="0"/>
              <a:t> storage </a:t>
            </a:r>
            <a:r>
              <a:rPr lang="nl-NL" dirty="0" err="1"/>
              <a:t>for</a:t>
            </a:r>
            <a:r>
              <a:rPr lang="nl-NL" dirty="0"/>
              <a:t> 50% of </a:t>
            </a:r>
            <a:r>
              <a:rPr lang="nl-NL" dirty="0" err="1"/>
              <a:t>the</a:t>
            </a:r>
            <a:r>
              <a:rPr lang="nl-NL" dirty="0"/>
              <a:t> District </a:t>
            </a:r>
            <a:r>
              <a:rPr lang="nl-NL" dirty="0" err="1"/>
              <a:t>Heating</a:t>
            </a:r>
            <a:endParaRPr lang="nl-NL" dirty="0"/>
          </a:p>
          <a:p>
            <a:r>
              <a:rPr lang="nl-NL" dirty="0"/>
              <a:t>Co-</a:t>
            </a:r>
            <a:r>
              <a:rPr lang="nl-NL" dirty="0" err="1"/>
              <a:t>production</a:t>
            </a:r>
            <a:r>
              <a:rPr lang="nl-NL" dirty="0"/>
              <a:t> of </a:t>
            </a:r>
            <a:r>
              <a:rPr lang="nl-NL" dirty="0" err="1"/>
              <a:t>minerals</a:t>
            </a:r>
            <a:r>
              <a:rPr lang="nl-NL" dirty="0"/>
              <a:t>: 20% of lithium </a:t>
            </a:r>
            <a:r>
              <a:rPr lang="nl-NL" dirty="0" err="1"/>
              <a:t>demand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03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09E44670-EA4B-C31D-DA7B-61EA5626E2E9}"/>
              </a:ext>
            </a:extLst>
          </p:cNvPr>
          <p:cNvSpPr txBox="1">
            <a:spLocks/>
          </p:cNvSpPr>
          <p:nvPr/>
        </p:nvSpPr>
        <p:spPr>
          <a:xfrm>
            <a:off x="536949" y="624544"/>
            <a:ext cx="10536365" cy="543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143C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ETIP – EU Technology Innovation Platform Geothermal</a:t>
            </a: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9ECDAB28-5DE8-F5F5-0397-7352A8D2A5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72" y="1288422"/>
            <a:ext cx="3095575" cy="4383906"/>
          </a:xfrm>
          <a:prstGeom prst="rect">
            <a:avLst/>
          </a:prstGeom>
        </p:spPr>
      </p:pic>
      <p:pic>
        <p:nvPicPr>
          <p:cNvPr id="6" name="Immagine 4" descr="Immagine che contiene testo, fabbrica&#10;&#10;Descrizione generata automaticamente">
            <a:extLst>
              <a:ext uri="{FF2B5EF4-FFF2-40B4-BE49-F238E27FC236}">
                <a16:creationId xmlns:a16="http://schemas.microsoft.com/office/drawing/2014/main" id="{B860CC67-2832-0F75-931F-5FC2287920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43" y="1288422"/>
            <a:ext cx="3095575" cy="438390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AB76C57-53BC-CEF4-0F79-C5A4D008297D}"/>
              </a:ext>
            </a:extLst>
          </p:cNvPr>
          <p:cNvSpPr txBox="1">
            <a:spLocks/>
          </p:cNvSpPr>
          <p:nvPr/>
        </p:nvSpPr>
        <p:spPr>
          <a:xfrm>
            <a:off x="793672" y="5922560"/>
            <a:ext cx="2193368" cy="42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143C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it-IT" sz="1200" dirty="0">
                <a:hlinkClick r:id="rId5"/>
              </a:rPr>
              <a:t>https://www.etip-dg.eu/</a:t>
            </a:r>
            <a:r>
              <a:rPr lang="it-IT" sz="1200" dirty="0"/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BD7E483-D44D-4696-F661-53BB3887E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014" y="1288422"/>
            <a:ext cx="3097960" cy="43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34730-004F-2F40-DAF1-6E91DCF7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092" y="355887"/>
            <a:ext cx="5496014" cy="5431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Fit for 55 package measures for geothermal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628FC2C-F118-7FE6-8933-A7B1E481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802" y="1508282"/>
            <a:ext cx="5781304" cy="4450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en-US" sz="2000" b="1" dirty="0"/>
              <a:t>financial risk mitigation frameworks </a:t>
            </a:r>
            <a:r>
              <a:rPr lang="en-US" sz="2000" dirty="0"/>
              <a:t>for renewable heating: creation of risk mitigation frameworks (RES Directive)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endParaRPr lang="en-US" sz="20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en-US" sz="2000" dirty="0"/>
              <a:t>Local authority mandate on </a:t>
            </a:r>
            <a:r>
              <a:rPr lang="en-US" sz="2000" b="1" dirty="0"/>
              <a:t>RES H&amp;C planning </a:t>
            </a:r>
            <a:r>
              <a:rPr lang="en-US" sz="2000" dirty="0"/>
              <a:t>(Energy Efficiency Directive /RES Directive) </a:t>
            </a:r>
          </a:p>
          <a:p>
            <a:pPr marL="446088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Urban areas with a population of 45 000 inhabitants will be required to plan renewable heating and cooling networks.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E95F1-1276-5C2A-32BF-89642B58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4" y="-1"/>
            <a:ext cx="5065159" cy="6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000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Widescreen</PresentationFormat>
  <Paragraphs>132</Paragraphs>
  <Slides>15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Optima</vt:lpstr>
      <vt:lpstr>Rubik</vt:lpstr>
      <vt:lpstr>Arial</vt:lpstr>
      <vt:lpstr>Calibri</vt:lpstr>
      <vt:lpstr>Courier New</vt:lpstr>
      <vt:lpstr>Segoe UI</vt:lpstr>
      <vt:lpstr>Symbol</vt:lpstr>
      <vt:lpstr>Tahoma</vt:lpstr>
      <vt:lpstr>1_Office Theme</vt:lpstr>
      <vt:lpstr>Presentazione standard di PowerPoint</vt:lpstr>
      <vt:lpstr>Geothermal iconic products</vt:lpstr>
      <vt:lpstr>Presentazione standard di PowerPoint</vt:lpstr>
      <vt:lpstr>Overview (EU market report 2022)</vt:lpstr>
      <vt:lpstr>Presentazione standard di PowerPoint</vt:lpstr>
      <vt:lpstr>Need of Baseload</vt:lpstr>
      <vt:lpstr>Geothermal for Europe, targets to cover…</vt:lpstr>
      <vt:lpstr>Presentazione standard di PowerPoint</vt:lpstr>
      <vt:lpstr>Fit for 55 package measures for geothermal</vt:lpstr>
      <vt:lpstr>REPowerEU</vt:lpstr>
      <vt:lpstr>RED III and Net Zero Industrial Act (NZIA)</vt:lpstr>
      <vt:lpstr>Presentazione standard di PowerPoint</vt:lpstr>
      <vt:lpstr>Next steps</vt:lpstr>
      <vt:lpstr>The missing pieces of the jigsaw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deep geothermal</dc:title>
  <dc:creator>Philippe Dumas</dc:creator>
  <cp:lastModifiedBy>Marco Baresi</cp:lastModifiedBy>
  <cp:revision>54</cp:revision>
  <dcterms:created xsi:type="dcterms:W3CDTF">2021-09-16T12:43:57Z</dcterms:created>
  <dcterms:modified xsi:type="dcterms:W3CDTF">2023-09-22T09:03:46Z</dcterms:modified>
</cp:coreProperties>
</file>