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5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3"/>
  </p:normalViewPr>
  <p:slideViewPr>
    <p:cSldViewPr snapToGrid="0">
      <p:cViewPr varScale="1">
        <p:scale>
          <a:sx n="118" d="100"/>
          <a:sy n="118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B9456C-8F98-3FBE-6CE0-4002C32D0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3AAEDF-B344-502B-B027-64BAED517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A833C4-77E7-EC36-F2DC-53531A0C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2B19B6-4432-0C7F-C5A7-51811289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F87159-6A1F-FAF1-D941-C4B12DE8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20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D1A44-9770-E673-6313-9514478E5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896ED84-FF88-CD8D-36ED-6A4C983FE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E95FDB-E006-146B-16DB-C0FDCF93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6C47F8-C8A8-9DDA-0C1B-11AED3F40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4EF2C0-4C50-C09B-8EB4-373E95D93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73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849C02A-4FA1-07B3-3DE4-6AE75C659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0D947D-9A11-27EF-564F-726379E52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7F72DC-EDF6-789A-40FC-4005B5CB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00FAE9-4E91-2042-BB21-56CD16D2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10598F-C8FE-B571-B497-DF7F3277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17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B3F4A8-4129-92D4-9AAC-03295514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92049B-7220-774C-1AB3-85A5729B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9D0228-98E3-EFA4-8B8D-5843A917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D39759-8903-BF9F-5666-9FC51BED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D30382-96B1-1182-074E-E7D2EBCC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65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9D8B70-A877-4F88-DA5D-212F91D2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4AAA10-8B20-7DD8-F16D-14814AE46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7A1B77-C1D4-69ED-7939-AEF51779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2BE599-A6C2-87F8-4D79-190A620D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5FE030-C6D5-C9D9-2450-C8B4C03A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64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458E69-0869-966C-30D6-B1B9745D5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2BC6F4-D0BF-2ED7-14C5-072A48570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F17F89-189C-C12E-0E87-9B55ACE54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2DBD70-220B-71EE-DAB0-B7F9C1D6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0B77EE-EE11-A50F-A354-D631EB52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99F2E5-0375-D774-32B5-2775E378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37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FF8ED5-3572-B07A-99FF-8D60C4A5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603B35-5A22-7DDE-5B94-92B79985E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38421C-6925-9828-C420-392AB4C59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C4E7CA7-1EAE-8CFC-6D92-A10BB5F11E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2B34C93-0169-DF42-A9EC-3644F525D8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6F5280F-ADCE-C739-0B89-73F55E67B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FC903A-969F-A76D-4C91-8BB16855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8C061EF-545D-A352-3D07-46C89C9C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177912-098D-09A6-0F0C-F27D73B6D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B54D595-43FB-D281-70F0-099BA0E5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B20213-EB8A-7F62-013D-620DECF9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30B40B-B910-D874-76EA-D16C9CAC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69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F00B51B-A976-F03C-2FA2-90DF0AF56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B3F19B-43A8-D78D-B481-FF8D4270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7B416E8-9458-63B6-FC6C-7F4A36EF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56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043C54-9E8D-C57C-989B-F8038C5C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6F2BBB-6CD5-381A-CE3B-EB81B0BB0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06B19D-1887-DA86-F870-A1688D048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BE88D9-721D-C893-2E01-7C6196E3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1E7CD5-B3E6-3549-35D4-88E506BA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0C7006-3770-F3BE-07C2-B5943242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64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E6DB55-E088-EB07-6287-4219EAAF0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065D5C7-A669-8D2C-3087-5303D43BD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6D159E-8D59-ED66-8265-0F4D8F77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AD80D3-D794-BB32-9C7E-AFC5B24E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2814E2-CD7A-A132-0214-B6336082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191813-5797-8DAC-8F18-3BBA5AC4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3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0B2E18F-D385-7644-261B-212E36FD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8E8A2B-3362-5FE5-2A86-6790F4A46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F13EBB-4463-5C92-DD37-4C9F50467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4577B1-A29B-864E-8C6D-3742E0AF4FF6}" type="datetimeFigureOut">
              <a:rPr lang="it-IT" smtClean="0"/>
              <a:t>22/03/24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5B5773-35DC-CD1D-C759-C4F9D6AFD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C0A97C-76F5-7F84-7B4C-C7560E3B2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D65ED6-6F35-C140-9B5B-57E8AA4F1B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98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B697D6-3E01-CE82-E4C7-1B65498740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L’Ipotesi di rinnovo del </a:t>
            </a:r>
            <a:r>
              <a:rPr lang="it-IT" sz="4000" dirty="0" err="1"/>
              <a:t>ccnl</a:t>
            </a:r>
            <a:r>
              <a:rPr lang="it-IT" sz="4000" dirty="0"/>
              <a:t> degli studi e delle attività professionali del 16 febbraio 2024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8E6FDF-8369-95AB-9752-65CB5291FB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589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9C2979-DA2D-CA9A-C12F-966141D8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A2603-35A0-52E9-93D8-55F05188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Apprendistato</a:t>
            </a:r>
          </a:p>
          <a:p>
            <a:pPr>
              <a:buFontTx/>
              <a:buChar char="-"/>
            </a:pPr>
            <a:r>
              <a:rPr lang="it-IT" dirty="0"/>
              <a:t>Disciplina di tutte le tipologie di apprendistato: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 Apprendistato per la qualifica e il diploma professionale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Apprendistato professionalizzante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Apprendistato di alta formazione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Apprendistato per il praticantato</a:t>
            </a:r>
          </a:p>
          <a:p>
            <a:pPr marL="0" indent="0">
              <a:buNone/>
            </a:pPr>
            <a:r>
              <a:rPr lang="it-IT" dirty="0"/>
              <a:t>- Tutele per il lavoratore e benefici economici e normativi</a:t>
            </a:r>
          </a:p>
        </p:txBody>
      </p:sp>
    </p:spTree>
    <p:extLst>
      <p:ext uri="{BB962C8B-B14F-4D97-AF65-F5344CB8AC3E}">
        <p14:creationId xmlns:p14="http://schemas.microsoft.com/office/powerpoint/2010/main" val="152016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3ACE2-635A-9931-E7E4-B4A585B01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EE9471-0446-915E-A767-81625207D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Conferma del contratto di reimpiego: over 50 e disoccupati di lunga durata– </a:t>
            </a:r>
            <a:r>
              <a:rPr lang="it-IT" dirty="0" err="1"/>
              <a:t>sottoinquadramento</a:t>
            </a:r>
            <a:r>
              <a:rPr lang="it-IT" dirty="0"/>
              <a:t>.</a:t>
            </a:r>
          </a:p>
          <a:p>
            <a:r>
              <a:rPr lang="it-IT" dirty="0"/>
              <a:t>Lavoro a chiamata: esigenze di carattere discontinuo e temporaneo</a:t>
            </a:r>
          </a:p>
          <a:p>
            <a:r>
              <a:rPr lang="it-IT" dirty="0"/>
              <a:t>Smart working </a:t>
            </a:r>
          </a:p>
          <a:p>
            <a:r>
              <a:rPr lang="it-IT" dirty="0"/>
              <a:t>Regime graduale dei permessi</a:t>
            </a:r>
          </a:p>
          <a:p>
            <a:r>
              <a:rPr lang="it-IT" dirty="0"/>
              <a:t>Indennità di maternità</a:t>
            </a:r>
          </a:p>
          <a:p>
            <a:r>
              <a:rPr lang="it-IT" dirty="0"/>
              <a:t>Permessi violenza </a:t>
            </a:r>
            <a:r>
              <a:rPr lang="it-IT"/>
              <a:t>di genere</a:t>
            </a:r>
            <a:endParaRPr lang="it-IT" dirty="0"/>
          </a:p>
          <a:p>
            <a:r>
              <a:rPr lang="it-IT" dirty="0"/>
              <a:t>Profili professionali: </a:t>
            </a:r>
            <a:r>
              <a:rPr lang="it-IT" dirty="0" err="1"/>
              <a:t>cso-aso</a:t>
            </a:r>
            <a:r>
              <a:rPr lang="it-IT" dirty="0"/>
              <a:t> – </a:t>
            </a:r>
            <a:r>
              <a:rPr lang="it-IT" dirty="0" err="1"/>
              <a:t>aepa</a:t>
            </a:r>
            <a:r>
              <a:rPr lang="it-IT" dirty="0"/>
              <a:t> – Commissione profili</a:t>
            </a:r>
          </a:p>
        </p:txBody>
      </p:sp>
    </p:spTree>
    <p:extLst>
      <p:ext uri="{BB962C8B-B14F-4D97-AF65-F5344CB8AC3E}">
        <p14:creationId xmlns:p14="http://schemas.microsoft.com/office/powerpoint/2010/main" val="116870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5AA23E-B9FE-A699-57EF-106AF60F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6A8311-275D-A3E9-A574-5E92E276A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contesto:</a:t>
            </a:r>
          </a:p>
          <a:p>
            <a:pPr>
              <a:buFontTx/>
              <a:buChar char="-"/>
            </a:pPr>
            <a:r>
              <a:rPr lang="it-IT" dirty="0"/>
              <a:t>Ccnl scaduto ad aprile 2018.</a:t>
            </a:r>
          </a:p>
          <a:p>
            <a:pPr>
              <a:buFontTx/>
              <a:buChar char="-"/>
            </a:pPr>
            <a:r>
              <a:rPr lang="it-IT" dirty="0"/>
              <a:t>Andamento dell’IPCA: </a:t>
            </a:r>
          </a:p>
          <a:p>
            <a:pPr marL="0" indent="0">
              <a:buNone/>
            </a:pPr>
            <a:r>
              <a:rPr lang="it-IT" dirty="0"/>
              <a:t>2018 = 0,8 % </a:t>
            </a:r>
          </a:p>
          <a:p>
            <a:pPr marL="0" indent="0">
              <a:buNone/>
            </a:pPr>
            <a:r>
              <a:rPr lang="it-IT" dirty="0"/>
              <a:t>2019 = 0,8 %</a:t>
            </a:r>
          </a:p>
          <a:p>
            <a:pPr marL="0" indent="0">
              <a:buNone/>
            </a:pPr>
            <a:r>
              <a:rPr lang="it-IT" dirty="0"/>
              <a:t>2020 = 0,7 %</a:t>
            </a:r>
          </a:p>
          <a:p>
            <a:pPr marL="0" indent="0">
              <a:buNone/>
            </a:pPr>
            <a:r>
              <a:rPr lang="it-IT" dirty="0"/>
              <a:t>2021 = 0,7%</a:t>
            </a:r>
          </a:p>
          <a:p>
            <a:pPr marL="0" indent="0">
              <a:buNone/>
            </a:pPr>
            <a:r>
              <a:rPr lang="it-IT" dirty="0"/>
              <a:t>2022 = 6,6%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6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1E8E68-4738-4085-7239-DD12C3CE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0D7C20-22AA-A806-9CB9-D46D9958D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2023 = 6,6 % (previsione)</a:t>
            </a:r>
          </a:p>
          <a:p>
            <a:pPr marL="0" indent="0">
              <a:buNone/>
            </a:pPr>
            <a:r>
              <a:rPr lang="it-IT" dirty="0"/>
              <a:t>2024 = 2,9 % (previsione)</a:t>
            </a:r>
          </a:p>
          <a:p>
            <a:pPr marL="0" indent="0">
              <a:buNone/>
            </a:pPr>
            <a:r>
              <a:rPr lang="it-IT" dirty="0"/>
              <a:t>2025 = 2,0 % (previsione)</a:t>
            </a:r>
          </a:p>
          <a:p>
            <a:pPr marL="514350" indent="-514350">
              <a:buAutoNum type="arabicPlain" startAt="2026"/>
            </a:pPr>
            <a:r>
              <a:rPr lang="it-IT" dirty="0"/>
              <a:t> = 2,0 % (previsione)</a:t>
            </a:r>
          </a:p>
          <a:p>
            <a:pPr marL="0" indent="0">
              <a:buNone/>
            </a:pPr>
            <a:r>
              <a:rPr lang="it-IT" dirty="0"/>
              <a:t>- Alta conflittualità sindacale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809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C01C7D-5065-6608-CA3B-EA1C2D70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00734C-58F5-CB59-1E56-43323B77E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Punti critici della trattativa e principali caratteristiche del rinnovo</a:t>
            </a:r>
          </a:p>
          <a:p>
            <a:pPr>
              <a:buFontTx/>
              <a:buChar char="-"/>
            </a:pPr>
            <a:r>
              <a:rPr lang="it-IT" dirty="0"/>
              <a:t>Parte economica: 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trovare una soluzione «sostenibile».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Valorizzare il welfare.</a:t>
            </a:r>
          </a:p>
          <a:p>
            <a:pPr>
              <a:buFontTx/>
              <a:buChar char="-"/>
            </a:pPr>
            <a:r>
              <a:rPr lang="it-IT" dirty="0"/>
              <a:t>Risultato: 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aumento retributivo del 14%.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 valorizzazione del welfare contrattuale con la rivisitazione della contribuzione.</a:t>
            </a:r>
          </a:p>
          <a:p>
            <a:pPr>
              <a:buFont typeface="Wingdings" pitchFamily="2" charset="77"/>
              <a:buChar char="ü"/>
            </a:pPr>
            <a:r>
              <a:rPr lang="it-IT" dirty="0"/>
              <a:t>Una tantum erogabile in welfare</a:t>
            </a:r>
          </a:p>
        </p:txBody>
      </p:sp>
    </p:spTree>
    <p:extLst>
      <p:ext uri="{BB962C8B-B14F-4D97-AF65-F5344CB8AC3E}">
        <p14:creationId xmlns:p14="http://schemas.microsoft.com/office/powerpoint/2010/main" val="68822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60E716-8220-5616-A831-D59E947E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E72255-3213-AA92-45B9-4CD4B1518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Aumento retributivo 3 livello </a:t>
            </a:r>
          </a:p>
          <a:p>
            <a:pPr>
              <a:buFontTx/>
              <a:buChar char="-"/>
            </a:pPr>
            <a:r>
              <a:rPr lang="it-IT" dirty="0"/>
              <a:t>Marzo 2024 prima tranche 105 euro</a:t>
            </a:r>
          </a:p>
          <a:p>
            <a:pPr>
              <a:buFontTx/>
              <a:buChar char="-"/>
            </a:pPr>
            <a:r>
              <a:rPr lang="it-IT" dirty="0"/>
              <a:t>Ottobre 2024 seconda tranche 45 euro</a:t>
            </a:r>
          </a:p>
          <a:p>
            <a:pPr>
              <a:buFontTx/>
              <a:buChar char="-"/>
            </a:pPr>
            <a:r>
              <a:rPr lang="it-IT" dirty="0"/>
              <a:t>Ottobre 2025 45 euro</a:t>
            </a:r>
          </a:p>
          <a:p>
            <a:pPr>
              <a:buFontTx/>
              <a:buChar char="-"/>
            </a:pPr>
            <a:r>
              <a:rPr lang="it-IT" dirty="0"/>
              <a:t>Dicembre 2026 20 euro</a:t>
            </a:r>
          </a:p>
          <a:p>
            <a:pPr marL="0" indent="0">
              <a:buNone/>
            </a:pPr>
            <a:r>
              <a:rPr lang="it-IT" dirty="0"/>
              <a:t> - Bilateralità – aumento di 7 euro (5 euro Cadiprof + 2 euro Ebipro)</a:t>
            </a:r>
          </a:p>
          <a:p>
            <a:pPr marL="0" indent="0">
              <a:buNone/>
            </a:pPr>
            <a:r>
              <a:rPr lang="it-IT" dirty="0"/>
              <a:t>- Una tantum 400 euro (200 euro a maggio 2024 – 200 euro a     maggio 2025</a:t>
            </a:r>
          </a:p>
        </p:txBody>
      </p:sp>
    </p:spTree>
    <p:extLst>
      <p:ext uri="{BB962C8B-B14F-4D97-AF65-F5344CB8AC3E}">
        <p14:creationId xmlns:p14="http://schemas.microsoft.com/office/powerpoint/2010/main" val="332852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73D952-711B-B295-12CD-9DCD47DF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7F9523-BAA5-4BA0-378A-651A2BC0D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Welfare</a:t>
            </a:r>
          </a:p>
          <a:p>
            <a:pPr>
              <a:buFontTx/>
              <a:buChar char="-"/>
            </a:pPr>
            <a:r>
              <a:rPr lang="it-IT" dirty="0"/>
              <a:t>Rafforzamento di Cadiprof ed Ebipro.</a:t>
            </a:r>
          </a:p>
          <a:p>
            <a:pPr>
              <a:buFontTx/>
              <a:buChar char="-"/>
            </a:pPr>
            <a:r>
              <a:rPr lang="it-IT" dirty="0"/>
              <a:t>Estensione ai familiari dei lavoratori delle coperture di assistenza sanitaria.</a:t>
            </a:r>
          </a:p>
          <a:p>
            <a:pPr>
              <a:buFontTx/>
              <a:buChar char="-"/>
            </a:pPr>
            <a:r>
              <a:rPr lang="it-IT" dirty="0"/>
              <a:t>Giornata della prevenzione.</a:t>
            </a:r>
          </a:p>
          <a:p>
            <a:pPr>
              <a:buFontTx/>
              <a:buChar char="-"/>
            </a:pPr>
            <a:r>
              <a:rPr lang="it-IT" dirty="0"/>
              <a:t>Politiche Attive:</a:t>
            </a:r>
          </a:p>
          <a:p>
            <a:pPr>
              <a:buFont typeface="Wingdings" pitchFamily="2" charset="77"/>
              <a:buChar char="Ø"/>
            </a:pPr>
            <a:r>
              <a:rPr lang="it-IT" dirty="0"/>
              <a:t> Coniugare politiche passive e politiche attive;</a:t>
            </a:r>
          </a:p>
          <a:p>
            <a:pPr>
              <a:buFont typeface="Wingdings" pitchFamily="2" charset="77"/>
              <a:buChar char="Ø"/>
            </a:pPr>
            <a:r>
              <a:rPr lang="it-IT" dirty="0"/>
              <a:t> Valutare la realizzazione di un sistema di supporto alla ricerca dell’occupazione;</a:t>
            </a:r>
          </a:p>
          <a:p>
            <a:pPr>
              <a:buFont typeface="Wingdings" pitchFamily="2" charset="77"/>
              <a:buChar char="Ø"/>
            </a:pPr>
            <a:r>
              <a:rPr lang="it-IT" dirty="0"/>
              <a:t> Individuare attraverso FONDOPROFESSIONI percorsi mirati di riqualificazione professionale per i lavoratori interessati da interventi di sostegno al reddito.</a:t>
            </a:r>
          </a:p>
        </p:txBody>
      </p:sp>
    </p:spTree>
    <p:extLst>
      <p:ext uri="{BB962C8B-B14F-4D97-AF65-F5344CB8AC3E}">
        <p14:creationId xmlns:p14="http://schemas.microsoft.com/office/powerpoint/2010/main" val="113487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365A7-098A-C255-658C-9A517160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CB4DA9-9E4A-3B67-31BC-88CBD6412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Valorizzazione del ruolo della contrattazione di secondo livello regionale.</a:t>
            </a:r>
          </a:p>
          <a:p>
            <a:pPr>
              <a:buFontTx/>
              <a:buChar char="-"/>
            </a:pPr>
            <a:r>
              <a:rPr lang="it-IT" dirty="0"/>
              <a:t>Stagionalità</a:t>
            </a:r>
          </a:p>
          <a:p>
            <a:pPr>
              <a:buFontTx/>
              <a:buChar char="-"/>
            </a:pPr>
            <a:r>
              <a:rPr lang="it-IT" dirty="0"/>
              <a:t>Bilateralità territoriale</a:t>
            </a:r>
          </a:p>
          <a:p>
            <a:pPr>
              <a:buFontTx/>
              <a:buChar char="-"/>
            </a:pPr>
            <a:r>
              <a:rPr lang="it-IT" dirty="0"/>
              <a:t>possibilità di deroga per favorire la produttività </a:t>
            </a:r>
            <a:r>
              <a:rPr lang="it-IT"/>
              <a:t>e favorire </a:t>
            </a:r>
            <a:r>
              <a:rPr lang="it-IT" dirty="0"/>
              <a:t>l’emersione.</a:t>
            </a:r>
          </a:p>
          <a:p>
            <a:pPr>
              <a:buFontTx/>
              <a:buChar char="-"/>
            </a:pPr>
            <a:r>
              <a:rPr lang="it-IT" dirty="0"/>
              <a:t>Salute e sicurezza - OPT</a:t>
            </a:r>
          </a:p>
        </p:txBody>
      </p:sp>
    </p:spTree>
    <p:extLst>
      <p:ext uri="{BB962C8B-B14F-4D97-AF65-F5344CB8AC3E}">
        <p14:creationId xmlns:p14="http://schemas.microsoft.com/office/powerpoint/2010/main" val="258904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C1F61-E23F-E91C-83D7-3AF766A4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85D28F-60A0-1005-B11B-5E639BFC4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Parte normativa</a:t>
            </a:r>
          </a:p>
          <a:p>
            <a:pPr>
              <a:buFontTx/>
              <a:buChar char="-"/>
            </a:pPr>
            <a:r>
              <a:rPr lang="it-IT" dirty="0"/>
              <a:t>Adeguamento istituti alla normativa vigente.</a:t>
            </a:r>
          </a:p>
          <a:p>
            <a:pPr>
              <a:buFontTx/>
              <a:buChar char="-"/>
            </a:pPr>
            <a:r>
              <a:rPr lang="it-IT" dirty="0"/>
              <a:t>Valorizzazione di contratti flessibili per l’accesso al mercato del lavoro</a:t>
            </a:r>
          </a:p>
          <a:p>
            <a:pPr>
              <a:buFontTx/>
              <a:buChar char="-"/>
            </a:pPr>
            <a:r>
              <a:rPr lang="it-IT" dirty="0"/>
              <a:t>Smart working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3942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37CD34-844C-A874-D168-48AB3388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L’Ipotesi di rinnovo del </a:t>
            </a:r>
            <a:r>
              <a:rPr lang="it-IT" sz="4400" dirty="0" err="1"/>
              <a:t>ccnl</a:t>
            </a:r>
            <a:r>
              <a:rPr lang="it-IT" sz="4400" dirty="0"/>
              <a:t> degli studi e delle attività professionali del 16 febbraio 2024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737C3E-B9D4-360A-E248-A9498AA7A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Contratto a termine: Primo CCNL a prevedere </a:t>
            </a:r>
            <a:r>
              <a:rPr lang="it-IT" b="0" i="0" u="none" strike="noStrike" dirty="0">
                <a:solidFill>
                  <a:srgbClr val="0C202F"/>
                </a:solidFill>
                <a:effectLst/>
                <a:highlight>
                  <a:srgbClr val="FFFFFF"/>
                </a:highlight>
              </a:rPr>
              <a:t>le causali che legittimano il ricorso al lavoro a termine oltre i 12 mesi :</a:t>
            </a:r>
            <a:br>
              <a:rPr lang="it-IT" dirty="0"/>
            </a:br>
            <a:r>
              <a:rPr lang="it-IT" b="0" i="0" u="none" strike="noStrike" dirty="0">
                <a:solidFill>
                  <a:srgbClr val="0C202F"/>
                </a:solidFill>
                <a:effectLst/>
                <a:highlight>
                  <a:srgbClr val="FFFFFF"/>
                </a:highlight>
              </a:rPr>
              <a:t>– </a:t>
            </a:r>
            <a:r>
              <a:rPr lang="it-IT" b="0" i="1" u="none" strike="noStrike" dirty="0">
                <a:solidFill>
                  <a:srgbClr val="0C202F"/>
                </a:solidFill>
                <a:effectLst/>
              </a:rPr>
              <a:t>Incremento temporaneo</a:t>
            </a:r>
            <a:br>
              <a:rPr lang="it-IT" dirty="0"/>
            </a:br>
            <a:r>
              <a:rPr lang="it-IT" b="0" i="0" u="none" strike="noStrike" dirty="0">
                <a:solidFill>
                  <a:srgbClr val="0C202F"/>
                </a:solidFill>
                <a:effectLst/>
                <a:highlight>
                  <a:srgbClr val="FFFFFF"/>
                </a:highlight>
              </a:rPr>
              <a:t>Si intende l’incremento temporaneo dell’attività lavorativa conseguente all’ottenimento da parte del datore di lavoro di incarichi professionali di durata superiore a 12 mesi o prorogati oltre i 12 mesi.</a:t>
            </a:r>
            <a:br>
              <a:rPr lang="it-IT" dirty="0"/>
            </a:br>
            <a:r>
              <a:rPr lang="it-IT" b="0" i="0" u="none" strike="noStrike" dirty="0">
                <a:solidFill>
                  <a:srgbClr val="0C202F"/>
                </a:solidFill>
                <a:effectLst/>
                <a:highlight>
                  <a:srgbClr val="FFFFFF"/>
                </a:highlight>
              </a:rPr>
              <a:t>–</a:t>
            </a:r>
            <a:r>
              <a:rPr lang="it-IT" b="0" i="1" u="none" strike="noStrike" dirty="0">
                <a:solidFill>
                  <a:srgbClr val="0C202F"/>
                </a:solidFill>
                <a:effectLst/>
              </a:rPr>
              <a:t> Nuova attività</a:t>
            </a:r>
            <a:br>
              <a:rPr lang="it-IT" dirty="0"/>
            </a:br>
            <a:r>
              <a:rPr lang="it-IT" b="0" i="0" u="none" strike="noStrike" dirty="0">
                <a:solidFill>
                  <a:srgbClr val="0C202F"/>
                </a:solidFill>
                <a:effectLst/>
                <a:highlight>
                  <a:srgbClr val="FFFFFF"/>
                </a:highlight>
              </a:rPr>
              <a:t>Si intende l’avvio di nuove attività o l’aggregazione o la fusione di attività per i primi 36 mesi dall’avvio della nuova attività, aggregazione o fusione.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238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623</Words>
  <Application>Microsoft Macintosh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Wingdings</vt:lpstr>
      <vt:lpstr>Tema di Office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  <vt:lpstr>L’Ipotesi di rinnovo del ccnl degli studi e delle attività professionali del 16 febbraio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L’Ipotesi di rinnovo del ccnl degli studi e delle attività professionali del 16 febbraio 2024</dc:title>
  <dc:creator>Sabrina Vivian</dc:creator>
  <cp:lastModifiedBy>Sabrina Vivian</cp:lastModifiedBy>
  <cp:revision>17</cp:revision>
  <dcterms:created xsi:type="dcterms:W3CDTF">2024-03-13T16:36:07Z</dcterms:created>
  <dcterms:modified xsi:type="dcterms:W3CDTF">2024-03-22T11:42:36Z</dcterms:modified>
</cp:coreProperties>
</file>