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3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124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84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 faccio una domanda, e vi chiedo di rispondere solo nella vostra testa. Quanti edifici ci sono in Italia? Quanta energia consumeranno tra vent'anni? Quanti impianti a fonti rinnovabili sono davvero attivi oggi sul nostro territorio?</a:t>
            </a:r>
          </a:p>
          <a:p>
            <a:r>
              <a:t>Se non avete una risposta precisa, non preoccupatevi: nemmeno lo Stato ce l'ha. Il nostro tavolo è partito proprio da qui.</a:t>
            </a:r>
          </a:p>
          <a:p>
            <a:r>
              <a:t>— pausa —</a:t>
            </a:r>
          </a:p>
          <a:p>
            <a:r>
              <a:t>Il Tavolo Ambiente ed Energia ha riunito più di trenta colleghi di associazioni e territori diversi. Non abbiamo cominciato scrivendo proposte: abbiamo cominciato mettendo in fila i problemi, con onestà, dividendoli in due gruppi — quelli che pesano sul Paese e quelli che pesano su di noi come professionisti.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Primo: il Paese non conosce se stesso. Ci manca una conoscenza completa del patrimonio edilizio, non sappiamo quali saranno i fabbisogni energetici di domani, non abbiamo dati completi sulle rinnovabili in esercizio. Manca una programmazione di medio-lungo periodo e uno sguardo d'insieme su edifici e infrastrutture. Restano aperte le partite dell'acqua e del rischio sismico e idrogeologico.</a:t>
            </a:r>
          </a:p>
          <a:p>
            <a:r>
              <a:t>Si aggiunge la direttiva Case green: il termine per recepirla era il 29 maggio di quest'anno ed è passato senza decreto di recepimento. È in questi mesi che si decide come la transizione arriverà nelle case degli italiani: è adesso che serve la voce di chi conosce il territorio.</a:t>
            </a:r>
          </a:p>
          <a:p>
            <a:r>
              <a:t>— pausa —</a:t>
            </a:r>
          </a:p>
          <a:p>
            <a:r>
              <a:t>Secondo: il professionista è poco valorizzato. La PA ci affida ruoli e responsabilità senza riconoscimento economico adeguato; organici ridotti e poco formati; leggi complesse, stratificate, in contrapposizione; digitalizzazione a macchia di leopardo; responsabilità in solido e asseverazioni da assicurare. L'organizzazione degli studi è decisa più dalla convenienza fiscale che da scelte di crescita: la flat tax spinge a frammentare, con meno competitività, meno know-how trasmesso, più false partite IVA.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Il principio da cui partiamo: PA e libero professionista hanno ruoli distinti e complementari. Alla PA spetta programmare e controllare; a noi progettare, dirigere e, sempre di più, aiutare a immaginare il futuro delle comunità — rigenerazione urbana, rinnovabili, recupero dei materiali, mobilità sostenibile. Ma non si programma ciò che non si conosce.</a:t>
            </a:r>
          </a:p>
          <a:p>
            <a:r>
              <a:t>CONOSCERE: piano pluriennale per rilevare territorio e ambiente costruito; Centro Studi di Confprofessioni che raccolga e analizzi dati, anche con la PA; la nostra rete sul territorio per valutare adeguamento sismico e mitigazione del rischio idrogeologico, costruendo un database realistico delle priorità.</a:t>
            </a:r>
          </a:p>
          <a:p>
            <a:r>
              <a:t>SEMPLIFICARE: testi unici di settore che abroghino davvero le norme precedenti; analisi delle norme nazionali e regionali sulle rinnovabili, a partire dalla geotermia; formazione continua obbligatoria anche per i dipendenti PA, in parte condivisa con noi, e un canale dedicato ai professionisti per discutere le pratiche: meno tempi e contenziosi.</a:t>
            </a:r>
          </a:p>
          <a:p>
            <a:r>
              <a:t>STABILIZZARE: recepimento Case green coerente con gli obiettivi europei ma sostenibile per le famiglie; incentivi stabili di medio-lungo periodo con sistema a prenotazione, che non mettano sotto pressione i conti pubblici e non alimentino il sommerso; basta sanatorie e condoni.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Per i professionisti chiediamo: di difendere l'equo compenso della legge 49, garantendone l'applicazione nel codice dei contratti pubblici e l'estensione, con le dovute differenze, a tutte le professioni; un fisco che premi le aggregazioni senza penalizzare nessuna forma organizzativa, dal singolo allo studio associato alla STP; meno responsabilità e oneri impropri; la tutela di autonomia e terzietà; tavoli permanenti con il governo e le amministrazioni locali, perché le norme si scrivono meglio ascoltando chi poi deve applicarle.</a:t>
            </a:r>
          </a:p>
          <a:p>
            <a:r>
              <a:t>— pausa —</a:t>
            </a:r>
          </a:p>
          <a:p>
            <a:r>
              <a:t>Chiudo. La geopolitica degli ultimi cinquant'anni è stata comandata dalla gestione dei choke point e dall'accesso alle fonti energetiche, e questo dipende in buona parte dalla transizione energetica dei singoli Paesi. Transizione e tutela dell'ambiente non sono una questione solo da tecnici: toccano il diritto, il fisco, la salute, il lavoro, il credito — le professioni di tutti voi. E toccano un ruolo che ci accomuna: quello di ponte tra il cittadino e lo Stato.</a:t>
            </a:r>
          </a:p>
          <a:p>
            <a:r>
              <a:t>Se Confprofessioni parla con una voce sola, sui dati, sulla semplificazione e sul valore del nostro lavoro, quella voce verrà ascoltata. Grazie.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image" Target="../media/image29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sto 1"/>
          <p:cNvSpPr txBox="1"/>
          <p:nvPr/>
        </p:nvSpPr>
        <p:spPr>
          <a:xfrm>
            <a:off x="685800" y="68580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9A4F12"/>
                </a:solidFill>
              </a:rPr>
              <a:t>STATI GENERALI CONFPROFESSIONI</a:t>
            </a:r>
          </a:p>
        </p:txBody>
      </p:sp>
      <p:sp>
        <p:nvSpPr>
          <p:cNvPr id="3" name="Testo 2"/>
          <p:cNvSpPr txBox="1"/>
          <p:nvPr/>
        </p:nvSpPr>
        <p:spPr>
          <a:xfrm>
            <a:off x="685800" y="1143000"/>
            <a:ext cx="5120640" cy="2011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200" b="1" i="0">
                <a:solidFill>
                  <a:srgbClr val="14213D"/>
                </a:solidFill>
                <a:latin typeface="Libre Baskerville"/>
              </a:rPr>
              <a:t>Conoscere
per programmare</a:t>
            </a:r>
          </a:p>
        </p:txBody>
      </p:sp>
      <p:sp>
        <p:nvSpPr>
          <p:cNvPr id="4" name="Testo 3"/>
          <p:cNvSpPr txBox="1"/>
          <p:nvPr/>
        </p:nvSpPr>
        <p:spPr>
          <a:xfrm>
            <a:off x="685800" y="3429000"/>
            <a:ext cx="4937760" cy="6052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1" i="0" dirty="0" err="1">
                <a:solidFill>
                  <a:srgbClr val="4A5568"/>
                </a:solidFill>
              </a:rPr>
              <a:t>Tavolo</a:t>
            </a:r>
            <a:r>
              <a:rPr sz="1800" b="1" i="0" dirty="0">
                <a:solidFill>
                  <a:srgbClr val="4A5568"/>
                </a:solidFill>
              </a:rPr>
              <a:t> </a:t>
            </a:r>
            <a:r>
              <a:rPr sz="1800" b="1" i="0" dirty="0" err="1">
                <a:solidFill>
                  <a:srgbClr val="4A5568"/>
                </a:solidFill>
              </a:rPr>
              <a:t>Ambiente</a:t>
            </a:r>
            <a:r>
              <a:rPr sz="1800" b="1" i="0" dirty="0">
                <a:solidFill>
                  <a:srgbClr val="4A5568"/>
                </a:solidFill>
              </a:rPr>
              <a:t> ed Energia</a:t>
            </a:r>
          </a:p>
          <a:p>
            <a:pPr algn="l">
              <a:spcAft>
                <a:spcPts val="400"/>
              </a:spcAft>
            </a:pPr>
            <a:r>
              <a:rPr sz="1800" b="0" i="0" dirty="0" err="1">
                <a:solidFill>
                  <a:srgbClr val="4A5568"/>
                </a:solidFill>
              </a:rPr>
              <a:t>Coordinatore</a:t>
            </a:r>
            <a:r>
              <a:rPr lang="it-IT" sz="1800" b="0" i="0" dirty="0">
                <a:solidFill>
                  <a:srgbClr val="4A5568"/>
                </a:solidFill>
              </a:rPr>
              <a:t> Mauro Iacumin</a:t>
            </a:r>
            <a:endParaRPr sz="1800" b="0" i="0" dirty="0">
              <a:solidFill>
                <a:srgbClr val="4A5568"/>
              </a:solidFill>
            </a:endParaRPr>
          </a:p>
        </p:txBody>
      </p:sp>
      <p:sp>
        <p:nvSpPr>
          <p:cNvPr id="5" name="Forma 4"/>
          <p:cNvSpPr/>
          <p:nvPr/>
        </p:nvSpPr>
        <p:spPr>
          <a:xfrm>
            <a:off x="6309360" y="777240"/>
            <a:ext cx="5212080" cy="960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Forma 5"/>
          <p:cNvSpPr/>
          <p:nvPr/>
        </p:nvSpPr>
        <p:spPr>
          <a:xfrm>
            <a:off x="6492240" y="914400"/>
            <a:ext cx="685800" cy="68580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Icona 6" descr="hom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831" y="1078992"/>
            <a:ext cx="356616" cy="356616"/>
          </a:xfrm>
          <a:prstGeom prst="rect">
            <a:avLst/>
          </a:prstGeom>
        </p:spPr>
      </p:pic>
      <p:sp>
        <p:nvSpPr>
          <p:cNvPr id="8" name="Testo 7"/>
          <p:cNvSpPr txBox="1"/>
          <p:nvPr/>
        </p:nvSpPr>
        <p:spPr>
          <a:xfrm>
            <a:off x="7406640" y="777240"/>
            <a:ext cx="39319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13D"/>
                </a:solidFill>
              </a:rPr>
              <a:t>Quanti edifici ci sono in Italia?</a:t>
            </a:r>
          </a:p>
        </p:txBody>
      </p:sp>
      <p:sp>
        <p:nvSpPr>
          <p:cNvPr id="9" name="Forma 8"/>
          <p:cNvSpPr/>
          <p:nvPr/>
        </p:nvSpPr>
        <p:spPr>
          <a:xfrm>
            <a:off x="6309360" y="1920240"/>
            <a:ext cx="5212080" cy="960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Forma 9"/>
          <p:cNvSpPr/>
          <p:nvPr/>
        </p:nvSpPr>
        <p:spPr>
          <a:xfrm>
            <a:off x="6492240" y="2057400"/>
            <a:ext cx="685800" cy="68580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1" name="Icona 10" descr="bol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6831" y="2221992"/>
            <a:ext cx="356616" cy="356616"/>
          </a:xfrm>
          <a:prstGeom prst="rect">
            <a:avLst/>
          </a:prstGeom>
        </p:spPr>
      </p:pic>
      <p:sp>
        <p:nvSpPr>
          <p:cNvPr id="12" name="Testo 11"/>
          <p:cNvSpPr txBox="1"/>
          <p:nvPr/>
        </p:nvSpPr>
        <p:spPr>
          <a:xfrm>
            <a:off x="7406640" y="1920240"/>
            <a:ext cx="39319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13D"/>
                </a:solidFill>
              </a:rPr>
              <a:t>Quanta energia consumeremo tra vent'anni?</a:t>
            </a:r>
          </a:p>
        </p:txBody>
      </p:sp>
      <p:sp>
        <p:nvSpPr>
          <p:cNvPr id="13" name="Forma 12"/>
          <p:cNvSpPr/>
          <p:nvPr/>
        </p:nvSpPr>
        <p:spPr>
          <a:xfrm>
            <a:off x="6309360" y="3063240"/>
            <a:ext cx="5212080" cy="960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Forma 13"/>
          <p:cNvSpPr/>
          <p:nvPr/>
        </p:nvSpPr>
        <p:spPr>
          <a:xfrm>
            <a:off x="6492240" y="3200400"/>
            <a:ext cx="685800" cy="68580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5" name="Icona 14" descr="solar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6831" y="3364992"/>
            <a:ext cx="356616" cy="356616"/>
          </a:xfrm>
          <a:prstGeom prst="rect">
            <a:avLst/>
          </a:prstGeom>
        </p:spPr>
      </p:pic>
      <p:sp>
        <p:nvSpPr>
          <p:cNvPr id="16" name="Testo 15"/>
          <p:cNvSpPr txBox="1"/>
          <p:nvPr/>
        </p:nvSpPr>
        <p:spPr>
          <a:xfrm>
            <a:off x="7406640" y="3063240"/>
            <a:ext cx="3931920" cy="960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14213D"/>
                </a:solidFill>
              </a:rPr>
              <a:t>Quante rinnovabili sono davvero attive oggi?</a:t>
            </a:r>
          </a:p>
        </p:txBody>
      </p:sp>
      <p:sp>
        <p:nvSpPr>
          <p:cNvPr id="17" name="Forma 16"/>
          <p:cNvSpPr/>
          <p:nvPr/>
        </p:nvSpPr>
        <p:spPr>
          <a:xfrm>
            <a:off x="6309360" y="4297679"/>
            <a:ext cx="5212080" cy="1051560"/>
          </a:xfrm>
          <a:prstGeom prst="roundRect">
            <a:avLst>
              <a:gd name="adj" fmla="val 15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Forma 17"/>
          <p:cNvSpPr/>
          <p:nvPr/>
        </p:nvSpPr>
        <p:spPr>
          <a:xfrm>
            <a:off x="6492240" y="4480559"/>
            <a:ext cx="685800" cy="68580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9" name="Icona 18" descr="q_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6831" y="4645151"/>
            <a:ext cx="356616" cy="356616"/>
          </a:xfrm>
          <a:prstGeom prst="rect">
            <a:avLst/>
          </a:prstGeom>
        </p:spPr>
      </p:pic>
      <p:sp>
        <p:nvSpPr>
          <p:cNvPr id="20" name="Testo 19"/>
          <p:cNvSpPr txBox="1"/>
          <p:nvPr/>
        </p:nvSpPr>
        <p:spPr>
          <a:xfrm>
            <a:off x="7406640" y="4297679"/>
            <a:ext cx="393192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</a:rPr>
              <a:t>Nessuna risposta precisa.</a:t>
            </a:r>
          </a:p>
          <a:p>
            <a:pPr algn="l"/>
            <a:r>
              <a:rPr sz="1700" b="1" i="0">
                <a:solidFill>
                  <a:srgbClr val="E0A458"/>
                </a:solidFill>
              </a:rPr>
              <a:t>Nemmeno lo Stato ce l'ha.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1480"/>
            <a:ext cx="10789920" cy="731520"/>
          </a:xfrm>
        </p:spPr>
        <p:txBody>
          <a:bodyPr anchor="ctr"/>
          <a:lstStyle/>
          <a:p>
            <a:r>
              <a:rPr sz="3000" b="1">
                <a:solidFill>
                  <a:srgbClr val="14213D"/>
                </a:solidFill>
              </a:rPr>
              <a:t>Due criticità che si somigliano</a:t>
            </a:r>
          </a:p>
        </p:txBody>
      </p:sp>
      <p:sp>
        <p:nvSpPr>
          <p:cNvPr id="3" name="Forma 20"/>
          <p:cNvSpPr/>
          <p:nvPr/>
        </p:nvSpPr>
        <p:spPr>
          <a:xfrm>
            <a:off x="685800" y="13258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Testo 21"/>
          <p:cNvSpPr txBox="1"/>
          <p:nvPr/>
        </p:nvSpPr>
        <p:spPr>
          <a:xfrm>
            <a:off x="1005840" y="146304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E0A458"/>
                </a:solidFill>
                <a:latin typeface="Libre Baskerville"/>
              </a:rPr>
              <a:t>Il Paese non conosce se stesso</a:t>
            </a:r>
          </a:p>
        </p:txBody>
      </p:sp>
      <p:sp>
        <p:nvSpPr>
          <p:cNvPr id="5" name="Forma 22"/>
          <p:cNvSpPr/>
          <p:nvPr/>
        </p:nvSpPr>
        <p:spPr>
          <a:xfrm>
            <a:off x="1005840" y="21031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Icona 23" descr="home_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486" y="2245766"/>
            <a:ext cx="309067" cy="309067"/>
          </a:xfrm>
          <a:prstGeom prst="rect">
            <a:avLst/>
          </a:prstGeom>
        </p:spPr>
      </p:pic>
      <p:sp>
        <p:nvSpPr>
          <p:cNvPr id="7" name="Testo 24"/>
          <p:cNvSpPr txBox="1"/>
          <p:nvPr/>
        </p:nvSpPr>
        <p:spPr>
          <a:xfrm>
            <a:off x="1737360" y="20574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Patrimonio edilizio
non censito</a:t>
            </a:r>
          </a:p>
        </p:txBody>
      </p:sp>
      <p:sp>
        <p:nvSpPr>
          <p:cNvPr id="8" name="Forma 25"/>
          <p:cNvSpPr/>
          <p:nvPr/>
        </p:nvSpPr>
        <p:spPr>
          <a:xfrm>
            <a:off x="3383280" y="21031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9" name="Icona 26" descr="bolt_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926" y="2245766"/>
            <a:ext cx="309067" cy="309067"/>
          </a:xfrm>
          <a:prstGeom prst="rect">
            <a:avLst/>
          </a:prstGeom>
        </p:spPr>
      </p:pic>
      <p:sp>
        <p:nvSpPr>
          <p:cNvPr id="10" name="Testo 27"/>
          <p:cNvSpPr txBox="1"/>
          <p:nvPr/>
        </p:nvSpPr>
        <p:spPr>
          <a:xfrm>
            <a:off x="4114800" y="20574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Fabbisogni
energetici ignoti</a:t>
            </a:r>
          </a:p>
        </p:txBody>
      </p:sp>
      <p:sp>
        <p:nvSpPr>
          <p:cNvPr id="11" name="Forma 28"/>
          <p:cNvSpPr/>
          <p:nvPr/>
        </p:nvSpPr>
        <p:spPr>
          <a:xfrm>
            <a:off x="1005840" y="30175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2" name="Icona 29" descr="solar_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8486" y="3160166"/>
            <a:ext cx="309067" cy="309067"/>
          </a:xfrm>
          <a:prstGeom prst="rect">
            <a:avLst/>
          </a:prstGeom>
        </p:spPr>
      </p:pic>
      <p:sp>
        <p:nvSpPr>
          <p:cNvPr id="13" name="Testo 30"/>
          <p:cNvSpPr txBox="1"/>
          <p:nvPr/>
        </p:nvSpPr>
        <p:spPr>
          <a:xfrm>
            <a:off x="1737360" y="29718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Dati incompleti
sulle rinnovabili</a:t>
            </a:r>
          </a:p>
        </p:txBody>
      </p:sp>
      <p:sp>
        <p:nvSpPr>
          <p:cNvPr id="14" name="Forma 31"/>
          <p:cNvSpPr/>
          <p:nvPr/>
        </p:nvSpPr>
        <p:spPr>
          <a:xfrm>
            <a:off x="3383280" y="30175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5" name="Icona 32" descr="cal_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5926" y="3160166"/>
            <a:ext cx="309067" cy="309067"/>
          </a:xfrm>
          <a:prstGeom prst="rect">
            <a:avLst/>
          </a:prstGeom>
        </p:spPr>
      </p:pic>
      <p:sp>
        <p:nvSpPr>
          <p:cNvPr id="16" name="Testo 33"/>
          <p:cNvSpPr txBox="1"/>
          <p:nvPr/>
        </p:nvSpPr>
        <p:spPr>
          <a:xfrm>
            <a:off x="4114800" y="29718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Manca una
programmazione</a:t>
            </a:r>
          </a:p>
        </p:txBody>
      </p:sp>
      <p:sp>
        <p:nvSpPr>
          <p:cNvPr id="17" name="Forma 34"/>
          <p:cNvSpPr/>
          <p:nvPr/>
        </p:nvSpPr>
        <p:spPr>
          <a:xfrm>
            <a:off x="1005840" y="39319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8" name="Icona 35" descr="water_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8486" y="4074566"/>
            <a:ext cx="309067" cy="309067"/>
          </a:xfrm>
          <a:prstGeom prst="rect">
            <a:avLst/>
          </a:prstGeom>
        </p:spPr>
      </p:pic>
      <p:sp>
        <p:nvSpPr>
          <p:cNvPr id="19" name="Testo 36"/>
          <p:cNvSpPr txBox="1"/>
          <p:nvPr/>
        </p:nvSpPr>
        <p:spPr>
          <a:xfrm>
            <a:off x="1737360" y="38862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Gestione
dell'acqua</a:t>
            </a:r>
          </a:p>
        </p:txBody>
      </p:sp>
      <p:sp>
        <p:nvSpPr>
          <p:cNvPr id="20" name="Forma 37"/>
          <p:cNvSpPr/>
          <p:nvPr/>
        </p:nvSpPr>
        <p:spPr>
          <a:xfrm>
            <a:off x="3383280" y="3931920"/>
            <a:ext cx="594360" cy="59436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1" name="Icona 38" descr="crack_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5926" y="4074566"/>
            <a:ext cx="309067" cy="309067"/>
          </a:xfrm>
          <a:prstGeom prst="rect">
            <a:avLst/>
          </a:prstGeom>
        </p:spPr>
      </p:pic>
      <p:sp>
        <p:nvSpPr>
          <p:cNvPr id="22" name="Testo 39"/>
          <p:cNvSpPr txBox="1"/>
          <p:nvPr/>
        </p:nvSpPr>
        <p:spPr>
          <a:xfrm>
            <a:off x="4114800" y="38862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</a:rPr>
              <a:t>Rischio sismico
e idrogeologico</a:t>
            </a:r>
          </a:p>
        </p:txBody>
      </p:sp>
      <p:sp>
        <p:nvSpPr>
          <p:cNvPr id="23" name="Forma 40"/>
          <p:cNvSpPr/>
          <p:nvPr/>
        </p:nvSpPr>
        <p:spPr>
          <a:xfrm>
            <a:off x="6382512" y="1325880"/>
            <a:ext cx="5120640" cy="3657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Testo 41"/>
          <p:cNvSpPr txBox="1"/>
          <p:nvPr/>
        </p:nvSpPr>
        <p:spPr>
          <a:xfrm>
            <a:off x="6702552" y="1463040"/>
            <a:ext cx="45720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00" b="1" i="0">
                <a:solidFill>
                  <a:srgbClr val="9A4F12"/>
                </a:solidFill>
                <a:latin typeface="Libre Baskerville"/>
              </a:rPr>
              <a:t>Professionista poco valorizzato</a:t>
            </a:r>
          </a:p>
        </p:txBody>
      </p:sp>
      <p:sp>
        <p:nvSpPr>
          <p:cNvPr id="25" name="Forma 42"/>
          <p:cNvSpPr/>
          <p:nvPr/>
        </p:nvSpPr>
        <p:spPr>
          <a:xfrm>
            <a:off x="6702552" y="21031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6" name="Icona 43" descr="scale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5198" y="2245766"/>
            <a:ext cx="309067" cy="309067"/>
          </a:xfrm>
          <a:prstGeom prst="rect">
            <a:avLst/>
          </a:prstGeom>
        </p:spPr>
      </p:pic>
      <p:sp>
        <p:nvSpPr>
          <p:cNvPr id="27" name="Testo 44"/>
          <p:cNvSpPr txBox="1"/>
          <p:nvPr/>
        </p:nvSpPr>
        <p:spPr>
          <a:xfrm>
            <a:off x="7434072" y="20574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 err="1">
                <a:solidFill>
                  <a:srgbClr val="14213D"/>
                </a:solidFill>
              </a:rPr>
              <a:t>Responsabilità</a:t>
            </a:r>
            <a:r>
              <a:rPr sz="1200" b="0" i="0" dirty="0">
                <a:solidFill>
                  <a:srgbClr val="14213D"/>
                </a:solidFill>
              </a:rPr>
              <a:t>
senza </a:t>
            </a:r>
            <a:r>
              <a:rPr sz="1200" b="0" i="0" dirty="0" err="1">
                <a:solidFill>
                  <a:srgbClr val="14213D"/>
                </a:solidFill>
              </a:rPr>
              <a:t>compenso</a:t>
            </a:r>
            <a:endParaRPr sz="1200" b="0" i="0" dirty="0">
              <a:solidFill>
                <a:srgbClr val="14213D"/>
              </a:solidFill>
            </a:endParaRPr>
          </a:p>
        </p:txBody>
      </p:sp>
      <p:sp>
        <p:nvSpPr>
          <p:cNvPr id="28" name="Forma 45"/>
          <p:cNvSpPr/>
          <p:nvPr/>
        </p:nvSpPr>
        <p:spPr>
          <a:xfrm>
            <a:off x="9079992" y="21031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9" name="Icona 46" descr="pa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2638" y="2245766"/>
            <a:ext cx="309067" cy="309067"/>
          </a:xfrm>
          <a:prstGeom prst="rect">
            <a:avLst/>
          </a:prstGeom>
        </p:spPr>
      </p:pic>
      <p:sp>
        <p:nvSpPr>
          <p:cNvPr id="30" name="Testo 47"/>
          <p:cNvSpPr txBox="1"/>
          <p:nvPr/>
        </p:nvSpPr>
        <p:spPr>
          <a:xfrm>
            <a:off x="9811512" y="20574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PA con organici
ridotti</a:t>
            </a:r>
          </a:p>
        </p:txBody>
      </p:sp>
      <p:sp>
        <p:nvSpPr>
          <p:cNvPr id="31" name="Forma 48"/>
          <p:cNvSpPr/>
          <p:nvPr/>
        </p:nvSpPr>
        <p:spPr>
          <a:xfrm>
            <a:off x="6702552" y="30175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2" name="Icona 49" descr="law_w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45198" y="3160166"/>
            <a:ext cx="309067" cy="309067"/>
          </a:xfrm>
          <a:prstGeom prst="rect">
            <a:avLst/>
          </a:prstGeom>
        </p:spPr>
      </p:pic>
      <p:sp>
        <p:nvSpPr>
          <p:cNvPr id="33" name="Testo 50"/>
          <p:cNvSpPr txBox="1"/>
          <p:nvPr/>
        </p:nvSpPr>
        <p:spPr>
          <a:xfrm>
            <a:off x="7434072" y="29718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Norme stratificate
e in contrasto</a:t>
            </a:r>
          </a:p>
        </p:txBody>
      </p:sp>
      <p:sp>
        <p:nvSpPr>
          <p:cNvPr id="34" name="Forma 51"/>
          <p:cNvSpPr/>
          <p:nvPr/>
        </p:nvSpPr>
        <p:spPr>
          <a:xfrm>
            <a:off x="9079992" y="30175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5" name="Icona 52" descr="laptop_w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22638" y="3160166"/>
            <a:ext cx="309067" cy="309067"/>
          </a:xfrm>
          <a:prstGeom prst="rect">
            <a:avLst/>
          </a:prstGeom>
        </p:spPr>
      </p:pic>
      <p:sp>
        <p:nvSpPr>
          <p:cNvPr id="36" name="Testo 53"/>
          <p:cNvSpPr txBox="1"/>
          <p:nvPr/>
        </p:nvSpPr>
        <p:spPr>
          <a:xfrm>
            <a:off x="9811512" y="29718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Digitalizzazione
frammentata</a:t>
            </a:r>
          </a:p>
        </p:txBody>
      </p:sp>
      <p:sp>
        <p:nvSpPr>
          <p:cNvPr id="37" name="Forma 54"/>
          <p:cNvSpPr/>
          <p:nvPr/>
        </p:nvSpPr>
        <p:spPr>
          <a:xfrm>
            <a:off x="6702552" y="39319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8" name="Icona 55" descr="shield_w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45198" y="4074566"/>
            <a:ext cx="309067" cy="309067"/>
          </a:xfrm>
          <a:prstGeom prst="rect">
            <a:avLst/>
          </a:prstGeom>
        </p:spPr>
      </p:pic>
      <p:sp>
        <p:nvSpPr>
          <p:cNvPr id="39" name="Testo 56"/>
          <p:cNvSpPr txBox="1"/>
          <p:nvPr/>
        </p:nvSpPr>
        <p:spPr>
          <a:xfrm>
            <a:off x="7434072" y="38862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Responsabilità
in solido e costi</a:t>
            </a:r>
          </a:p>
        </p:txBody>
      </p:sp>
      <p:sp>
        <p:nvSpPr>
          <p:cNvPr id="40" name="Forma 57"/>
          <p:cNvSpPr/>
          <p:nvPr/>
        </p:nvSpPr>
        <p:spPr>
          <a:xfrm>
            <a:off x="9079992" y="3931920"/>
            <a:ext cx="594360" cy="59436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1" name="Icona 58" descr="split_w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222638" y="4074566"/>
            <a:ext cx="309067" cy="309067"/>
          </a:xfrm>
          <a:prstGeom prst="rect">
            <a:avLst/>
          </a:prstGeom>
        </p:spPr>
      </p:pic>
      <p:sp>
        <p:nvSpPr>
          <p:cNvPr id="42" name="Testo 59"/>
          <p:cNvSpPr txBox="1"/>
          <p:nvPr/>
        </p:nvSpPr>
        <p:spPr>
          <a:xfrm>
            <a:off x="9811512" y="3886200"/>
            <a:ext cx="16459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Studi frammentati
dalla flat tax</a:t>
            </a:r>
          </a:p>
        </p:txBody>
      </p:sp>
      <p:sp>
        <p:nvSpPr>
          <p:cNvPr id="43" name="Forma 60"/>
          <p:cNvSpPr/>
          <p:nvPr/>
        </p:nvSpPr>
        <p:spPr>
          <a:xfrm>
            <a:off x="5779008" y="2852928"/>
            <a:ext cx="621792" cy="621792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Testo 61"/>
          <p:cNvSpPr txBox="1"/>
          <p:nvPr/>
        </p:nvSpPr>
        <p:spPr>
          <a:xfrm>
            <a:off x="5779008" y="2852928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800" b="1" i="0">
                <a:solidFill>
                  <a:srgbClr val="14213D"/>
                </a:solidFill>
              </a:rPr>
              <a:t>≈</a:t>
            </a:r>
          </a:p>
        </p:txBody>
      </p:sp>
      <p:sp>
        <p:nvSpPr>
          <p:cNvPr id="45" name="Forma 62"/>
          <p:cNvSpPr/>
          <p:nvPr/>
        </p:nvSpPr>
        <p:spPr>
          <a:xfrm>
            <a:off x="685800" y="5166360"/>
            <a:ext cx="10817352" cy="594360"/>
          </a:xfrm>
          <a:prstGeom prst="roundRect">
            <a:avLst>
              <a:gd name="adj" fmla="val 20000"/>
            </a:avLst>
          </a:prstGeom>
          <a:solidFill>
            <a:srgbClr val="E8EC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6" name="Forma 63"/>
          <p:cNvSpPr/>
          <p:nvPr/>
        </p:nvSpPr>
        <p:spPr>
          <a:xfrm>
            <a:off x="822960" y="5230368"/>
            <a:ext cx="457200" cy="457200"/>
          </a:xfrm>
          <a:prstGeom prst="ellipse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7" name="Icona 64" descr="eu_w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2688" y="5340096"/>
            <a:ext cx="237744" cy="237744"/>
          </a:xfrm>
          <a:prstGeom prst="rect">
            <a:avLst/>
          </a:prstGeom>
        </p:spPr>
      </p:pic>
      <p:sp>
        <p:nvSpPr>
          <p:cNvPr id="48" name="Testo 65"/>
          <p:cNvSpPr txBox="1"/>
          <p:nvPr/>
        </p:nvSpPr>
        <p:spPr>
          <a:xfrm>
            <a:off x="1463040" y="5355818"/>
            <a:ext cx="9875520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1" i="0" dirty="0" err="1">
                <a:solidFill>
                  <a:srgbClr val="1F4E79"/>
                </a:solidFill>
              </a:rPr>
              <a:t>Direttiva</a:t>
            </a:r>
            <a:r>
              <a:rPr sz="1400" b="1" i="0" dirty="0">
                <a:solidFill>
                  <a:srgbClr val="1F4E79"/>
                </a:solidFill>
              </a:rPr>
              <a:t> «Case green» (UE) 2024/1275</a:t>
            </a:r>
            <a:r>
              <a:rPr sz="1400" b="0" i="0" dirty="0">
                <a:solidFill>
                  <a:srgbClr val="14213D"/>
                </a:solidFill>
              </a:rPr>
              <a:t>  ·  </a:t>
            </a:r>
            <a:r>
              <a:rPr sz="1400" b="0" i="0" dirty="0" err="1">
                <a:solidFill>
                  <a:srgbClr val="14213D"/>
                </a:solidFill>
              </a:rPr>
              <a:t>termine</a:t>
            </a:r>
            <a:r>
              <a:rPr sz="1400" b="0" i="0" dirty="0">
                <a:solidFill>
                  <a:srgbClr val="14213D"/>
                </a:solidFill>
              </a:rPr>
              <a:t> di </a:t>
            </a:r>
            <a:r>
              <a:rPr sz="1400" b="0" i="0" dirty="0" err="1">
                <a:solidFill>
                  <a:srgbClr val="14213D"/>
                </a:solidFill>
              </a:rPr>
              <a:t>recepimento</a:t>
            </a:r>
            <a:r>
              <a:rPr sz="1400" b="0" i="0" dirty="0">
                <a:solidFill>
                  <a:srgbClr val="14213D"/>
                </a:solidFill>
              </a:rPr>
              <a:t> 29.05.2026 </a:t>
            </a:r>
            <a:r>
              <a:rPr sz="1400" b="0" i="0" dirty="0" err="1">
                <a:solidFill>
                  <a:srgbClr val="14213D"/>
                </a:solidFill>
              </a:rPr>
              <a:t>superato</a:t>
            </a:r>
            <a:r>
              <a:rPr sz="1400" b="0" i="0" dirty="0">
                <a:solidFill>
                  <a:srgbClr val="14213D"/>
                </a:solidFill>
              </a:rPr>
              <a:t>: </a:t>
            </a:r>
            <a:r>
              <a:rPr sz="1400" b="0" i="0" dirty="0" err="1">
                <a:solidFill>
                  <a:srgbClr val="14213D"/>
                </a:solidFill>
              </a:rPr>
              <a:t>si</a:t>
            </a:r>
            <a:r>
              <a:rPr sz="1400" b="0" i="0" dirty="0">
                <a:solidFill>
                  <a:srgbClr val="14213D"/>
                </a:solidFill>
              </a:rPr>
              <a:t> decide </a:t>
            </a:r>
            <a:r>
              <a:rPr sz="1400" b="0" i="0" dirty="0" err="1">
                <a:solidFill>
                  <a:srgbClr val="14213D"/>
                </a:solidFill>
              </a:rPr>
              <a:t>adesso</a:t>
            </a:r>
            <a:r>
              <a:rPr lang="it-IT" sz="1400" b="0" i="0" dirty="0">
                <a:solidFill>
                  <a:srgbClr val="14213D"/>
                </a:solidFill>
              </a:rPr>
              <a:t>!</a:t>
            </a:r>
            <a:endParaRPr sz="1400" b="0" i="0" dirty="0">
              <a:solidFill>
                <a:srgbClr val="14213D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1480"/>
            <a:ext cx="10789920" cy="731520"/>
          </a:xfrm>
        </p:spPr>
        <p:txBody>
          <a:bodyPr anchor="ctr"/>
          <a:lstStyle/>
          <a:p>
            <a:r>
              <a:rPr sz="3000" b="1">
                <a:solidFill>
                  <a:srgbClr val="14213D"/>
                </a:solidFill>
              </a:rPr>
              <a:t>Per il Paese: conoscere, semplificare, stabilizzare</a:t>
            </a:r>
          </a:p>
        </p:txBody>
      </p:sp>
      <p:sp>
        <p:nvSpPr>
          <p:cNvPr id="3" name="Forma 66"/>
          <p:cNvSpPr/>
          <p:nvPr/>
        </p:nvSpPr>
        <p:spPr>
          <a:xfrm>
            <a:off x="685800" y="1280160"/>
            <a:ext cx="4754880" cy="777240"/>
          </a:xfrm>
          <a:prstGeom prst="roundRect">
            <a:avLst>
              <a:gd name="adj" fmla="val 5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Forma 67"/>
          <p:cNvSpPr/>
          <p:nvPr/>
        </p:nvSpPr>
        <p:spPr>
          <a:xfrm>
            <a:off x="777240" y="1344168"/>
            <a:ext cx="640080" cy="64008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" name="Icona 68" descr="pa_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859" y="1497787"/>
            <a:ext cx="332841" cy="332841"/>
          </a:xfrm>
          <a:prstGeom prst="rect">
            <a:avLst/>
          </a:prstGeom>
        </p:spPr>
      </p:pic>
      <p:sp>
        <p:nvSpPr>
          <p:cNvPr id="6" name="Testo 69"/>
          <p:cNvSpPr txBox="1"/>
          <p:nvPr/>
        </p:nvSpPr>
        <p:spPr>
          <a:xfrm>
            <a:off x="1554480" y="1280160"/>
            <a:ext cx="3749039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00" b="1" i="0">
                <a:solidFill>
                  <a:srgbClr val="E0A458"/>
                </a:solidFill>
              </a:rPr>
              <a:t>Pubblica Amministrazione  </a:t>
            </a:r>
            <a:r>
              <a:rPr sz="1500" b="0" i="0">
                <a:solidFill>
                  <a:srgbClr val="FFFFFF"/>
                </a:solidFill>
              </a:rPr>
              <a:t>programma e controlla</a:t>
            </a:r>
          </a:p>
        </p:txBody>
      </p:sp>
      <p:pic>
        <p:nvPicPr>
          <p:cNvPr id="7" name="Icona 70" descr="hand_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1576" y="1325880"/>
            <a:ext cx="685800" cy="685800"/>
          </a:xfrm>
          <a:prstGeom prst="rect">
            <a:avLst/>
          </a:prstGeom>
        </p:spPr>
      </p:pic>
      <p:sp>
        <p:nvSpPr>
          <p:cNvPr id="8" name="Forma 71"/>
          <p:cNvSpPr/>
          <p:nvPr/>
        </p:nvSpPr>
        <p:spPr>
          <a:xfrm>
            <a:off x="6748272" y="1280160"/>
            <a:ext cx="4754880" cy="77724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5875">
            <a:solidFill>
              <a:srgbClr val="1421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Forma 72"/>
          <p:cNvSpPr/>
          <p:nvPr/>
        </p:nvSpPr>
        <p:spPr>
          <a:xfrm>
            <a:off x="6839712" y="1344168"/>
            <a:ext cx="640080" cy="64008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" name="Icona 73" descr="compass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3331" y="1497787"/>
            <a:ext cx="332841" cy="332841"/>
          </a:xfrm>
          <a:prstGeom prst="rect">
            <a:avLst/>
          </a:prstGeom>
        </p:spPr>
      </p:pic>
      <p:sp>
        <p:nvSpPr>
          <p:cNvPr id="11" name="Testo 74"/>
          <p:cNvSpPr txBox="1"/>
          <p:nvPr/>
        </p:nvSpPr>
        <p:spPr>
          <a:xfrm>
            <a:off x="7616952" y="1437948"/>
            <a:ext cx="3749039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1500" b="1" i="0" dirty="0" err="1">
                <a:solidFill>
                  <a:srgbClr val="9A4F12"/>
                </a:solidFill>
              </a:rPr>
              <a:t>Professionista</a:t>
            </a:r>
            <a:r>
              <a:rPr sz="1500" b="1" i="0" dirty="0">
                <a:solidFill>
                  <a:srgbClr val="9A4F12"/>
                </a:solidFill>
              </a:rPr>
              <a:t> </a:t>
            </a:r>
            <a:r>
              <a:rPr lang="it-IT" sz="1500" dirty="0">
                <a:solidFill>
                  <a:srgbClr val="14213D"/>
                </a:solidFill>
              </a:rPr>
              <a:t>immagina il futuro, lo </a:t>
            </a:r>
            <a:r>
              <a:rPr sz="1500" b="0" i="0" dirty="0" err="1">
                <a:solidFill>
                  <a:srgbClr val="14213D"/>
                </a:solidFill>
              </a:rPr>
              <a:t>progetta</a:t>
            </a:r>
            <a:r>
              <a:rPr lang="it-IT" sz="1500" b="0" i="0" dirty="0">
                <a:solidFill>
                  <a:srgbClr val="14213D"/>
                </a:solidFill>
              </a:rPr>
              <a:t> e lo</a:t>
            </a:r>
            <a:r>
              <a:rPr sz="1500" b="0" i="0" dirty="0">
                <a:solidFill>
                  <a:srgbClr val="14213D"/>
                </a:solidFill>
              </a:rPr>
              <a:t> dirige </a:t>
            </a:r>
          </a:p>
        </p:txBody>
      </p:sp>
      <p:sp>
        <p:nvSpPr>
          <p:cNvPr id="12" name="Forma 75"/>
          <p:cNvSpPr/>
          <p:nvPr/>
        </p:nvSpPr>
        <p:spPr>
          <a:xfrm>
            <a:off x="685800" y="2331720"/>
            <a:ext cx="3429000" cy="548640"/>
          </a:xfrm>
          <a:prstGeom prst="roundRect">
            <a:avLst>
              <a:gd name="adj" fmla="val 30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sto 76"/>
          <p:cNvSpPr txBox="1"/>
          <p:nvPr/>
        </p:nvSpPr>
        <p:spPr>
          <a:xfrm>
            <a:off x="685800" y="2331720"/>
            <a:ext cx="34290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>
                <a:solidFill>
                  <a:srgbClr val="E0A458"/>
                </a:solidFill>
              </a:rPr>
              <a:t>1  </a:t>
            </a:r>
            <a:r>
              <a:rPr sz="1600" b="1" i="0">
                <a:solidFill>
                  <a:srgbClr val="FFFFFF"/>
                </a:solidFill>
              </a:rPr>
              <a:t>CONOSCERE</a:t>
            </a:r>
          </a:p>
        </p:txBody>
      </p:sp>
      <p:sp>
        <p:nvSpPr>
          <p:cNvPr id="14" name="Forma 77"/>
          <p:cNvSpPr/>
          <p:nvPr/>
        </p:nvSpPr>
        <p:spPr>
          <a:xfrm>
            <a:off x="685800" y="3063240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Forma 78"/>
          <p:cNvSpPr/>
          <p:nvPr/>
        </p:nvSpPr>
        <p:spPr>
          <a:xfrm>
            <a:off x="795528" y="3182112"/>
            <a:ext cx="539496" cy="539496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6" name="Icona 79" descr="map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007" y="3311591"/>
            <a:ext cx="280537" cy="280537"/>
          </a:xfrm>
          <a:prstGeom prst="rect">
            <a:avLst/>
          </a:prstGeom>
        </p:spPr>
      </p:pic>
      <p:sp>
        <p:nvSpPr>
          <p:cNvPr id="17" name="Testo 80"/>
          <p:cNvSpPr txBox="1"/>
          <p:nvPr/>
        </p:nvSpPr>
        <p:spPr>
          <a:xfrm>
            <a:off x="1463040" y="3063240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Piano pluriennale di rilievo del territorio e del costruito</a:t>
            </a:r>
          </a:p>
        </p:txBody>
      </p:sp>
      <p:sp>
        <p:nvSpPr>
          <p:cNvPr id="18" name="Forma 81"/>
          <p:cNvSpPr/>
          <p:nvPr/>
        </p:nvSpPr>
        <p:spPr>
          <a:xfrm>
            <a:off x="685800" y="3959352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Forma 82"/>
          <p:cNvSpPr/>
          <p:nvPr/>
        </p:nvSpPr>
        <p:spPr>
          <a:xfrm>
            <a:off x="795528" y="4078224"/>
            <a:ext cx="539496" cy="539496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0" name="Icona 83" descr="db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5007" y="4207703"/>
            <a:ext cx="280537" cy="280537"/>
          </a:xfrm>
          <a:prstGeom prst="rect">
            <a:avLst/>
          </a:prstGeom>
        </p:spPr>
      </p:pic>
      <p:sp>
        <p:nvSpPr>
          <p:cNvPr id="21" name="Testo 84"/>
          <p:cNvSpPr txBox="1"/>
          <p:nvPr/>
        </p:nvSpPr>
        <p:spPr>
          <a:xfrm>
            <a:off x="1463040" y="3959352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Centro Studi Confprofessioni: dati su edifici e ambiente, con la PA</a:t>
            </a:r>
          </a:p>
        </p:txBody>
      </p:sp>
      <p:sp>
        <p:nvSpPr>
          <p:cNvPr id="22" name="Forma 85"/>
          <p:cNvSpPr/>
          <p:nvPr/>
        </p:nvSpPr>
        <p:spPr>
          <a:xfrm>
            <a:off x="685800" y="4855464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Forma 86"/>
          <p:cNvSpPr/>
          <p:nvPr/>
        </p:nvSpPr>
        <p:spPr>
          <a:xfrm>
            <a:off x="795528" y="4974336"/>
            <a:ext cx="539496" cy="539496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4" name="Icona 87" descr="net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5007" y="5103815"/>
            <a:ext cx="280537" cy="280537"/>
          </a:xfrm>
          <a:prstGeom prst="rect">
            <a:avLst/>
          </a:prstGeom>
        </p:spPr>
      </p:pic>
      <p:sp>
        <p:nvSpPr>
          <p:cNvPr id="25" name="Testo 88"/>
          <p:cNvSpPr txBox="1"/>
          <p:nvPr/>
        </p:nvSpPr>
        <p:spPr>
          <a:xfrm>
            <a:off x="1463040" y="4855464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Rete dei professionisti per le priorità sismiche e idrogeologiche</a:t>
            </a:r>
          </a:p>
        </p:txBody>
      </p:sp>
      <p:sp>
        <p:nvSpPr>
          <p:cNvPr id="26" name="Freccia 89"/>
          <p:cNvSpPr/>
          <p:nvPr/>
        </p:nvSpPr>
        <p:spPr>
          <a:xfrm>
            <a:off x="4133087" y="2468880"/>
            <a:ext cx="228599" cy="274320"/>
          </a:xfrm>
          <a:prstGeom prst="rightArrow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Forma 90"/>
          <p:cNvSpPr/>
          <p:nvPr/>
        </p:nvSpPr>
        <p:spPr>
          <a:xfrm>
            <a:off x="4379976" y="2331720"/>
            <a:ext cx="3429000" cy="548640"/>
          </a:xfrm>
          <a:prstGeom prst="roundRect">
            <a:avLst>
              <a:gd name="adj" fmla="val 30000"/>
            </a:avLst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Testo 91"/>
          <p:cNvSpPr txBox="1"/>
          <p:nvPr/>
        </p:nvSpPr>
        <p:spPr>
          <a:xfrm>
            <a:off x="4379976" y="2331720"/>
            <a:ext cx="34290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>
                <a:solidFill>
                  <a:srgbClr val="E0A458"/>
                </a:solidFill>
              </a:rPr>
              <a:t>2  </a:t>
            </a:r>
            <a:r>
              <a:rPr sz="1600" b="1" i="0">
                <a:solidFill>
                  <a:srgbClr val="FFFFFF"/>
                </a:solidFill>
              </a:rPr>
              <a:t>SEMPLIFICARE</a:t>
            </a:r>
          </a:p>
        </p:txBody>
      </p:sp>
      <p:sp>
        <p:nvSpPr>
          <p:cNvPr id="29" name="Forma 92"/>
          <p:cNvSpPr/>
          <p:nvPr/>
        </p:nvSpPr>
        <p:spPr>
          <a:xfrm>
            <a:off x="4379976" y="3063240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Forma 93"/>
          <p:cNvSpPr/>
          <p:nvPr/>
        </p:nvSpPr>
        <p:spPr>
          <a:xfrm>
            <a:off x="4489704" y="3182112"/>
            <a:ext cx="539496" cy="539496"/>
          </a:xfrm>
          <a:prstGeom prst="ellipse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1" name="Icona 94" descr="law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19183" y="3311591"/>
            <a:ext cx="280537" cy="280537"/>
          </a:xfrm>
          <a:prstGeom prst="rect">
            <a:avLst/>
          </a:prstGeom>
        </p:spPr>
      </p:pic>
      <p:sp>
        <p:nvSpPr>
          <p:cNvPr id="32" name="Testo 95"/>
          <p:cNvSpPr txBox="1"/>
          <p:nvPr/>
        </p:nvSpPr>
        <p:spPr>
          <a:xfrm>
            <a:off x="5157216" y="3063240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Testi unici che abrogano davvero le norme precedenti</a:t>
            </a:r>
          </a:p>
        </p:txBody>
      </p:sp>
      <p:sp>
        <p:nvSpPr>
          <p:cNvPr id="33" name="Forma 96"/>
          <p:cNvSpPr/>
          <p:nvPr/>
        </p:nvSpPr>
        <p:spPr>
          <a:xfrm>
            <a:off x="4379976" y="3959352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Forma 97"/>
          <p:cNvSpPr/>
          <p:nvPr/>
        </p:nvSpPr>
        <p:spPr>
          <a:xfrm>
            <a:off x="4489704" y="4078224"/>
            <a:ext cx="539496" cy="539496"/>
          </a:xfrm>
          <a:prstGeom prst="ellipse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5" name="Icona 98" descr="leaf_w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9183" y="4207703"/>
            <a:ext cx="280537" cy="280537"/>
          </a:xfrm>
          <a:prstGeom prst="rect">
            <a:avLst/>
          </a:prstGeom>
        </p:spPr>
      </p:pic>
      <p:sp>
        <p:nvSpPr>
          <p:cNvPr id="36" name="Testo 99"/>
          <p:cNvSpPr txBox="1"/>
          <p:nvPr/>
        </p:nvSpPr>
        <p:spPr>
          <a:xfrm>
            <a:off x="5157216" y="3959352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Revisione norme sulle rinnovabili, a partire dalla geotermia</a:t>
            </a:r>
          </a:p>
        </p:txBody>
      </p:sp>
      <p:sp>
        <p:nvSpPr>
          <p:cNvPr id="37" name="Forma 100"/>
          <p:cNvSpPr/>
          <p:nvPr/>
        </p:nvSpPr>
        <p:spPr>
          <a:xfrm>
            <a:off x="4379976" y="4855464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Forma 101"/>
          <p:cNvSpPr/>
          <p:nvPr/>
        </p:nvSpPr>
        <p:spPr>
          <a:xfrm>
            <a:off x="4489704" y="4974336"/>
            <a:ext cx="539496" cy="539496"/>
          </a:xfrm>
          <a:prstGeom prst="ellipse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9" name="Icona 102" descr="grad_w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19183" y="5103815"/>
            <a:ext cx="280537" cy="280537"/>
          </a:xfrm>
          <a:prstGeom prst="rect">
            <a:avLst/>
          </a:prstGeom>
        </p:spPr>
      </p:pic>
      <p:sp>
        <p:nvSpPr>
          <p:cNvPr id="40" name="Testo 103"/>
          <p:cNvSpPr txBox="1"/>
          <p:nvPr/>
        </p:nvSpPr>
        <p:spPr>
          <a:xfrm>
            <a:off x="5157216" y="4855464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Formazione obbligatoria e condivisa per la PA, canale dedicato</a:t>
            </a:r>
          </a:p>
        </p:txBody>
      </p:sp>
      <p:sp>
        <p:nvSpPr>
          <p:cNvPr id="41" name="Freccia 104"/>
          <p:cNvSpPr/>
          <p:nvPr/>
        </p:nvSpPr>
        <p:spPr>
          <a:xfrm>
            <a:off x="7827263" y="2468880"/>
            <a:ext cx="228599" cy="274320"/>
          </a:xfrm>
          <a:prstGeom prst="rightArrow">
            <a:avLst/>
          </a:prstGeom>
          <a:solidFill>
            <a:srgbClr val="E0A4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Forma 105"/>
          <p:cNvSpPr/>
          <p:nvPr/>
        </p:nvSpPr>
        <p:spPr>
          <a:xfrm>
            <a:off x="8074152" y="2331720"/>
            <a:ext cx="3429000" cy="548640"/>
          </a:xfrm>
          <a:prstGeom prst="roundRect">
            <a:avLst>
              <a:gd name="adj" fmla="val 30000"/>
            </a:avLst>
          </a:prstGeom>
          <a:solidFill>
            <a:srgbClr val="9A4F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3" name="Testo 106"/>
          <p:cNvSpPr txBox="1"/>
          <p:nvPr/>
        </p:nvSpPr>
        <p:spPr>
          <a:xfrm>
            <a:off x="8074152" y="2331720"/>
            <a:ext cx="34290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00" b="1" i="0">
                <a:solidFill>
                  <a:srgbClr val="E0A458"/>
                </a:solidFill>
              </a:rPr>
              <a:t>3  </a:t>
            </a:r>
            <a:r>
              <a:rPr sz="1600" b="1" i="0">
                <a:solidFill>
                  <a:srgbClr val="FFFFFF"/>
                </a:solidFill>
              </a:rPr>
              <a:t>STABILIZZARE</a:t>
            </a:r>
          </a:p>
        </p:txBody>
      </p:sp>
      <p:sp>
        <p:nvSpPr>
          <p:cNvPr id="44" name="Forma 107"/>
          <p:cNvSpPr/>
          <p:nvPr/>
        </p:nvSpPr>
        <p:spPr>
          <a:xfrm>
            <a:off x="8074152" y="3063240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Forma 108"/>
          <p:cNvSpPr/>
          <p:nvPr/>
        </p:nvSpPr>
        <p:spPr>
          <a:xfrm>
            <a:off x="8183879" y="3182112"/>
            <a:ext cx="539496" cy="539496"/>
          </a:xfrm>
          <a:prstGeom prst="ellipse">
            <a:avLst/>
          </a:prstGeom>
          <a:solidFill>
            <a:srgbClr val="9A4F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46" name="Icona 109" descr="home_w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13359" y="3311591"/>
            <a:ext cx="280537" cy="280537"/>
          </a:xfrm>
          <a:prstGeom prst="rect">
            <a:avLst/>
          </a:prstGeom>
        </p:spPr>
      </p:pic>
      <p:sp>
        <p:nvSpPr>
          <p:cNvPr id="47" name="Testo 110"/>
          <p:cNvSpPr txBox="1"/>
          <p:nvPr/>
        </p:nvSpPr>
        <p:spPr>
          <a:xfrm>
            <a:off x="8851392" y="3063240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Recepimento Case green sostenibile per le famiglie</a:t>
            </a:r>
          </a:p>
        </p:txBody>
      </p:sp>
      <p:sp>
        <p:nvSpPr>
          <p:cNvPr id="48" name="Forma 111"/>
          <p:cNvSpPr/>
          <p:nvPr/>
        </p:nvSpPr>
        <p:spPr>
          <a:xfrm>
            <a:off x="8074152" y="3959352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9" name="Forma 112"/>
          <p:cNvSpPr/>
          <p:nvPr/>
        </p:nvSpPr>
        <p:spPr>
          <a:xfrm>
            <a:off x="8183879" y="4078224"/>
            <a:ext cx="539496" cy="539496"/>
          </a:xfrm>
          <a:prstGeom prst="ellipse">
            <a:avLst/>
          </a:prstGeom>
          <a:solidFill>
            <a:srgbClr val="9A4F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0" name="Icona 113" descr="cal_w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13359" y="4207703"/>
            <a:ext cx="280537" cy="280537"/>
          </a:xfrm>
          <a:prstGeom prst="rect">
            <a:avLst/>
          </a:prstGeom>
        </p:spPr>
      </p:pic>
      <p:sp>
        <p:nvSpPr>
          <p:cNvPr id="51" name="Testo 114"/>
          <p:cNvSpPr txBox="1"/>
          <p:nvPr/>
        </p:nvSpPr>
        <p:spPr>
          <a:xfrm>
            <a:off x="8851392" y="3959352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Incentivi stabili, di lungo periodo, a prenotazione</a:t>
            </a:r>
          </a:p>
        </p:txBody>
      </p:sp>
      <p:sp>
        <p:nvSpPr>
          <p:cNvPr id="52" name="Forma 115"/>
          <p:cNvSpPr/>
          <p:nvPr/>
        </p:nvSpPr>
        <p:spPr>
          <a:xfrm>
            <a:off x="8074152" y="4855464"/>
            <a:ext cx="342900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3" name="Forma 116"/>
          <p:cNvSpPr/>
          <p:nvPr/>
        </p:nvSpPr>
        <p:spPr>
          <a:xfrm>
            <a:off x="8183879" y="4974336"/>
            <a:ext cx="539496" cy="539496"/>
          </a:xfrm>
          <a:prstGeom prst="ellipse">
            <a:avLst/>
          </a:prstGeom>
          <a:solidFill>
            <a:srgbClr val="9A4F1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4" name="Icona 117" descr="ban_w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3359" y="5103815"/>
            <a:ext cx="280537" cy="280537"/>
          </a:xfrm>
          <a:prstGeom prst="rect">
            <a:avLst/>
          </a:prstGeom>
        </p:spPr>
      </p:pic>
      <p:sp>
        <p:nvSpPr>
          <p:cNvPr id="55" name="Testo 118"/>
          <p:cNvSpPr txBox="1"/>
          <p:nvPr/>
        </p:nvSpPr>
        <p:spPr>
          <a:xfrm>
            <a:off x="8851392" y="4855464"/>
            <a:ext cx="2542032" cy="7772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>
                <a:solidFill>
                  <a:srgbClr val="14213D"/>
                </a:solidFill>
              </a:rPr>
              <a:t>Basta sanatorie e condoni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1480"/>
            <a:ext cx="10789920" cy="731520"/>
          </a:xfrm>
        </p:spPr>
        <p:txBody>
          <a:bodyPr anchor="ctr"/>
          <a:lstStyle/>
          <a:p>
            <a:r>
              <a:rPr sz="3000" b="1">
                <a:solidFill>
                  <a:srgbClr val="14213D"/>
                </a:solidFill>
              </a:rPr>
              <a:t>Per i professionisti: valore, autonomia, ascolto</a:t>
            </a:r>
          </a:p>
        </p:txBody>
      </p:sp>
      <p:sp>
        <p:nvSpPr>
          <p:cNvPr id="3" name="Forma 119"/>
          <p:cNvSpPr/>
          <p:nvPr/>
        </p:nvSpPr>
        <p:spPr>
          <a:xfrm>
            <a:off x="685800" y="1325880"/>
            <a:ext cx="201168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Forma 120"/>
          <p:cNvSpPr/>
          <p:nvPr/>
        </p:nvSpPr>
        <p:spPr>
          <a:xfrm>
            <a:off x="1303020" y="1508760"/>
            <a:ext cx="777240" cy="77724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5" name="Icona 121" descr="scal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557" y="1695297"/>
            <a:ext cx="404164" cy="404164"/>
          </a:xfrm>
          <a:prstGeom prst="rect">
            <a:avLst/>
          </a:prstGeom>
        </p:spPr>
      </p:pic>
      <p:sp>
        <p:nvSpPr>
          <p:cNvPr id="6" name="Testo 122"/>
          <p:cNvSpPr txBox="1"/>
          <p:nvPr/>
        </p:nvSpPr>
        <p:spPr>
          <a:xfrm>
            <a:off x="822960" y="242316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9A4F12"/>
                </a:solidFill>
              </a:rPr>
              <a:t>Equo compenso</a:t>
            </a:r>
          </a:p>
        </p:txBody>
      </p:sp>
      <p:sp>
        <p:nvSpPr>
          <p:cNvPr id="7" name="Testo 123"/>
          <p:cNvSpPr txBox="1"/>
          <p:nvPr/>
        </p:nvSpPr>
        <p:spPr>
          <a:xfrm>
            <a:off x="822960" y="2788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14213D"/>
                </a:solidFill>
              </a:rPr>
              <a:t>L. 49/2023 nel Codice dei contratti ed esteso a tutte le professioni</a:t>
            </a:r>
          </a:p>
        </p:txBody>
      </p:sp>
      <p:sp>
        <p:nvSpPr>
          <p:cNvPr id="8" name="Forma 124"/>
          <p:cNvSpPr/>
          <p:nvPr/>
        </p:nvSpPr>
        <p:spPr>
          <a:xfrm>
            <a:off x="2887218" y="1325880"/>
            <a:ext cx="201168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Forma 125"/>
          <p:cNvSpPr/>
          <p:nvPr/>
        </p:nvSpPr>
        <p:spPr>
          <a:xfrm>
            <a:off x="3504438" y="1508760"/>
            <a:ext cx="777240" cy="77724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0" name="Icona 126" descr="users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0975" y="1695297"/>
            <a:ext cx="404164" cy="404164"/>
          </a:xfrm>
          <a:prstGeom prst="rect">
            <a:avLst/>
          </a:prstGeom>
        </p:spPr>
      </p:pic>
      <p:sp>
        <p:nvSpPr>
          <p:cNvPr id="11" name="Testo 127"/>
          <p:cNvSpPr txBox="1"/>
          <p:nvPr/>
        </p:nvSpPr>
        <p:spPr>
          <a:xfrm>
            <a:off x="3024378" y="242316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9A4F12"/>
                </a:solidFill>
              </a:rPr>
              <a:t>Aggregazioni</a:t>
            </a:r>
          </a:p>
        </p:txBody>
      </p:sp>
      <p:sp>
        <p:nvSpPr>
          <p:cNvPr id="12" name="Testo 128"/>
          <p:cNvSpPr txBox="1"/>
          <p:nvPr/>
        </p:nvSpPr>
        <p:spPr>
          <a:xfrm>
            <a:off x="3024378" y="2788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14213D"/>
                </a:solidFill>
              </a:rPr>
              <a:t>un fisco che le premi, senza penalizzare singoli, associati, STP</a:t>
            </a:r>
          </a:p>
        </p:txBody>
      </p:sp>
      <p:sp>
        <p:nvSpPr>
          <p:cNvPr id="13" name="Forma 129"/>
          <p:cNvSpPr/>
          <p:nvPr/>
        </p:nvSpPr>
        <p:spPr>
          <a:xfrm>
            <a:off x="5088636" y="1325880"/>
            <a:ext cx="201168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Forma 130"/>
          <p:cNvSpPr/>
          <p:nvPr/>
        </p:nvSpPr>
        <p:spPr>
          <a:xfrm>
            <a:off x="5705856" y="1508760"/>
            <a:ext cx="777240" cy="77724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5" name="Icona 131" descr="minus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2393" y="1695297"/>
            <a:ext cx="404164" cy="404164"/>
          </a:xfrm>
          <a:prstGeom prst="rect">
            <a:avLst/>
          </a:prstGeom>
        </p:spPr>
      </p:pic>
      <p:sp>
        <p:nvSpPr>
          <p:cNvPr id="16" name="Testo 132"/>
          <p:cNvSpPr txBox="1"/>
          <p:nvPr/>
        </p:nvSpPr>
        <p:spPr>
          <a:xfrm>
            <a:off x="5225796" y="242316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9A4F12"/>
                </a:solidFill>
              </a:rPr>
              <a:t>Meno oneri</a:t>
            </a:r>
          </a:p>
        </p:txBody>
      </p:sp>
      <p:sp>
        <p:nvSpPr>
          <p:cNvPr id="17" name="Testo 133"/>
          <p:cNvSpPr txBox="1"/>
          <p:nvPr/>
        </p:nvSpPr>
        <p:spPr>
          <a:xfrm>
            <a:off x="5225796" y="2788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14213D"/>
                </a:solidFill>
              </a:rPr>
              <a:t>meno responsabilità e oneri impropri a nostro carico</a:t>
            </a:r>
          </a:p>
        </p:txBody>
      </p:sp>
      <p:sp>
        <p:nvSpPr>
          <p:cNvPr id="18" name="Forma 134"/>
          <p:cNvSpPr/>
          <p:nvPr/>
        </p:nvSpPr>
        <p:spPr>
          <a:xfrm>
            <a:off x="7290054" y="1325880"/>
            <a:ext cx="201168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Forma 135"/>
          <p:cNvSpPr/>
          <p:nvPr/>
        </p:nvSpPr>
        <p:spPr>
          <a:xfrm>
            <a:off x="7907274" y="1508760"/>
            <a:ext cx="777240" cy="77724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0" name="Icona 136" descr="shield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811" y="1695297"/>
            <a:ext cx="404164" cy="404164"/>
          </a:xfrm>
          <a:prstGeom prst="rect">
            <a:avLst/>
          </a:prstGeom>
        </p:spPr>
      </p:pic>
      <p:sp>
        <p:nvSpPr>
          <p:cNvPr id="21" name="Testo 137"/>
          <p:cNvSpPr txBox="1"/>
          <p:nvPr/>
        </p:nvSpPr>
        <p:spPr>
          <a:xfrm>
            <a:off x="7427214" y="242316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9A4F12"/>
                </a:solidFill>
              </a:rPr>
              <a:t>Autonomia</a:t>
            </a:r>
          </a:p>
        </p:txBody>
      </p:sp>
      <p:sp>
        <p:nvSpPr>
          <p:cNvPr id="22" name="Testo 138"/>
          <p:cNvSpPr txBox="1"/>
          <p:nvPr/>
        </p:nvSpPr>
        <p:spPr>
          <a:xfrm>
            <a:off x="7427214" y="2788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14213D"/>
                </a:solidFill>
              </a:rPr>
              <a:t>tutela dell'autonomia e della terzietà</a:t>
            </a:r>
          </a:p>
        </p:txBody>
      </p:sp>
      <p:sp>
        <p:nvSpPr>
          <p:cNvPr id="23" name="Forma 139"/>
          <p:cNvSpPr/>
          <p:nvPr/>
        </p:nvSpPr>
        <p:spPr>
          <a:xfrm>
            <a:off x="9491472" y="1325880"/>
            <a:ext cx="201168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8EC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Forma 140"/>
          <p:cNvSpPr/>
          <p:nvPr/>
        </p:nvSpPr>
        <p:spPr>
          <a:xfrm>
            <a:off x="10108692" y="1508760"/>
            <a:ext cx="777240" cy="777240"/>
          </a:xfrm>
          <a:prstGeom prst="ellipse">
            <a:avLst/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5" name="Icona 141" descr="hand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95229" y="1695297"/>
            <a:ext cx="404164" cy="404164"/>
          </a:xfrm>
          <a:prstGeom prst="rect">
            <a:avLst/>
          </a:prstGeom>
        </p:spPr>
      </p:pic>
      <p:sp>
        <p:nvSpPr>
          <p:cNvPr id="26" name="Testo 142"/>
          <p:cNvSpPr txBox="1"/>
          <p:nvPr/>
        </p:nvSpPr>
        <p:spPr>
          <a:xfrm>
            <a:off x="9628632" y="2423160"/>
            <a:ext cx="173736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9A4F12"/>
                </a:solidFill>
              </a:rPr>
              <a:t>Ascolto</a:t>
            </a:r>
          </a:p>
        </p:txBody>
      </p:sp>
      <p:sp>
        <p:nvSpPr>
          <p:cNvPr id="27" name="Testo 143"/>
          <p:cNvSpPr txBox="1"/>
          <p:nvPr/>
        </p:nvSpPr>
        <p:spPr>
          <a:xfrm>
            <a:off x="9628632" y="2788920"/>
            <a:ext cx="1737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>
                <a:solidFill>
                  <a:srgbClr val="14213D"/>
                </a:solidFill>
              </a:rPr>
              <a:t>tavoli permanenti con Governo e amministrazioni locali</a:t>
            </a:r>
          </a:p>
        </p:txBody>
      </p:sp>
      <p:sp>
        <p:nvSpPr>
          <p:cNvPr id="28" name="Forma 144"/>
          <p:cNvSpPr/>
          <p:nvPr/>
        </p:nvSpPr>
        <p:spPr>
          <a:xfrm>
            <a:off x="685800" y="3931920"/>
            <a:ext cx="10817352" cy="1783080"/>
          </a:xfrm>
          <a:prstGeom prst="roundRect">
            <a:avLst>
              <a:gd name="adj" fmla="val 8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Forma 145"/>
          <p:cNvSpPr/>
          <p:nvPr/>
        </p:nvSpPr>
        <p:spPr>
          <a:xfrm>
            <a:off x="1051560" y="4224528"/>
            <a:ext cx="731520" cy="73152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0" name="Icona 146" descr="users_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27124" y="4400092"/>
            <a:ext cx="380390" cy="380390"/>
          </a:xfrm>
          <a:prstGeom prst="rect">
            <a:avLst/>
          </a:prstGeom>
        </p:spPr>
      </p:pic>
      <p:sp>
        <p:nvSpPr>
          <p:cNvPr id="31" name="Testo 147"/>
          <p:cNvSpPr txBox="1"/>
          <p:nvPr/>
        </p:nvSpPr>
        <p:spPr>
          <a:xfrm>
            <a:off x="777240" y="5029200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</a:rPr>
              <a:t>Cittadino</a:t>
            </a:r>
          </a:p>
        </p:txBody>
      </p:sp>
      <p:sp>
        <p:nvSpPr>
          <p:cNvPr id="32" name="Forma 148"/>
          <p:cNvSpPr/>
          <p:nvPr/>
        </p:nvSpPr>
        <p:spPr>
          <a:xfrm>
            <a:off x="10405872" y="4224528"/>
            <a:ext cx="731520" cy="73152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3" name="Icona 149" descr="pa_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81436" y="4400092"/>
            <a:ext cx="380390" cy="380390"/>
          </a:xfrm>
          <a:prstGeom prst="rect">
            <a:avLst/>
          </a:prstGeom>
        </p:spPr>
      </p:pic>
      <p:sp>
        <p:nvSpPr>
          <p:cNvPr id="34" name="Testo 150"/>
          <p:cNvSpPr txBox="1"/>
          <p:nvPr/>
        </p:nvSpPr>
        <p:spPr>
          <a:xfrm>
            <a:off x="10131552" y="5029200"/>
            <a:ext cx="1280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</a:rPr>
              <a:t>Stato</a:t>
            </a:r>
          </a:p>
        </p:txBody>
      </p:sp>
      <p:cxnSp>
        <p:nvCxnSpPr>
          <p:cNvPr id="35" name="Connettore 151"/>
          <p:cNvCxnSpPr/>
          <p:nvPr/>
        </p:nvCxnSpPr>
        <p:spPr>
          <a:xfrm>
            <a:off x="1965960" y="4590288"/>
            <a:ext cx="2103119" cy="0"/>
          </a:xfrm>
          <a:prstGeom prst="line">
            <a:avLst/>
          </a:prstGeom>
          <a:ln w="31750">
            <a:solidFill>
              <a:srgbClr val="E0A45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52"/>
          <p:cNvCxnSpPr/>
          <p:nvPr/>
        </p:nvCxnSpPr>
        <p:spPr>
          <a:xfrm>
            <a:off x="8092440" y="4590288"/>
            <a:ext cx="2103119" cy="0"/>
          </a:xfrm>
          <a:prstGeom prst="line">
            <a:avLst/>
          </a:prstGeom>
          <a:ln w="31750">
            <a:solidFill>
              <a:srgbClr val="E0A45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Forma 153"/>
          <p:cNvSpPr/>
          <p:nvPr/>
        </p:nvSpPr>
        <p:spPr>
          <a:xfrm>
            <a:off x="4251960" y="4069080"/>
            <a:ext cx="1005840" cy="1005840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38" name="Icona 154" descr="bridge_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93361" y="4310481"/>
            <a:ext cx="523036" cy="523036"/>
          </a:xfrm>
          <a:prstGeom prst="rect">
            <a:avLst/>
          </a:prstGeom>
        </p:spPr>
      </p:pic>
      <p:sp>
        <p:nvSpPr>
          <p:cNvPr id="39" name="Testo 155"/>
          <p:cNvSpPr txBox="1"/>
          <p:nvPr/>
        </p:nvSpPr>
        <p:spPr>
          <a:xfrm>
            <a:off x="5440680" y="4069080"/>
            <a:ext cx="246888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1" i="0">
                <a:solidFill>
                  <a:srgbClr val="E0A458"/>
                </a:solidFill>
                <a:latin typeface="Libre Baskerville"/>
              </a:rPr>
              <a:t>I professionisti</a:t>
            </a:r>
          </a:p>
        </p:txBody>
      </p:sp>
      <p:sp>
        <p:nvSpPr>
          <p:cNvPr id="40" name="Testo 156"/>
          <p:cNvSpPr txBox="1"/>
          <p:nvPr/>
        </p:nvSpPr>
        <p:spPr>
          <a:xfrm>
            <a:off x="5440680" y="4526280"/>
            <a:ext cx="24688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</a:rPr>
              <a:t>ponte tra cittadino e Stato</a:t>
            </a:r>
          </a:p>
        </p:txBody>
      </p:sp>
      <p:sp>
        <p:nvSpPr>
          <p:cNvPr id="41" name="Testo 157"/>
          <p:cNvSpPr txBox="1"/>
          <p:nvPr/>
        </p:nvSpPr>
        <p:spPr>
          <a:xfrm>
            <a:off x="2103120" y="5166360"/>
            <a:ext cx="7982712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700" b="1" i="0">
                <a:solidFill>
                  <a:srgbClr val="E0A458"/>
                </a:solidFill>
              </a:rPr>
              <a:t>Una sola voce:  </a:t>
            </a:r>
            <a:r>
              <a:rPr sz="1700" b="1" i="0">
                <a:solidFill>
                  <a:srgbClr val="FFFFFF"/>
                </a:solidFill>
              </a:rPr>
              <a:t>dati  ·  semplificazione  ·  valore del lavoro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1070</Words>
  <Application>Microsoft Office PowerPoint</Application>
  <PresentationFormat>Widescreen</PresentationFormat>
  <Paragraphs>73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Libre Baskerville</vt:lpstr>
      <vt:lpstr>Public Sans</vt:lpstr>
      <vt:lpstr>Previdenza e Welfare delle Professioni</vt:lpstr>
      <vt:lpstr>Presentazione standard di PowerPoint</vt:lpstr>
      <vt:lpstr>Due criticità che si somigliano</vt:lpstr>
      <vt:lpstr>Per il Paese: conoscere, semplificare, stabilizzare</vt:lpstr>
      <vt:lpstr>Per i professionisti: valore, autonomia, ascolto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/>
  <cp:lastModifiedBy>Mauro Iacumin</cp:lastModifiedBy>
  <cp:revision>6</cp:revision>
  <dcterms:created xsi:type="dcterms:W3CDTF">2026-10-11T12:10:27Z</dcterms:created>
  <dcterms:modified xsi:type="dcterms:W3CDTF">2026-10-15T06:53:56Z</dcterms:modified>
</cp:coreProperties>
</file>