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65" r:id="rId3"/>
    <p:sldId id="257" r:id="rId4"/>
    <p:sldId id="266" r:id="rId5"/>
    <p:sldId id="260" r:id="rId6"/>
    <p:sldId id="262" r:id="rId7"/>
    <p:sldId id="268" r:id="rId8"/>
    <p:sldId id="263" r:id="rId9"/>
    <p:sldId id="264" r:id="rId10"/>
    <p:sldId id="261"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Stile chiaro 3 - Colore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43"/>
    <p:restoredTop sz="94610"/>
  </p:normalViewPr>
  <p:slideViewPr>
    <p:cSldViewPr snapToGrid="0" snapToObjects="1">
      <p:cViewPr varScale="1">
        <p:scale>
          <a:sx n="82" d="100"/>
          <a:sy n="82" d="100"/>
        </p:scale>
        <p:origin x="59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844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81A45-6C66-6854-351B-D9122E163A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35DE1C-0263-5D21-4EFE-2F0982D061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9211C-BE9B-315C-ADD3-5DD12FEACE7A}"/>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6D5C5B7A-66B5-0BCF-D47F-B1F35494047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108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5EE5-192F-BF05-4896-823294072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86A01-1B1C-9726-4913-8C17704856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7F3D4E-FCE9-7FA8-8E50-68C34D61BE9F}"/>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F3958284-D0B2-DD10-F230-23A99221FD7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547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251E5-A850-B57D-315A-4CA6ADCC6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4C8F5-2471-9C08-1DC8-A88EBC8042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19E31A-CD63-559F-86C4-1D017366DC9E}"/>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CD9BDBEB-D4FC-5E01-7C03-DD8225D2793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9526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57B94-DFC8-3899-76F8-F219AB9E60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9DFE72-1BC1-3A1B-E289-D10F6906C4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121BBC-9070-FB8A-03D8-39344E3C90DF}"/>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8C5CA3B4-8DD2-D2B7-3D78-96A48486E38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011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40012-4593-F4D8-CE9C-426E8D25E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1387D-3576-7CB3-8A8F-D27B191343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5619AF-D27F-FC7B-12A6-7A7CC4BB3B47}"/>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CFB07944-90D9-4FB7-8E7F-336B7C0191AD}"/>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228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EE19C-1DDC-BCE1-C3EE-81C06E12A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6416FC-3B1C-C1FA-9CA2-0C0CAB2DB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FB34B6-1CED-D6EE-FE86-67866ABFFE0C}"/>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52F7C975-1CC5-BFB1-C86B-79929F60257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768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4CD9-5E5C-AF47-3A99-354BF5CFF7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F6A062-C45D-1199-2E04-D7902DB0B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593050-4232-47A9-1377-5D77A71445C5}"/>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22809E75-F102-83DF-7EA6-03E40F23800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436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4CF9D-AF0C-9F7A-44D8-94B6D843FE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476D9-FF4A-F9B4-3760-87815B51D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CFE3D2-7422-3F66-683B-85850FD8CE78}"/>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418522E8-8DA7-E923-D500-B2A996AA094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263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35229-7020-08CD-B94E-3E648A029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5621D7-73D0-B4BD-66B0-79820217A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8F7E9-A499-39BE-2838-BE2DF68AA4E2}"/>
              </a:ext>
            </a:extLst>
          </p:cNvPr>
          <p:cNvSpPr>
            <a:spLocks noGrp="1"/>
          </p:cNvSpPr>
          <p:nvPr>
            <p:ph type="body" idx="1"/>
          </p:nvPr>
        </p:nvSpPr>
        <p:spPr/>
        <p:txBody>
          <a:bodyPr/>
          <a:lstStyle/>
          <a:p>
            <a:r>
              <a:rPr lang="en-US" dirty="0"/>
              <a:t>Apertura. Il mondo delle professioni è grande e solido: 5,8 milioni di occupati nelle professioni regolamentate, un quarto dell'occupazione italiana, di cui 2,4 milioni nelle professioni ordinistiche. Nel 2023 abbiamo toccato un picco storico di occupati, +1,7% sul 2019. Il sistema si regge su tre pilastri: Ordini, Casse di previdenza e sindacati professionali. Le Casse AdEPP contano 1,6 milioni di iscritti, gestiscono 114 miliardi ed erogano 500.000 pensioni. Ma la solidità di oggi non garantisce quella di domani.</a:t>
            </a:r>
          </a:p>
        </p:txBody>
      </p:sp>
      <p:sp>
        <p:nvSpPr>
          <p:cNvPr id="4" name="Slide Number Placeholder 3">
            <a:extLst>
              <a:ext uri="{FF2B5EF4-FFF2-40B4-BE49-F238E27FC236}">
                <a16:creationId xmlns:a16="http://schemas.microsoft.com/office/drawing/2014/main" id="{9E70920F-8C25-2FA3-6374-F22F3376C63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574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64841"/>
            <a:ext cx="10566400" cy="1341041"/>
          </a:xfrm>
          <a:prstGeom prst="rect">
            <a:avLst/>
          </a:prstGeom>
          <a:noFill/>
          <a:ln/>
        </p:spPr>
        <p:txBody>
          <a:bodyPr wrap="square" lIns="0" tIns="0" rIns="0" bIns="0" rtlCol="0" anchor="t"/>
          <a:lstStyle>
            <a:lvl1pPr marL="0" indent="0" algn="l">
              <a:lnSpc>
                <a:spcPct val="110000"/>
              </a:lnSpc>
              <a:buNone/>
              <a:defRPr lang="en-US" sz="4800" dirty="0">
                <a:solidFill>
                  <a:srgbClr val="F7F5F0"/>
                </a:solidFill>
                <a:latin typeface="Libre Baskerville" pitchFamily="34" charset="0"/>
                <a:ea typeface="Libre Baskerville" pitchFamily="34" charset="-122"/>
                <a:cs typeface="Libre Baskerville" pitchFamily="34" charset="-120"/>
              </a:defRPr>
            </a:lvl1pPr>
          </a:lstStyle>
          <a:p>
            <a:pPr marL="0" indent="0" algn="l">
              <a:lnSpc>
                <a:spcPct val="110000"/>
              </a:lnSpc>
              <a:buNone/>
            </a:pPr>
            <a:endParaRPr lang="en-US" sz="4800" dirty="0"/>
          </a:p>
        </p:txBody>
      </p:sp>
      <p:sp>
        <p:nvSpPr>
          <p:cNvPr id="3" name="Text Placeholder 2"/>
          <p:cNvSpPr>
            <a:spLocks noGrp="1"/>
          </p:cNvSpPr>
          <p:nvPr>
            <p:ph type="body" idx="101"/>
          </p:nvPr>
        </p:nvSpPr>
        <p:spPr>
          <a:xfrm>
            <a:off x="812800" y="2910681"/>
            <a:ext cx="10566400" cy="3134519"/>
          </a:xfrm>
          <a:prstGeom prst="rect">
            <a:avLst/>
          </a:prstGeom>
          <a:noFill/>
          <a:ln/>
        </p:spPr>
        <p:txBody>
          <a:bodyPr wrap="square" lIns="0" tIns="0" rIns="0" bIns="0" rtlCol="0" anchor="t"/>
          <a:lstStyle>
            <a:lvl1pPr marL="0" indent="0" algn="l">
              <a:lnSpc>
                <a:spcPct val="140000"/>
              </a:lnSpc>
              <a:buNone/>
              <a:defRPr lang="en-US" sz="1600" dirty="0">
                <a:solidFill>
                  <a:srgbClr val="F7F5F0"/>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264841"/>
            <a:ext cx="10566400" cy="1341041"/>
          </a:xfrm>
          <a:prstGeom prst="rect">
            <a:avLst/>
          </a:prstGeom>
          <a:noFill/>
          <a:ln/>
        </p:spPr>
        <p:txBody>
          <a:bodyPr wrap="square" lIns="0" tIns="0" rIns="0" bIns="0" rtlCol="0" anchor="t"/>
          <a:lstStyle>
            <a:lvl1pPr marL="0" indent="0" algn="l">
              <a:lnSpc>
                <a:spcPct val="110000"/>
              </a:lnSpc>
              <a:buNone/>
              <a:defRPr lang="en-US" sz="4800" dirty="0">
                <a:solidFill>
                  <a:srgbClr val="F7F5F0"/>
                </a:solidFill>
                <a:latin typeface="Libre Baskerville" pitchFamily="34" charset="0"/>
                <a:ea typeface="Libre Baskerville" pitchFamily="34" charset="-122"/>
                <a:cs typeface="Libre Baskerville" pitchFamily="34" charset="-120"/>
              </a:defRPr>
            </a:lvl1pPr>
          </a:lstStyle>
          <a:p>
            <a:pPr marL="0" indent="0" algn="l">
              <a:lnSpc>
                <a:spcPct val="110000"/>
              </a:lnSpc>
              <a:buNone/>
            </a:pPr>
            <a:endParaRPr lang="en-US" sz="4800" dirty="0"/>
          </a:p>
        </p:txBody>
      </p:sp>
      <p:sp>
        <p:nvSpPr>
          <p:cNvPr id="3" name="Text Placeholder 2"/>
          <p:cNvSpPr>
            <a:spLocks noGrp="1"/>
          </p:cNvSpPr>
          <p:nvPr>
            <p:ph type="body" idx="101"/>
          </p:nvPr>
        </p:nvSpPr>
        <p:spPr>
          <a:xfrm>
            <a:off x="812800" y="2910681"/>
            <a:ext cx="10566400" cy="3134519"/>
          </a:xfrm>
          <a:prstGeom prst="rect">
            <a:avLst/>
          </a:prstGeom>
          <a:noFill/>
          <a:ln/>
        </p:spPr>
        <p:txBody>
          <a:bodyPr wrap="square" lIns="0" tIns="0" rIns="0" bIns="0" rtlCol="0" anchor="t"/>
          <a:lstStyle>
            <a:lvl1pPr marL="0" indent="0" algn="l">
              <a:lnSpc>
                <a:spcPct val="140000"/>
              </a:lnSpc>
              <a:buNone/>
              <a:defRPr lang="en-US" sz="1600" dirty="0">
                <a:solidFill>
                  <a:srgbClr val="F7F5F0"/>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5" name="Titolo 14">
            <a:extLst>
              <a:ext uri="{FF2B5EF4-FFF2-40B4-BE49-F238E27FC236}">
                <a16:creationId xmlns:a16="http://schemas.microsoft.com/office/drawing/2014/main" id="{28DE1802-7954-DA88-503A-14016D619391}"/>
              </a:ext>
            </a:extLst>
          </p:cNvPr>
          <p:cNvSpPr>
            <a:spLocks noGrp="1"/>
          </p:cNvSpPr>
          <p:nvPr>
            <p:ph type="title"/>
          </p:nvPr>
        </p:nvSpPr>
        <p:spPr>
          <a:xfrm>
            <a:off x="812800" y="1053548"/>
            <a:ext cx="10566400" cy="1341041"/>
          </a:xfrm>
        </p:spPr>
        <p:txBody>
          <a:bodyPr/>
          <a:lstStyle/>
          <a:p>
            <a:pPr algn="ctr"/>
            <a:r>
              <a:rPr lang="it-IT" sz="4800" b="1" dirty="0">
                <a:solidFill>
                  <a:srgbClr val="002060"/>
                </a:solidFill>
                <a:effectLst/>
                <a:latin typeface="Bookman Old Style" panose="02050604050505020204" pitchFamily="18" charset="0"/>
                <a:ea typeface="Aptos" panose="020B0004020202020204" pitchFamily="34" charset="0"/>
                <a:cs typeface="Times New Roman" panose="02020603050405020304" pitchFamily="18" charset="0"/>
              </a:rPr>
              <a:t>Tavolo Sviluppo Economico</a:t>
            </a:r>
            <a:br>
              <a:rPr lang="it-IT" sz="4800" b="1" dirty="0">
                <a:solidFill>
                  <a:srgbClr val="002060"/>
                </a:solidFill>
                <a:effectLst/>
                <a:latin typeface="Bookman Old Style" panose="02050604050505020204" pitchFamily="18" charset="0"/>
                <a:ea typeface="Aptos" panose="020B0004020202020204" pitchFamily="34" charset="0"/>
                <a:cs typeface="Times New Roman" panose="02020603050405020304" pitchFamily="18" charset="0"/>
              </a:rPr>
            </a:br>
            <a:r>
              <a:rPr lang="it-IT" sz="3200" b="1" dirty="0">
                <a:solidFill>
                  <a:srgbClr val="002060"/>
                </a:solidFill>
                <a:effectLst/>
                <a:latin typeface="Bookman Old Style" panose="02050604050505020204" pitchFamily="18" charset="0"/>
                <a:ea typeface="Aptos" panose="020B0004020202020204" pitchFamily="34" charset="0"/>
                <a:cs typeface="Times New Roman" panose="02020603050405020304" pitchFamily="18" charset="0"/>
              </a:rPr>
              <a:t>(12 proposte)</a:t>
            </a:r>
            <a:endParaRPr lang="it-IT" sz="3200" dirty="0"/>
          </a:p>
        </p:txBody>
      </p:sp>
      <p:sp>
        <p:nvSpPr>
          <p:cNvPr id="3" name="CasellaDiTesto 2">
            <a:extLst>
              <a:ext uri="{FF2B5EF4-FFF2-40B4-BE49-F238E27FC236}">
                <a16:creationId xmlns:a16="http://schemas.microsoft.com/office/drawing/2014/main" id="{2210BDB2-F879-A695-948D-EB5E9E8F505F}"/>
              </a:ext>
            </a:extLst>
          </p:cNvPr>
          <p:cNvSpPr txBox="1"/>
          <p:nvPr/>
        </p:nvSpPr>
        <p:spPr>
          <a:xfrm>
            <a:off x="5029200" y="2788242"/>
            <a:ext cx="6352332" cy="2977738"/>
          </a:xfrm>
          <a:prstGeom prst="rect">
            <a:avLst/>
          </a:prstGeom>
          <a:noFill/>
        </p:spPr>
        <p:txBody>
          <a:bodyPr wrap="square">
            <a:spAutoFit/>
          </a:bodyPr>
          <a:lstStyle/>
          <a:p>
            <a:pPr algn="r">
              <a:lnSpc>
                <a:spcPct val="100000"/>
              </a:lnSpc>
              <a:spcAft>
                <a:spcPts val="300"/>
              </a:spcAft>
              <a:buNone/>
            </a:pPr>
            <a:r>
              <a:rPr lang="it-IT" i="1" kern="100" dirty="0">
                <a:solidFill>
                  <a:schemeClr val="accent3"/>
                </a:solidFill>
                <a:ea typeface="Aptos" panose="020B0004020202020204" pitchFamily="34" charset="0"/>
                <a:cs typeface="Times New Roman" panose="02020603050405020304" pitchFamily="18" charset="0"/>
              </a:rPr>
              <a:t>relatore:</a:t>
            </a:r>
          </a:p>
          <a:p>
            <a:pPr algn="r">
              <a:lnSpc>
                <a:spcPct val="100000"/>
              </a:lnSpc>
              <a:spcAft>
                <a:spcPts val="300"/>
              </a:spcAft>
              <a:buNone/>
            </a:pPr>
            <a:r>
              <a:rPr lang="it-IT" b="1" i="1" kern="100" dirty="0">
                <a:solidFill>
                  <a:schemeClr val="accent3"/>
                </a:solidFill>
                <a:ea typeface="Aptos" panose="020B0004020202020204" pitchFamily="34" charset="0"/>
                <a:cs typeface="Times New Roman" panose="02020603050405020304" pitchFamily="18" charset="0"/>
              </a:rPr>
              <a:t>Francesco M. Renne </a:t>
            </a:r>
            <a:r>
              <a:rPr lang="it-IT" i="1" kern="100" dirty="0">
                <a:solidFill>
                  <a:schemeClr val="accent3"/>
                </a:solidFill>
                <a:ea typeface="Aptos" panose="020B0004020202020204" pitchFamily="34" charset="0"/>
                <a:cs typeface="Times New Roman" panose="02020603050405020304" pitchFamily="18" charset="0"/>
              </a:rPr>
              <a:t>(Coordinatore)</a:t>
            </a:r>
            <a:r>
              <a:rPr lang="it-IT" kern="100" dirty="0">
                <a:solidFill>
                  <a:schemeClr val="accent3"/>
                </a:solidFill>
                <a:ea typeface="Aptos" panose="020B0004020202020204" pitchFamily="34" charset="0"/>
                <a:cs typeface="Times New Roman" panose="02020603050405020304" pitchFamily="18" charset="0"/>
              </a:rPr>
              <a:t>,</a:t>
            </a:r>
            <a:endParaRPr lang="it-IT" sz="1800" b="1" i="1" kern="100" dirty="0">
              <a:solidFill>
                <a:schemeClr val="accent3"/>
              </a:solidFill>
              <a:effectLst/>
              <a:latin typeface="+mn-lt"/>
              <a:ea typeface="Aptos" panose="020B0004020202020204" pitchFamily="34" charset="0"/>
              <a:cs typeface="Times New Roman" panose="02020603050405020304" pitchFamily="18" charset="0"/>
            </a:endParaRPr>
          </a:p>
          <a:p>
            <a:pPr algn="r">
              <a:lnSpc>
                <a:spcPct val="100000"/>
              </a:lnSpc>
              <a:spcAft>
                <a:spcPts val="300"/>
              </a:spcAft>
              <a:buNone/>
            </a:pPr>
            <a:r>
              <a:rPr lang="it-IT" i="1" kern="100" dirty="0">
                <a:solidFill>
                  <a:schemeClr val="accent3"/>
                </a:solidFill>
                <a:ea typeface="Aptos" panose="020B0004020202020204" pitchFamily="34" charset="0"/>
                <a:cs typeface="Times New Roman" panose="02020603050405020304" pitchFamily="18" charset="0"/>
              </a:rPr>
              <a:t>c</a:t>
            </a:r>
            <a:r>
              <a:rPr lang="it-IT" sz="1800" i="1" kern="100" dirty="0">
                <a:solidFill>
                  <a:schemeClr val="accent3"/>
                </a:solidFill>
                <a:effectLst/>
                <a:latin typeface="+mn-lt"/>
                <a:ea typeface="Aptos" panose="020B0004020202020204" pitchFamily="34" charset="0"/>
                <a:cs typeface="Times New Roman" panose="02020603050405020304" pitchFamily="18" charset="0"/>
              </a:rPr>
              <a:t>on il contributo di:</a:t>
            </a:r>
            <a:endParaRPr lang="it-IT" sz="1800" kern="100" dirty="0">
              <a:solidFill>
                <a:schemeClr val="accent3"/>
              </a:solidFill>
              <a:effectLst/>
              <a:latin typeface="+mn-lt"/>
              <a:ea typeface="Aptos" panose="020B0004020202020204" pitchFamily="34" charset="0"/>
              <a:cs typeface="Times New Roman" panose="02020603050405020304" pitchFamily="18" charset="0"/>
            </a:endParaRPr>
          </a:p>
          <a:p>
            <a:pPr algn="r">
              <a:lnSpc>
                <a:spcPct val="100000"/>
              </a:lnSpc>
              <a:spcAft>
                <a:spcPts val="300"/>
              </a:spcAft>
              <a:buNone/>
            </a:pPr>
            <a:r>
              <a:rPr lang="it-IT" sz="1800" b="1" i="1" kern="100" dirty="0">
                <a:solidFill>
                  <a:schemeClr val="accent3"/>
                </a:solidFill>
                <a:effectLst/>
                <a:latin typeface="+mn-lt"/>
                <a:ea typeface="Aptos" panose="020B0004020202020204" pitchFamily="34" charset="0"/>
                <a:cs typeface="Times New Roman" panose="02020603050405020304" pitchFamily="18" charset="0"/>
              </a:rPr>
              <a:t>Roberto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Accossu</a:t>
            </a:r>
            <a:r>
              <a:rPr lang="it-IT" sz="1800" b="1" i="1" kern="100" dirty="0">
                <a:solidFill>
                  <a:schemeClr val="accent3"/>
                </a:solidFill>
                <a:effectLst/>
                <a:latin typeface="+mn-lt"/>
                <a:ea typeface="Aptos" panose="020B0004020202020204" pitchFamily="34" charset="0"/>
                <a:cs typeface="Times New Roman" panose="02020603050405020304" pitchFamily="18" charset="0"/>
              </a:rPr>
              <a:t> </a:t>
            </a:r>
            <a:r>
              <a:rPr lang="it-IT" sz="1800" i="1" kern="100" dirty="0">
                <a:solidFill>
                  <a:schemeClr val="accent3"/>
                </a:solidFill>
                <a:effectLst/>
                <a:latin typeface="+mn-lt"/>
                <a:ea typeface="Aptos" panose="020B0004020202020204" pitchFamily="34" charset="0"/>
                <a:cs typeface="Times New Roman" panose="02020603050405020304" pitchFamily="18" charset="0"/>
              </a:rPr>
              <a:t>(</a:t>
            </a:r>
            <a:r>
              <a:rPr lang="it-IT" sz="1800" i="1" kern="100" dirty="0" err="1">
                <a:solidFill>
                  <a:schemeClr val="accent3"/>
                </a:solidFill>
                <a:effectLst/>
                <a:latin typeface="+mn-lt"/>
                <a:ea typeface="Aptos" panose="020B0004020202020204" pitchFamily="34" charset="0"/>
                <a:cs typeface="Times New Roman" panose="02020603050405020304" pitchFamily="18" charset="0"/>
              </a:rPr>
              <a:t>Codelegato</a:t>
            </a:r>
            <a:r>
              <a:rPr lang="it-IT" sz="1800" i="1" kern="100" dirty="0">
                <a:solidFill>
                  <a:schemeClr val="accent3"/>
                </a:solidFill>
                <a:effectLst/>
                <a:latin typeface="+mn-lt"/>
                <a:ea typeface="Aptos" panose="020B0004020202020204" pitchFamily="34" charset="0"/>
                <a:cs typeface="Times New Roman" panose="02020603050405020304" pitchFamily="18" charset="0"/>
              </a:rPr>
              <a:t>)</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Pierpaolo Andreozzi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Giuseppe Bassi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Marco Becucci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Fabrizio Brugnoli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Luca Cosentino</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Gerardo De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Dilectis</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Annamaria De Martino</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Katia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Gravelli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Barbara Lorenzi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Giacomo Mauri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Claudia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Mosangini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Salvatore Passafaro</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Stefano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Ponzalino</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Ezio Maria Reggiani </a:t>
            </a:r>
            <a:r>
              <a:rPr lang="it-IT" sz="1800" i="1" kern="100" dirty="0">
                <a:solidFill>
                  <a:schemeClr val="accent3"/>
                </a:solidFill>
                <a:effectLst/>
                <a:latin typeface="+mn-lt"/>
                <a:ea typeface="Aptos" panose="020B0004020202020204" pitchFamily="34" charset="0"/>
                <a:cs typeface="Times New Roman" panose="02020603050405020304" pitchFamily="18" charset="0"/>
              </a:rPr>
              <a:t>(Delegato)</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Mattia Scioli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Gioele Semprini </a:t>
            </a:r>
            <a:r>
              <a:rPr lang="it-IT" sz="1800" i="1" kern="100" dirty="0">
                <a:solidFill>
                  <a:schemeClr val="accent3"/>
                </a:solidFill>
                <a:effectLst/>
                <a:latin typeface="+mn-lt"/>
                <a:ea typeface="Aptos" panose="020B0004020202020204" pitchFamily="34" charset="0"/>
                <a:cs typeface="Times New Roman" panose="02020603050405020304" pitchFamily="18" charset="0"/>
              </a:rPr>
              <a:t>(</a:t>
            </a:r>
            <a:r>
              <a:rPr lang="it-IT" sz="1800" i="1" kern="100" dirty="0" err="1">
                <a:solidFill>
                  <a:schemeClr val="accent3"/>
                </a:solidFill>
                <a:effectLst/>
                <a:latin typeface="+mn-lt"/>
                <a:ea typeface="Aptos" panose="020B0004020202020204" pitchFamily="34" charset="0"/>
                <a:cs typeface="Times New Roman" panose="02020603050405020304" pitchFamily="18" charset="0"/>
              </a:rPr>
              <a:t>Codelegato</a:t>
            </a:r>
            <a:r>
              <a:rPr lang="it-IT" sz="1800" i="1" kern="100" dirty="0">
                <a:solidFill>
                  <a:schemeClr val="accent3"/>
                </a:solidFill>
                <a:effectLst/>
                <a:latin typeface="+mn-lt"/>
                <a:ea typeface="Aptos" panose="020B0004020202020204" pitchFamily="34" charset="0"/>
                <a:cs typeface="Times New Roman" panose="02020603050405020304" pitchFamily="18" charset="0"/>
              </a:rPr>
              <a:t>)</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Roberto Tanganelli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Matteo </a:t>
            </a:r>
            <a:r>
              <a:rPr lang="it-IT" sz="1800" b="1" i="1" kern="100" dirty="0" err="1">
                <a:solidFill>
                  <a:schemeClr val="accent3"/>
                </a:solidFill>
                <a:effectLst/>
                <a:latin typeface="+mn-lt"/>
                <a:ea typeface="Aptos" panose="020B0004020202020204" pitchFamily="34" charset="0"/>
                <a:cs typeface="Times New Roman" panose="02020603050405020304" pitchFamily="18" charset="0"/>
              </a:rPr>
              <a:t>Tellaroli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Andrea Tomasini</a:t>
            </a:r>
            <a:r>
              <a:rPr lang="it-IT" kern="100" dirty="0">
                <a:solidFill>
                  <a:schemeClr val="accent3"/>
                </a:solidFill>
                <a:ea typeface="Aptos" panose="020B0004020202020204" pitchFamily="34" charset="0"/>
                <a:cs typeface="Times New Roman" panose="02020603050405020304" pitchFamily="18" charset="0"/>
              </a:rPr>
              <a:t>, </a:t>
            </a:r>
            <a:r>
              <a:rPr lang="it-IT" sz="1800" b="1" i="1" kern="100" dirty="0">
                <a:solidFill>
                  <a:schemeClr val="accent3"/>
                </a:solidFill>
                <a:effectLst/>
                <a:latin typeface="+mn-lt"/>
                <a:ea typeface="Aptos" panose="020B0004020202020204" pitchFamily="34" charset="0"/>
                <a:cs typeface="Times New Roman" panose="02020603050405020304" pitchFamily="18" charset="0"/>
              </a:rPr>
              <a:t>Giancarlo Zambon</a:t>
            </a:r>
            <a:endParaRPr lang="it-IT" sz="1100" b="1" kern="100" dirty="0">
              <a:solidFill>
                <a:schemeClr val="accent3"/>
              </a:solidFill>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6B08E-A1E0-AC0F-5473-AC34C4699E5A}"/>
            </a:ext>
          </a:extLst>
        </p:cNvPr>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996107E7-4FD1-B17B-7FA0-451DFBC8439D}"/>
              </a:ext>
            </a:extLst>
          </p:cNvPr>
          <p:cNvSpPr/>
          <p:nvPr/>
        </p:nvSpPr>
        <p:spPr>
          <a:xfrm>
            <a:off x="447870" y="354563"/>
            <a:ext cx="11290041" cy="5421086"/>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6" name="image9.png" descr="Immagine che contiene testo, schermata, diagramma, linea&#10;&#10;Il contenuto generato dall'IA potrebbe non essere corretto.">
            <a:extLst>
              <a:ext uri="{FF2B5EF4-FFF2-40B4-BE49-F238E27FC236}">
                <a16:creationId xmlns:a16="http://schemas.microsoft.com/office/drawing/2014/main" id="{C3A61BEE-E317-3D76-B0C4-45D0A6345A41}"/>
              </a:ext>
            </a:extLst>
          </p:cNvPr>
          <p:cNvPicPr/>
          <p:nvPr/>
        </p:nvPicPr>
        <p:blipFill>
          <a:blip r:embed="rId3"/>
          <a:srcRect/>
          <a:stretch>
            <a:fillRect/>
          </a:stretch>
        </p:blipFill>
        <p:spPr>
          <a:xfrm>
            <a:off x="991026" y="485192"/>
            <a:ext cx="3375701" cy="1492786"/>
          </a:xfrm>
          <a:prstGeom prst="rect">
            <a:avLst/>
          </a:prstGeom>
          <a:ln/>
        </p:spPr>
      </p:pic>
      <p:pic>
        <p:nvPicPr>
          <p:cNvPr id="7" name="Immagine 6">
            <a:extLst>
              <a:ext uri="{FF2B5EF4-FFF2-40B4-BE49-F238E27FC236}">
                <a16:creationId xmlns:a16="http://schemas.microsoft.com/office/drawing/2014/main" id="{0E4C417E-4DC6-198B-3577-C2AFE88F84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09883" y="485192"/>
            <a:ext cx="6291090" cy="2456651"/>
          </a:xfrm>
          <a:prstGeom prst="rect">
            <a:avLst/>
          </a:prstGeom>
          <a:noFill/>
        </p:spPr>
      </p:pic>
      <p:pic>
        <p:nvPicPr>
          <p:cNvPr id="8" name="Immagine 7">
            <a:extLst>
              <a:ext uri="{FF2B5EF4-FFF2-40B4-BE49-F238E27FC236}">
                <a16:creationId xmlns:a16="http://schemas.microsoft.com/office/drawing/2014/main" id="{EE761DF4-9E41-1678-26E4-643D2E24586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05766" y="3065105"/>
            <a:ext cx="6295208" cy="2634627"/>
          </a:xfrm>
          <a:prstGeom prst="rect">
            <a:avLst/>
          </a:prstGeom>
          <a:noFill/>
        </p:spPr>
      </p:pic>
      <p:pic>
        <p:nvPicPr>
          <p:cNvPr id="9" name="Immagine 8">
            <a:extLst>
              <a:ext uri="{FF2B5EF4-FFF2-40B4-BE49-F238E27FC236}">
                <a16:creationId xmlns:a16="http://schemas.microsoft.com/office/drawing/2014/main" id="{4FD1B64F-E375-811B-473A-E6E7D9A9ECD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1027" y="2022902"/>
            <a:ext cx="3375700" cy="1905353"/>
          </a:xfrm>
          <a:prstGeom prst="rect">
            <a:avLst/>
          </a:prstGeom>
          <a:noFill/>
        </p:spPr>
      </p:pic>
      <p:pic>
        <p:nvPicPr>
          <p:cNvPr id="10" name="Immagine 9">
            <a:extLst>
              <a:ext uri="{FF2B5EF4-FFF2-40B4-BE49-F238E27FC236}">
                <a16:creationId xmlns:a16="http://schemas.microsoft.com/office/drawing/2014/main" id="{8A1C9E5B-8868-0418-F28A-EDE65DA5EFD7}"/>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1026" y="3973180"/>
            <a:ext cx="3375700" cy="1726553"/>
          </a:xfrm>
          <a:prstGeom prst="rect">
            <a:avLst/>
          </a:prstGeom>
          <a:noFill/>
        </p:spPr>
      </p:pic>
    </p:spTree>
    <p:extLst>
      <p:ext uri="{BB962C8B-B14F-4D97-AF65-F5344CB8AC3E}">
        <p14:creationId xmlns:p14="http://schemas.microsoft.com/office/powerpoint/2010/main" val="4256350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F33A1-E37F-FF74-28A0-0E8E39090818}"/>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D48FA233-59DB-861C-7C5C-58D7D652C141}"/>
              </a:ext>
            </a:extLst>
          </p:cNvPr>
          <p:cNvSpPr txBox="1"/>
          <p:nvPr/>
        </p:nvSpPr>
        <p:spPr>
          <a:xfrm>
            <a:off x="1267408" y="108555"/>
            <a:ext cx="8145624" cy="5802358"/>
          </a:xfrm>
          <a:prstGeom prst="rect">
            <a:avLst/>
          </a:prstGeom>
          <a:noFill/>
        </p:spPr>
        <p:txBody>
          <a:bodyPr wrap="square">
            <a:spAutoFit/>
          </a:bodyPr>
          <a:lstStyle/>
          <a:p>
            <a:pPr algn="just">
              <a:lnSpc>
                <a:spcPct val="110000"/>
              </a:lnSpc>
              <a:spcAft>
                <a:spcPts val="600"/>
              </a:spcAft>
              <a:buNone/>
            </a:pPr>
            <a:r>
              <a:rPr lang="it-IT" b="1"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Proposte per il Paese</a:t>
            </a:r>
            <a:endParaRPr lang="it-IT"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incentivazione forme virtuose di accesso al credito;</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incentivazione crescita dimensionale e contendibilità delle imprese;</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promozione cultura finanziaria diffusa;</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razionalizzazione processi nella transizione energetica;</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incentivazione per la transizione digitale;</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processi di tracciabilità prodotti/merci decentralizzati (blockchain);</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riforma percorsi scuola/università/lavoro;</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spin off universitari e sostegno alla copertura brevettuale;</a:t>
            </a:r>
            <a:endParaRPr lang="it-IT" sz="1400" kern="100" dirty="0">
              <a:effectLst/>
              <a:latin typeface="Noto Sans Symbols"/>
              <a:ea typeface="Noto Sans Symbols"/>
              <a:cs typeface="Noto Sans Symbols"/>
            </a:endParaRPr>
          </a:p>
          <a:p>
            <a:pPr marL="342900" lvl="0" indent="-342900" algn="just">
              <a:lnSpc>
                <a:spcPct val="150000"/>
              </a:lnSpc>
              <a:spcAft>
                <a:spcPts val="6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selezione qualitativa della spesa (priority rules) e forme di tutela previdenziale.</a:t>
            </a:r>
            <a:endParaRPr lang="it-IT" sz="1400" kern="100" dirty="0">
              <a:effectLst/>
              <a:latin typeface="Noto Sans Symbols"/>
              <a:ea typeface="Noto Sans Symbols"/>
              <a:cs typeface="Noto Sans Symbols"/>
            </a:endParaRPr>
          </a:p>
          <a:p>
            <a:pPr algn="just">
              <a:lnSpc>
                <a:spcPct val="110000"/>
              </a:lnSpc>
              <a:spcAft>
                <a:spcPts val="600"/>
              </a:spcAft>
              <a:buNone/>
            </a:pPr>
            <a:r>
              <a:rPr lang="it-IT" b="1"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Proposte per le Professioni</a:t>
            </a:r>
            <a:endParaRPr lang="it-IT"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incentivazione di forme sharing debito/assicurazioni settoriali;</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ruoli di attestazione pubblica sostitutiva;</a:t>
            </a:r>
            <a:endParaRPr lang="it-IT" sz="1400" kern="100" dirty="0">
              <a:effectLst/>
              <a:latin typeface="Noto Sans Symbols"/>
              <a:ea typeface="Noto Sans Symbols"/>
              <a:cs typeface="Noto Sans Symbols"/>
            </a:endParaRPr>
          </a:p>
          <a:p>
            <a:pPr marL="342900" lvl="0" indent="-342900" algn="just">
              <a:lnSpc>
                <a:spcPct val="150000"/>
              </a:lnSpc>
              <a:spcAft>
                <a:spcPts val="800"/>
              </a:spcAft>
              <a:buFont typeface="Arial" panose="020B0604020202020204" pitchFamily="34" charset="0"/>
              <a:buChar char="▪"/>
            </a:pPr>
            <a:r>
              <a:rPr lang="it-IT" sz="1400" kern="100" dirty="0">
                <a:solidFill>
                  <a:srgbClr val="002060"/>
                </a:solidFill>
                <a:effectLst/>
                <a:latin typeface="Bookman Old Style" panose="02050604050505020204" pitchFamily="18" charset="0"/>
                <a:ea typeface="Bookman Old Style" panose="02050604050505020204" pitchFamily="18" charset="0"/>
                <a:cs typeface="Bookman Old Style" panose="02050604050505020204" pitchFamily="18" charset="0"/>
              </a:rPr>
              <a:t>promozione del modello di reti professionali interdisciplinari sul territorio nazionale.</a:t>
            </a:r>
            <a:endParaRPr lang="it-IT" sz="1400" kern="100" dirty="0">
              <a:effectLst/>
              <a:latin typeface="Noto Sans Symbols"/>
              <a:ea typeface="Noto Sans Symbols"/>
              <a:cs typeface="Noto Sans Symbols"/>
            </a:endParaRPr>
          </a:p>
        </p:txBody>
      </p:sp>
      <p:sp>
        <p:nvSpPr>
          <p:cNvPr id="2" name="Parentesi graffa chiusa 1">
            <a:extLst>
              <a:ext uri="{FF2B5EF4-FFF2-40B4-BE49-F238E27FC236}">
                <a16:creationId xmlns:a16="http://schemas.microsoft.com/office/drawing/2014/main" id="{F65718FE-B58A-837F-307E-C2282167A658}"/>
              </a:ext>
            </a:extLst>
          </p:cNvPr>
          <p:cNvSpPr/>
          <p:nvPr/>
        </p:nvSpPr>
        <p:spPr>
          <a:xfrm>
            <a:off x="9240415" y="522514"/>
            <a:ext cx="345233" cy="13156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5" name="Parentesi graffa chiusa 4">
            <a:extLst>
              <a:ext uri="{FF2B5EF4-FFF2-40B4-BE49-F238E27FC236}">
                <a16:creationId xmlns:a16="http://schemas.microsoft.com/office/drawing/2014/main" id="{78316EAD-E307-67FF-7AC1-EF7FA1210BA3}"/>
              </a:ext>
            </a:extLst>
          </p:cNvPr>
          <p:cNvSpPr/>
          <p:nvPr/>
        </p:nvSpPr>
        <p:spPr>
          <a:xfrm>
            <a:off x="9243524" y="1828798"/>
            <a:ext cx="345233" cy="13156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7" name="Parentesi graffa chiusa 6">
            <a:extLst>
              <a:ext uri="{FF2B5EF4-FFF2-40B4-BE49-F238E27FC236}">
                <a16:creationId xmlns:a16="http://schemas.microsoft.com/office/drawing/2014/main" id="{EA1F10AE-7238-FFC8-8457-70E0A0AD60B6}"/>
              </a:ext>
            </a:extLst>
          </p:cNvPr>
          <p:cNvSpPr/>
          <p:nvPr/>
        </p:nvSpPr>
        <p:spPr>
          <a:xfrm>
            <a:off x="9243524" y="3144415"/>
            <a:ext cx="345233" cy="13156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10" name="Parentesi graffa chiusa 9">
            <a:extLst>
              <a:ext uri="{FF2B5EF4-FFF2-40B4-BE49-F238E27FC236}">
                <a16:creationId xmlns:a16="http://schemas.microsoft.com/office/drawing/2014/main" id="{42A61C8F-A74E-4917-199E-11CA85E72331}"/>
              </a:ext>
            </a:extLst>
          </p:cNvPr>
          <p:cNvSpPr/>
          <p:nvPr/>
        </p:nvSpPr>
        <p:spPr>
          <a:xfrm>
            <a:off x="9243524" y="4450701"/>
            <a:ext cx="345233" cy="1315617"/>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dirty="0"/>
          </a:p>
        </p:txBody>
      </p:sp>
      <p:sp>
        <p:nvSpPr>
          <p:cNvPr id="11" name="Rettangolo con angoli arrotondati 10">
            <a:extLst>
              <a:ext uri="{FF2B5EF4-FFF2-40B4-BE49-F238E27FC236}">
                <a16:creationId xmlns:a16="http://schemas.microsoft.com/office/drawing/2014/main" id="{7E700456-54A9-2D95-0646-77A7C973F46D}"/>
              </a:ext>
            </a:extLst>
          </p:cNvPr>
          <p:cNvSpPr/>
          <p:nvPr/>
        </p:nvSpPr>
        <p:spPr>
          <a:xfrm>
            <a:off x="9685175" y="923731"/>
            <a:ext cx="1362270" cy="559837"/>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bg2"/>
                </a:solidFill>
              </a:rPr>
              <a:t>IMPRESE</a:t>
            </a:r>
          </a:p>
        </p:txBody>
      </p:sp>
      <p:sp>
        <p:nvSpPr>
          <p:cNvPr id="13" name="Rettangolo con angoli arrotondati 12">
            <a:extLst>
              <a:ext uri="{FF2B5EF4-FFF2-40B4-BE49-F238E27FC236}">
                <a16:creationId xmlns:a16="http://schemas.microsoft.com/office/drawing/2014/main" id="{5C667080-3BB7-7200-BEA0-8DA1160F75FF}"/>
              </a:ext>
            </a:extLst>
          </p:cNvPr>
          <p:cNvSpPr/>
          <p:nvPr/>
        </p:nvSpPr>
        <p:spPr>
          <a:xfrm>
            <a:off x="9685175" y="2206687"/>
            <a:ext cx="1362270" cy="559837"/>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bg2"/>
                </a:solidFill>
              </a:rPr>
              <a:t>TRANSIZIONI</a:t>
            </a:r>
          </a:p>
        </p:txBody>
      </p:sp>
      <p:sp>
        <p:nvSpPr>
          <p:cNvPr id="15" name="Rettangolo con angoli arrotondati 14">
            <a:extLst>
              <a:ext uri="{FF2B5EF4-FFF2-40B4-BE49-F238E27FC236}">
                <a16:creationId xmlns:a16="http://schemas.microsoft.com/office/drawing/2014/main" id="{A0E25943-2F53-2220-AD2C-C97264053855}"/>
              </a:ext>
            </a:extLst>
          </p:cNvPr>
          <p:cNvSpPr/>
          <p:nvPr/>
        </p:nvSpPr>
        <p:spPr>
          <a:xfrm>
            <a:off x="9685175" y="3516090"/>
            <a:ext cx="1362270" cy="559837"/>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bg2"/>
                </a:solidFill>
              </a:rPr>
              <a:t>PERCORSI</a:t>
            </a:r>
          </a:p>
        </p:txBody>
      </p:sp>
      <p:sp>
        <p:nvSpPr>
          <p:cNvPr id="17" name="Rettangolo con angoli arrotondati 16">
            <a:extLst>
              <a:ext uri="{FF2B5EF4-FFF2-40B4-BE49-F238E27FC236}">
                <a16:creationId xmlns:a16="http://schemas.microsoft.com/office/drawing/2014/main" id="{88E9532D-0421-ED87-277C-59836BEF5C7F}"/>
              </a:ext>
            </a:extLst>
          </p:cNvPr>
          <p:cNvSpPr/>
          <p:nvPr/>
        </p:nvSpPr>
        <p:spPr>
          <a:xfrm>
            <a:off x="9685175" y="4825493"/>
            <a:ext cx="1362270" cy="559837"/>
          </a:xfrm>
          <a:prstGeom prst="roundRect">
            <a:avLst/>
          </a:prstGeom>
          <a:noFill/>
          <a:ln w="1905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sz="1600" dirty="0">
                <a:solidFill>
                  <a:schemeClr val="bg2"/>
                </a:solidFill>
              </a:rPr>
              <a:t>PROFESSIONI</a:t>
            </a:r>
          </a:p>
        </p:txBody>
      </p:sp>
    </p:spTree>
    <p:extLst>
      <p:ext uri="{BB962C8B-B14F-4D97-AF65-F5344CB8AC3E}">
        <p14:creationId xmlns:p14="http://schemas.microsoft.com/office/powerpoint/2010/main" val="2772994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B200E-4CA9-2096-4B46-1F6BB0CC2398}"/>
            </a:ext>
          </a:extLst>
        </p:cNvPr>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BEC22FAF-38C6-F913-6560-F2F47089BF66}"/>
              </a:ext>
            </a:extLst>
          </p:cNvPr>
          <p:cNvSpPr/>
          <p:nvPr/>
        </p:nvSpPr>
        <p:spPr>
          <a:xfrm>
            <a:off x="447870" y="354563"/>
            <a:ext cx="11290041" cy="5421086"/>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7F5F0"/>
              </a:solidFill>
              <a:effectLst/>
              <a:uLnTx/>
              <a:uFillTx/>
              <a:latin typeface="Public Sans"/>
              <a:ea typeface="+mn-ea"/>
              <a:cs typeface="+mn-cs"/>
            </a:endParaRPr>
          </a:p>
        </p:txBody>
      </p:sp>
      <p:pic>
        <p:nvPicPr>
          <p:cNvPr id="2" name="image17.png" descr="Immagine che contiene testo, schermata, diagramma, Carattere&#10;&#10;Il contenuto generato dall'IA potrebbe non essere corretto.">
            <a:extLst>
              <a:ext uri="{FF2B5EF4-FFF2-40B4-BE49-F238E27FC236}">
                <a16:creationId xmlns:a16="http://schemas.microsoft.com/office/drawing/2014/main" id="{0BD10FA1-6D4E-9B42-208A-3F32ECD79673}"/>
              </a:ext>
            </a:extLst>
          </p:cNvPr>
          <p:cNvPicPr/>
          <p:nvPr/>
        </p:nvPicPr>
        <p:blipFill>
          <a:blip r:embed="rId3">
            <a:extLst>
              <a:ext uri="{28A0092B-C50C-407E-A947-70E740481C1C}">
                <a14:useLocalDpi xmlns:a14="http://schemas.microsoft.com/office/drawing/2010/main" val="0"/>
              </a:ext>
            </a:extLst>
          </a:blip>
          <a:srcRect/>
          <a:stretch>
            <a:fillRect/>
          </a:stretch>
        </p:blipFill>
        <p:spPr>
          <a:xfrm>
            <a:off x="1250654" y="560441"/>
            <a:ext cx="5280777" cy="2868560"/>
          </a:xfrm>
          <a:prstGeom prst="rect">
            <a:avLst/>
          </a:prstGeom>
          <a:ln/>
        </p:spPr>
      </p:pic>
      <p:pic>
        <p:nvPicPr>
          <p:cNvPr id="3" name="Immagine 2">
            <a:extLst>
              <a:ext uri="{FF2B5EF4-FFF2-40B4-BE49-F238E27FC236}">
                <a16:creationId xmlns:a16="http://schemas.microsoft.com/office/drawing/2014/main" id="{7CE6512F-6EC2-1393-472D-7FC54F5C4BFF}"/>
              </a:ext>
            </a:extLst>
          </p:cNvPr>
          <p:cNvPicPr>
            <a:picLocks noChangeAspect="1"/>
          </p:cNvPicPr>
          <p:nvPr/>
        </p:nvPicPr>
        <p:blipFill>
          <a:blip r:embed="rId4"/>
          <a:stretch>
            <a:fillRect/>
          </a:stretch>
        </p:blipFill>
        <p:spPr>
          <a:xfrm>
            <a:off x="1250654" y="3568233"/>
            <a:ext cx="5280777" cy="2037452"/>
          </a:xfrm>
          <a:prstGeom prst="rect">
            <a:avLst/>
          </a:prstGeom>
        </p:spPr>
      </p:pic>
      <p:pic>
        <p:nvPicPr>
          <p:cNvPr id="4" name="image18.png" descr="Immagine che contiene testo, linea, diagramma, schermata&#10;&#10;Il contenuto generato dall'IA potrebbe non essere corretto.">
            <a:extLst>
              <a:ext uri="{FF2B5EF4-FFF2-40B4-BE49-F238E27FC236}">
                <a16:creationId xmlns:a16="http://schemas.microsoft.com/office/drawing/2014/main" id="{0AF2CF14-AE58-A1FA-8FAF-D705FDA99FAC}"/>
              </a:ext>
            </a:extLst>
          </p:cNvPr>
          <p:cNvPicPr/>
          <p:nvPr/>
        </p:nvPicPr>
        <p:blipFill>
          <a:blip r:embed="rId5"/>
          <a:srcRect/>
          <a:stretch>
            <a:fillRect/>
          </a:stretch>
        </p:blipFill>
        <p:spPr>
          <a:xfrm>
            <a:off x="6662059" y="560442"/>
            <a:ext cx="4278773" cy="3087828"/>
          </a:xfrm>
          <a:prstGeom prst="rect">
            <a:avLst/>
          </a:prstGeom>
          <a:ln/>
        </p:spPr>
      </p:pic>
      <p:pic>
        <p:nvPicPr>
          <p:cNvPr id="11" name="Immagine 10">
            <a:extLst>
              <a:ext uri="{FF2B5EF4-FFF2-40B4-BE49-F238E27FC236}">
                <a16:creationId xmlns:a16="http://schemas.microsoft.com/office/drawing/2014/main" id="{DBC167E3-8EC0-89D6-7BD5-47E2F6CA6A6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62059" y="3648270"/>
            <a:ext cx="4278773" cy="1957415"/>
          </a:xfrm>
          <a:prstGeom prst="rect">
            <a:avLst/>
          </a:prstGeom>
          <a:noFill/>
        </p:spPr>
      </p:pic>
    </p:spTree>
    <p:extLst>
      <p:ext uri="{BB962C8B-B14F-4D97-AF65-F5344CB8AC3E}">
        <p14:creationId xmlns:p14="http://schemas.microsoft.com/office/powerpoint/2010/main" val="30427870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C573E-4B2D-33C2-5ED7-4465955F4E4B}"/>
            </a:ext>
          </a:extLst>
        </p:cNvPr>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9F0BE285-9D9A-FE0F-D6D3-8455758EE890}"/>
              </a:ext>
            </a:extLst>
          </p:cNvPr>
          <p:cNvGraphicFramePr>
            <a:graphicFrameLocks noGrp="1"/>
          </p:cNvGraphicFramePr>
          <p:nvPr>
            <p:extLst>
              <p:ext uri="{D42A27DB-BD31-4B8C-83A1-F6EECF244321}">
                <p14:modId xmlns:p14="http://schemas.microsoft.com/office/powerpoint/2010/main" val="2585980556"/>
              </p:ext>
            </p:extLst>
          </p:nvPr>
        </p:nvGraphicFramePr>
        <p:xfrm>
          <a:off x="447870" y="1604865"/>
          <a:ext cx="11290041" cy="4450080"/>
        </p:xfrm>
        <a:graphic>
          <a:graphicData uri="http://schemas.openxmlformats.org/drawingml/2006/table">
            <a:tbl>
              <a:tblPr firstRow="1" bandRow="1">
                <a:tableStyleId>{5DA37D80-6434-44D0-A028-1B22A696006F}</a:tableStyleId>
              </a:tblPr>
              <a:tblGrid>
                <a:gridCol w="3763347">
                  <a:extLst>
                    <a:ext uri="{9D8B030D-6E8A-4147-A177-3AD203B41FA5}">
                      <a16:colId xmlns:a16="http://schemas.microsoft.com/office/drawing/2014/main" val="3472000704"/>
                    </a:ext>
                  </a:extLst>
                </a:gridCol>
                <a:gridCol w="3763347">
                  <a:extLst>
                    <a:ext uri="{9D8B030D-6E8A-4147-A177-3AD203B41FA5}">
                      <a16:colId xmlns:a16="http://schemas.microsoft.com/office/drawing/2014/main" val="625303284"/>
                    </a:ext>
                  </a:extLst>
                </a:gridCol>
                <a:gridCol w="3763347">
                  <a:extLst>
                    <a:ext uri="{9D8B030D-6E8A-4147-A177-3AD203B41FA5}">
                      <a16:colId xmlns:a16="http://schemas.microsoft.com/office/drawing/2014/main" val="1246748566"/>
                    </a:ext>
                  </a:extLst>
                </a:gridCol>
              </a:tblGrid>
              <a:tr h="4245428">
                <a:tc>
                  <a:txBody>
                    <a:bodyPr/>
                    <a:lstStyle/>
                    <a:p>
                      <a:pPr marL="0" indent="0">
                        <a:buNone/>
                      </a:pPr>
                      <a:r>
                        <a:rPr lang="it-IT" sz="1300" b="1" i="1" kern="1200" dirty="0">
                          <a:solidFill>
                            <a:schemeClr val="accent3"/>
                          </a:solidFill>
                          <a:effectLst/>
                          <a:latin typeface="+mn-lt"/>
                          <a:ea typeface="+mn-ea"/>
                          <a:cs typeface="+mn-cs"/>
                        </a:rPr>
                        <a:t>1. incentivazione accesso al credito </a:t>
                      </a:r>
                    </a:p>
                    <a:p>
                      <a:pPr marL="0" indent="0">
                        <a:buNone/>
                      </a:pPr>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implementazione di forme di </a:t>
                      </a:r>
                      <a:r>
                        <a:rPr lang="it-IT" sz="1300" b="0" i="1" kern="1200" dirty="0">
                          <a:solidFill>
                            <a:schemeClr val="accent3"/>
                          </a:solidFill>
                          <a:effectLst/>
                          <a:latin typeface="+mn-lt"/>
                          <a:ea typeface="+mn-ea"/>
                          <a:cs typeface="+mn-cs"/>
                        </a:rPr>
                        <a:t>credito</a:t>
                      </a:r>
                      <a:r>
                        <a:rPr lang="it-IT" sz="1300" b="0" kern="1200" dirty="0">
                          <a:solidFill>
                            <a:schemeClr val="accent3"/>
                          </a:solidFill>
                          <a:effectLst/>
                          <a:latin typeface="+mn-lt"/>
                          <a:ea typeface="+mn-ea"/>
                          <a:cs typeface="+mn-cs"/>
                        </a:rPr>
                        <a:t> </a:t>
                      </a:r>
                      <a:r>
                        <a:rPr lang="it-IT" sz="1300" b="0" i="1" kern="1200" dirty="0">
                          <a:solidFill>
                            <a:schemeClr val="accent3"/>
                          </a:solidFill>
                          <a:effectLst/>
                          <a:latin typeface="+mn-lt"/>
                          <a:ea typeface="+mn-ea"/>
                          <a:cs typeface="+mn-cs"/>
                        </a:rPr>
                        <a:t>matusalem financing</a:t>
                      </a:r>
                      <a:r>
                        <a:rPr lang="it-IT" sz="1300" b="0" kern="1200" dirty="0">
                          <a:solidFill>
                            <a:schemeClr val="accent3"/>
                          </a:solidFill>
                          <a:effectLst/>
                          <a:latin typeface="+mn-lt"/>
                          <a:ea typeface="+mn-ea"/>
                          <a:cs typeface="+mn-cs"/>
                        </a:rPr>
                        <a:t>, a lunga durata, supportate da garanzie pubbliche ma condizionate alla sussistenza di specifici </a:t>
                      </a:r>
                      <a:r>
                        <a:rPr lang="it-IT" sz="1300" b="0" i="1" kern="1200" dirty="0">
                          <a:solidFill>
                            <a:schemeClr val="accent3"/>
                          </a:solidFill>
                          <a:effectLst/>
                          <a:latin typeface="+mn-lt"/>
                          <a:ea typeface="+mn-ea"/>
                          <a:cs typeface="+mn-cs"/>
                        </a:rPr>
                        <a:t>covenants</a:t>
                      </a:r>
                      <a:r>
                        <a:rPr lang="it-IT" sz="1300" b="0" kern="1200" dirty="0">
                          <a:solidFill>
                            <a:schemeClr val="accent3"/>
                          </a:solidFill>
                          <a:effectLst/>
                          <a:latin typeface="+mn-lt"/>
                          <a:ea typeface="+mn-ea"/>
                          <a:cs typeface="+mn-cs"/>
                        </a:rPr>
                        <a:t> risultanti da attestazioni rilasciate da professionisti terzi, inerenti sia taluni indici di bilancio che, soprattutto, la regolarità della situazione debitoria sia nei confronti di fornitori e dipendenti che sotto il profilo fiscale e contributivo</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per le imprese, maggiore sostenibilità dei rimborsi e maggior accesso al credito; per le banche, minor alea e minor assorbimento del patrimonio di vigilanza; per lo Stato, a parità di rischio complessivo assunto, minor esposizione alla probabilità di escussione delle garanzie; per i professionisti, opportunità di lavoro qualificato; per il sistema Paese, evoluzione verso maggiore trasparenza contabile (e fiscale); il tutto con possibile previsione di cartolarizzazione tramite un soggetto finanziario pubblico-privato</a:t>
                      </a:r>
                    </a:p>
                    <a:p>
                      <a:endParaRPr lang="it-IT" sz="1300" b="0" dirty="0">
                        <a:solidFill>
                          <a:schemeClr val="accent3"/>
                        </a:solidFill>
                      </a:endParaRPr>
                    </a:p>
                  </a:txBody>
                  <a:tcPr/>
                </a:tc>
                <a:tc>
                  <a:txBody>
                    <a:bodyPr/>
                    <a:lstStyle/>
                    <a:p>
                      <a:r>
                        <a:rPr lang="it-IT" sz="1300" b="1" i="1" kern="1200" dirty="0">
                          <a:solidFill>
                            <a:schemeClr val="accent3"/>
                          </a:solidFill>
                          <a:effectLst/>
                          <a:latin typeface="+mn-lt"/>
                          <a:ea typeface="+mn-ea"/>
                          <a:cs typeface="+mn-cs"/>
                        </a:rPr>
                        <a:t>2. incentivazione crescita e contendibilità</a:t>
                      </a:r>
                    </a:p>
                    <a:p>
                      <a:endParaRPr lang="it-IT" sz="1300" b="1"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introduzione di un “prestito partecipativo del secondo millennio”, sottoscritto da istituzioni finanziarie (fondi di investimento con capitali pubblici e privati, rimodulando le attuali iniziative legislative sui PIR) per la capitalizzazione delle imprese oggi non quotate, con emissione di titoli partecipativi senza diritti di voto ordinari ma con diritti patrimoniali e di controllo, quotabili in apposito mercato finanziario e convertibili in quote/azioni ordinarie a date condizioni, affiancando l’emissione con le attestazioni già descritte nella proposta precedente</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crescita della patrimonializzazione delle imprese, mantenimento del controllo nei soggetti imprenditori, maggiore trasparenza informativa (contabile e fiscale), creazione di un mercato di detti titoli che renderebbe maggiormente contendibile il sistema imprese, con annessa spinta a maggiori investimenti per crescita dimensionale, generazione di Pil e opportunità di occupazione</a:t>
                      </a:r>
                    </a:p>
                  </a:txBody>
                  <a:tcPr/>
                </a:tc>
                <a:tc>
                  <a:txBody>
                    <a:bodyPr/>
                    <a:lstStyle/>
                    <a:p>
                      <a:r>
                        <a:rPr lang="it-IT" sz="1300" b="1" i="1" kern="1200" dirty="0">
                          <a:solidFill>
                            <a:schemeClr val="accent3"/>
                          </a:solidFill>
                          <a:effectLst/>
                          <a:latin typeface="+mn-lt"/>
                          <a:ea typeface="+mn-ea"/>
                          <a:cs typeface="+mn-cs"/>
                        </a:rPr>
                        <a:t>3) promozione cultura finanziaria diffusa</a:t>
                      </a:r>
                    </a:p>
                    <a:p>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potenziare/istituzionalizzare iniziative pubblico/private di alfabetizzazione economico-finanziaria dei cittadini, con particolare indirizzo alla tutela del risparmio e della cultura previdenziale, alla prevenzione di frodi finanziarie, agli investimenti immobiliari e alla transizione energetica e digitale, alla cultura d’impresa e al diritto del lavoro, anche e soprattutto attraverso il coinvolgimento dei rappresentanti delle libere professioni a vario titolo coinvolte</a:t>
                      </a:r>
                    </a:p>
                    <a:p>
                      <a:r>
                        <a:rPr lang="it-IT" sz="1300" dirty="0">
                          <a:solidFill>
                            <a:schemeClr val="accent3"/>
                          </a:solidFill>
                        </a:rPr>
                        <a:t># benefici</a:t>
                      </a:r>
                      <a:r>
                        <a:rPr lang="it-IT" sz="1300" b="0" dirty="0">
                          <a:solidFill>
                            <a:schemeClr val="accent3"/>
                          </a:solidFill>
                        </a:rPr>
                        <a:t>: ridurre il gap di conoscenze economico-finanziarie e prevenire l’emersione di comportamenti fraudolenti creando maggiore consapevolezza diffusa</a:t>
                      </a:r>
                      <a:endParaRPr lang="it-IT" sz="1300" dirty="0">
                        <a:solidFill>
                          <a:schemeClr val="accent3"/>
                        </a:solidFill>
                      </a:endParaRPr>
                    </a:p>
                  </a:txBody>
                  <a:tcPr/>
                </a:tc>
                <a:extLst>
                  <a:ext uri="{0D108BD9-81ED-4DB2-BD59-A6C34878D82A}">
                    <a16:rowId xmlns:a16="http://schemas.microsoft.com/office/drawing/2014/main" val="2749667820"/>
                  </a:ext>
                </a:extLst>
              </a:tr>
            </a:tbl>
          </a:graphicData>
        </a:graphic>
      </p:graphicFrame>
      <p:sp>
        <p:nvSpPr>
          <p:cNvPr id="3" name="Rettangolo con angoli arrotondati 2">
            <a:extLst>
              <a:ext uri="{FF2B5EF4-FFF2-40B4-BE49-F238E27FC236}">
                <a16:creationId xmlns:a16="http://schemas.microsoft.com/office/drawing/2014/main" id="{10FFB975-D13B-A18D-8EA3-0DC4C13DCCB4}"/>
              </a:ext>
            </a:extLst>
          </p:cNvPr>
          <p:cNvSpPr/>
          <p:nvPr/>
        </p:nvSpPr>
        <p:spPr>
          <a:xfrm>
            <a:off x="447870" y="354563"/>
            <a:ext cx="11290041" cy="112900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t>Imprese</a:t>
            </a:r>
            <a:r>
              <a:rPr lang="it-IT" dirty="0"/>
              <a:t>: credito, contendibilità, dimensioni e cultura finanziaria </a:t>
            </a:r>
          </a:p>
        </p:txBody>
      </p:sp>
    </p:spTree>
    <p:extLst>
      <p:ext uri="{BB962C8B-B14F-4D97-AF65-F5344CB8AC3E}">
        <p14:creationId xmlns:p14="http://schemas.microsoft.com/office/powerpoint/2010/main" val="400142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991FF-364B-3721-E84F-DA1351A3DCEC}"/>
            </a:ext>
          </a:extLst>
        </p:cNvPr>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30C95471-76E3-4D32-463C-5B9A6BF9D530}"/>
              </a:ext>
            </a:extLst>
          </p:cNvPr>
          <p:cNvGraphicFramePr>
            <a:graphicFrameLocks noGrp="1"/>
          </p:cNvGraphicFramePr>
          <p:nvPr>
            <p:extLst>
              <p:ext uri="{D42A27DB-BD31-4B8C-83A1-F6EECF244321}">
                <p14:modId xmlns:p14="http://schemas.microsoft.com/office/powerpoint/2010/main" val="2026963682"/>
              </p:ext>
            </p:extLst>
          </p:nvPr>
        </p:nvGraphicFramePr>
        <p:xfrm>
          <a:off x="447870" y="1604865"/>
          <a:ext cx="11290041" cy="4506686"/>
        </p:xfrm>
        <a:graphic>
          <a:graphicData uri="http://schemas.openxmlformats.org/drawingml/2006/table">
            <a:tbl>
              <a:tblPr firstRow="1" bandRow="1">
                <a:tableStyleId>{5DA37D80-6434-44D0-A028-1B22A696006F}</a:tableStyleId>
              </a:tblPr>
              <a:tblGrid>
                <a:gridCol w="3763347">
                  <a:extLst>
                    <a:ext uri="{9D8B030D-6E8A-4147-A177-3AD203B41FA5}">
                      <a16:colId xmlns:a16="http://schemas.microsoft.com/office/drawing/2014/main" val="3472000704"/>
                    </a:ext>
                  </a:extLst>
                </a:gridCol>
                <a:gridCol w="3763347">
                  <a:extLst>
                    <a:ext uri="{9D8B030D-6E8A-4147-A177-3AD203B41FA5}">
                      <a16:colId xmlns:a16="http://schemas.microsoft.com/office/drawing/2014/main" val="625303284"/>
                    </a:ext>
                  </a:extLst>
                </a:gridCol>
                <a:gridCol w="3763347">
                  <a:extLst>
                    <a:ext uri="{9D8B030D-6E8A-4147-A177-3AD203B41FA5}">
                      <a16:colId xmlns:a16="http://schemas.microsoft.com/office/drawing/2014/main" val="1246748566"/>
                    </a:ext>
                  </a:extLst>
                </a:gridCol>
              </a:tblGrid>
              <a:tr h="4506686">
                <a:tc>
                  <a:txBody>
                    <a:bodyPr/>
                    <a:lstStyle/>
                    <a:p>
                      <a:endParaRPr lang="it-IT" sz="1300" b="1" i="1" kern="1200" dirty="0">
                        <a:solidFill>
                          <a:schemeClr val="accent3"/>
                        </a:solidFill>
                        <a:effectLst/>
                        <a:latin typeface="+mn-lt"/>
                        <a:ea typeface="+mn-ea"/>
                        <a:cs typeface="+mn-cs"/>
                      </a:endParaRPr>
                    </a:p>
                    <a:p>
                      <a:r>
                        <a:rPr lang="it-IT" sz="1300" b="1" i="1" kern="1200" dirty="0">
                          <a:solidFill>
                            <a:schemeClr val="accent3"/>
                          </a:solidFill>
                          <a:effectLst/>
                          <a:latin typeface="+mn-lt"/>
                          <a:ea typeface="+mn-ea"/>
                          <a:cs typeface="+mn-cs"/>
                        </a:rPr>
                        <a:t>4. razionalizzazione processi transizione energetica</a:t>
                      </a:r>
                    </a:p>
                    <a:p>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semplificare/incentivare l’implementazione delle Comunità Energetiche, favorendo apposite forme di finanziamento agevolato (es. tasso zero, coperto dallo Stato e/o con oneri di sistema) per gli investimenti di efficientamento energetico dei privati</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favorire in prospettiva il raggiungimento di un mix energetico diffuso, riducendo dipendenze e costi di fornitura, anche in coerenza con le evoluzioni europee, aperto alle fonti rinnovabili e, in prospettiva, anche all’energia nucleare</a:t>
                      </a:r>
                    </a:p>
                    <a:p>
                      <a:endParaRPr lang="it-IT" dirty="0"/>
                    </a:p>
                  </a:txBody>
                  <a:tcPr/>
                </a:tc>
                <a:tc>
                  <a:txBody>
                    <a:bodyPr/>
                    <a:lstStyle/>
                    <a:p>
                      <a:endParaRPr lang="it-IT" sz="1300" b="1" i="1" kern="1200" dirty="0">
                        <a:solidFill>
                          <a:schemeClr val="accent3"/>
                        </a:solidFill>
                        <a:effectLst/>
                        <a:latin typeface="+mn-lt"/>
                        <a:ea typeface="+mn-ea"/>
                        <a:cs typeface="+mn-cs"/>
                      </a:endParaRPr>
                    </a:p>
                    <a:p>
                      <a:r>
                        <a:rPr lang="it-IT" sz="1300" b="1" i="1" kern="1200" dirty="0">
                          <a:solidFill>
                            <a:schemeClr val="accent3"/>
                          </a:solidFill>
                          <a:effectLst/>
                          <a:latin typeface="+mn-lt"/>
                          <a:ea typeface="+mn-ea"/>
                          <a:cs typeface="+mn-cs"/>
                        </a:rPr>
                        <a:t>5. incentivazione transizione digitale </a:t>
                      </a:r>
                    </a:p>
                    <a:p>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potenziare/incentivare gli investimenti strutturali dedicati ad ampliare l’accesso alla trasformazione digitale per tutta la popolazione e di individuare forme di agevolazioni specifiche (burocratiche; contratti di lavoro; fiscalità) delle aziende che operano nel settore digitale e che, spesso, non hanno una struttura fissa “classica”, introducendo l’istituto della “società digitale”, senza struttura fissa ma costituita da più persone e/o collaboratori che operano da remoto solo attraverso strutture digitali</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accelerazione investimenti nel digitale e sostegno alla filiera specialistica, incremento concorrenza e riduzione dei costi di implementazione</a:t>
                      </a:r>
                    </a:p>
                  </a:txBody>
                  <a:tcPr/>
                </a:tc>
                <a:tc>
                  <a:txBody>
                    <a:bodyPr/>
                    <a:lstStyle/>
                    <a:p>
                      <a:endParaRPr lang="it-IT" sz="1300" b="1" i="1" kern="1200" dirty="0">
                        <a:solidFill>
                          <a:schemeClr val="accent3"/>
                        </a:solidFill>
                        <a:effectLst/>
                        <a:latin typeface="+mn-lt"/>
                        <a:ea typeface="+mn-ea"/>
                        <a:cs typeface="+mn-cs"/>
                      </a:endParaRPr>
                    </a:p>
                    <a:p>
                      <a:r>
                        <a:rPr lang="it-IT" sz="1300" b="1" i="1" kern="1200" dirty="0">
                          <a:solidFill>
                            <a:schemeClr val="accent3"/>
                          </a:solidFill>
                          <a:effectLst/>
                          <a:latin typeface="+mn-lt"/>
                          <a:ea typeface="+mn-ea"/>
                          <a:cs typeface="+mn-cs"/>
                        </a:rPr>
                        <a:t>6. processi di tracciabilità (blockchain)</a:t>
                      </a:r>
                    </a:p>
                    <a:p>
                      <a:endParaRPr lang="it-IT" sz="1300" b="1"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implementare/favorire l’utilizzo – iniziando dall’ambito agro-alimentare e/o in tema di certificazione di origine dei beni prodotti/lavorati – di forme di tracciabilità decentralizzate, utilizzando la tecnologia blockchain per ottenere maggiore trasparenza e minori costi operativi (anche, nel caso. prevedendo forme di tracciabilità parallela nelle fasi di avvio per testarne efficacia e impatto economico).</a:t>
                      </a:r>
                    </a:p>
                    <a:p>
                      <a:r>
                        <a:rPr lang="it-IT" sz="1300" dirty="0">
                          <a:solidFill>
                            <a:schemeClr val="accent3"/>
                          </a:solidFill>
                        </a:rPr>
                        <a:t># benefici</a:t>
                      </a:r>
                      <a:r>
                        <a:rPr lang="it-IT" sz="1300" b="0" dirty="0">
                          <a:solidFill>
                            <a:schemeClr val="accent3"/>
                          </a:solidFill>
                        </a:rPr>
                        <a:t>: modernizzare i sistemi di tracciabilità e favorire la prevenzione di frodi e/o di ritiro di lotti danneggiati/contraffatti/contaminati, riducendo i costi di monitoraggio, sicurezza e assicurativi</a:t>
                      </a:r>
                      <a:endParaRPr lang="it-IT" sz="1300" dirty="0">
                        <a:solidFill>
                          <a:schemeClr val="accent3"/>
                        </a:solidFill>
                      </a:endParaRPr>
                    </a:p>
                  </a:txBody>
                  <a:tcPr/>
                </a:tc>
                <a:extLst>
                  <a:ext uri="{0D108BD9-81ED-4DB2-BD59-A6C34878D82A}">
                    <a16:rowId xmlns:a16="http://schemas.microsoft.com/office/drawing/2014/main" val="2749667820"/>
                  </a:ext>
                </a:extLst>
              </a:tr>
            </a:tbl>
          </a:graphicData>
        </a:graphic>
      </p:graphicFrame>
      <p:sp>
        <p:nvSpPr>
          <p:cNvPr id="3" name="Rettangolo con angoli arrotondati 2">
            <a:extLst>
              <a:ext uri="{FF2B5EF4-FFF2-40B4-BE49-F238E27FC236}">
                <a16:creationId xmlns:a16="http://schemas.microsoft.com/office/drawing/2014/main" id="{999EE1CC-AC13-D370-99C7-7A6AEC03B028}"/>
              </a:ext>
            </a:extLst>
          </p:cNvPr>
          <p:cNvSpPr/>
          <p:nvPr/>
        </p:nvSpPr>
        <p:spPr>
          <a:xfrm>
            <a:off x="447870" y="354563"/>
            <a:ext cx="11290041" cy="112900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7F5F0"/>
                </a:solidFill>
                <a:effectLst/>
                <a:uLnTx/>
                <a:uFillTx/>
                <a:latin typeface="Public Sans"/>
                <a:ea typeface="+mn-ea"/>
                <a:cs typeface="+mn-cs"/>
              </a:rPr>
              <a:t>Transizioni</a:t>
            </a:r>
            <a:r>
              <a:rPr kumimoji="0" lang="it-IT" sz="1800" b="0" i="0" u="none" strike="noStrike" kern="1200" cap="none" spc="0" normalizeH="0" baseline="0" noProof="0" dirty="0">
                <a:ln>
                  <a:noFill/>
                </a:ln>
                <a:solidFill>
                  <a:srgbClr val="F7F5F0"/>
                </a:solidFill>
                <a:effectLst/>
                <a:uLnTx/>
                <a:uFillTx/>
                <a:latin typeface="Public Sans"/>
                <a:ea typeface="+mn-ea"/>
                <a:cs typeface="+mn-cs"/>
              </a:rPr>
              <a:t>: energia, digitale, tracciabilità beni/merci </a:t>
            </a:r>
          </a:p>
        </p:txBody>
      </p:sp>
    </p:spTree>
    <p:extLst>
      <p:ext uri="{BB962C8B-B14F-4D97-AF65-F5344CB8AC3E}">
        <p14:creationId xmlns:p14="http://schemas.microsoft.com/office/powerpoint/2010/main" val="3690125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23AC5-8658-CAFC-C783-A6942174AAB4}"/>
            </a:ext>
          </a:extLst>
        </p:cNvPr>
        <p:cNvGrpSpPr/>
        <p:nvPr/>
      </p:nvGrpSpPr>
      <p:grpSpPr>
        <a:xfrm>
          <a:off x="0" y="0"/>
          <a:ext cx="0" cy="0"/>
          <a:chOff x="0" y="0"/>
          <a:chExt cx="0" cy="0"/>
        </a:xfrm>
      </p:grpSpPr>
      <p:sp>
        <p:nvSpPr>
          <p:cNvPr id="5" name="Rettangolo con angoli arrotondati 4">
            <a:extLst>
              <a:ext uri="{FF2B5EF4-FFF2-40B4-BE49-F238E27FC236}">
                <a16:creationId xmlns:a16="http://schemas.microsoft.com/office/drawing/2014/main" id="{F615580B-26D2-7DF0-29DB-774DCD4E51F1}"/>
              </a:ext>
            </a:extLst>
          </p:cNvPr>
          <p:cNvSpPr/>
          <p:nvPr/>
        </p:nvSpPr>
        <p:spPr>
          <a:xfrm>
            <a:off x="447870" y="354563"/>
            <a:ext cx="11290041" cy="5421086"/>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7F5F0"/>
              </a:solidFill>
              <a:effectLst/>
              <a:uLnTx/>
              <a:uFillTx/>
              <a:latin typeface="Public Sans"/>
              <a:ea typeface="+mn-ea"/>
              <a:cs typeface="+mn-cs"/>
            </a:endParaRPr>
          </a:p>
        </p:txBody>
      </p:sp>
      <p:pic>
        <p:nvPicPr>
          <p:cNvPr id="2" name="image3.png" descr="Immagine che contiene testo, diagramma, schermata, mappa&#10;&#10;Il contenuto generato dall'IA potrebbe non essere corretto.">
            <a:extLst>
              <a:ext uri="{FF2B5EF4-FFF2-40B4-BE49-F238E27FC236}">
                <a16:creationId xmlns:a16="http://schemas.microsoft.com/office/drawing/2014/main" id="{1BC7DA9B-4B2B-71BA-FD41-0A5D47A1153F}"/>
              </a:ext>
            </a:extLst>
          </p:cNvPr>
          <p:cNvPicPr/>
          <p:nvPr/>
        </p:nvPicPr>
        <p:blipFill>
          <a:blip r:embed="rId3"/>
          <a:srcRect/>
          <a:stretch>
            <a:fillRect/>
          </a:stretch>
        </p:blipFill>
        <p:spPr>
          <a:xfrm>
            <a:off x="2356833" y="3209731"/>
            <a:ext cx="3660945" cy="2472612"/>
          </a:xfrm>
          <a:prstGeom prst="rect">
            <a:avLst/>
          </a:prstGeom>
          <a:ln/>
        </p:spPr>
      </p:pic>
      <p:pic>
        <p:nvPicPr>
          <p:cNvPr id="3" name="Immagine 2">
            <a:extLst>
              <a:ext uri="{FF2B5EF4-FFF2-40B4-BE49-F238E27FC236}">
                <a16:creationId xmlns:a16="http://schemas.microsoft.com/office/drawing/2014/main" id="{B8A6A23F-8F20-9FE4-42DB-EC79990F3B98}"/>
              </a:ext>
            </a:extLst>
          </p:cNvPr>
          <p:cNvPicPr>
            <a:picLocks noChangeAspect="1"/>
          </p:cNvPicPr>
          <p:nvPr/>
        </p:nvPicPr>
        <p:blipFill>
          <a:blip r:embed="rId4"/>
          <a:stretch>
            <a:fillRect/>
          </a:stretch>
        </p:blipFill>
        <p:spPr>
          <a:xfrm>
            <a:off x="6174223" y="3211192"/>
            <a:ext cx="3734888" cy="2471151"/>
          </a:xfrm>
          <a:prstGeom prst="rect">
            <a:avLst/>
          </a:prstGeom>
        </p:spPr>
      </p:pic>
      <p:pic>
        <p:nvPicPr>
          <p:cNvPr id="4" name="image4.png" descr="Immagine che contiene testo, Carattere, numero, linea&#10;&#10;Il contenuto generato dall'IA potrebbe non essere corretto.">
            <a:extLst>
              <a:ext uri="{FF2B5EF4-FFF2-40B4-BE49-F238E27FC236}">
                <a16:creationId xmlns:a16="http://schemas.microsoft.com/office/drawing/2014/main" id="{E94EF2E6-2867-132F-8ED4-05B3E8E3BF79}"/>
              </a:ext>
            </a:extLst>
          </p:cNvPr>
          <p:cNvPicPr/>
          <p:nvPr/>
        </p:nvPicPr>
        <p:blipFill>
          <a:blip r:embed="rId5"/>
          <a:srcRect/>
          <a:stretch>
            <a:fillRect/>
          </a:stretch>
        </p:blipFill>
        <p:spPr>
          <a:xfrm>
            <a:off x="681148" y="802434"/>
            <a:ext cx="6008901" cy="2313992"/>
          </a:xfrm>
          <a:prstGeom prst="rect">
            <a:avLst/>
          </a:prstGeom>
          <a:ln/>
        </p:spPr>
      </p:pic>
      <p:pic>
        <p:nvPicPr>
          <p:cNvPr id="6" name="image5.png" descr="Immagine che contiene testo, schermata, Carattere, numero&#10;&#10;Il contenuto generato dall'IA potrebbe non essere corretto.">
            <a:extLst>
              <a:ext uri="{FF2B5EF4-FFF2-40B4-BE49-F238E27FC236}">
                <a16:creationId xmlns:a16="http://schemas.microsoft.com/office/drawing/2014/main" id="{24A7D3D9-310B-E433-77FC-1AD60684D2F7}"/>
              </a:ext>
            </a:extLst>
          </p:cNvPr>
          <p:cNvPicPr/>
          <p:nvPr/>
        </p:nvPicPr>
        <p:blipFill>
          <a:blip r:embed="rId6"/>
          <a:srcRect/>
          <a:stretch>
            <a:fillRect/>
          </a:stretch>
        </p:blipFill>
        <p:spPr>
          <a:xfrm>
            <a:off x="6938852" y="802434"/>
            <a:ext cx="4572000" cy="2313992"/>
          </a:xfrm>
          <a:prstGeom prst="rect">
            <a:avLst/>
          </a:prstGeom>
          <a:ln/>
        </p:spPr>
      </p:pic>
    </p:spTree>
    <p:extLst>
      <p:ext uri="{BB962C8B-B14F-4D97-AF65-F5344CB8AC3E}">
        <p14:creationId xmlns:p14="http://schemas.microsoft.com/office/powerpoint/2010/main" val="32656995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BAA1B-99AD-26CE-58D7-2D351EB5F4F5}"/>
            </a:ext>
          </a:extLst>
        </p:cNvPr>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5EBA76DB-697B-1DAA-5226-5BA0955BC88B}"/>
              </a:ext>
            </a:extLst>
          </p:cNvPr>
          <p:cNvGraphicFramePr>
            <a:graphicFrameLocks noGrp="1"/>
          </p:cNvGraphicFramePr>
          <p:nvPr>
            <p:extLst>
              <p:ext uri="{D42A27DB-BD31-4B8C-83A1-F6EECF244321}">
                <p14:modId xmlns:p14="http://schemas.microsoft.com/office/powerpoint/2010/main" val="2959510886"/>
              </p:ext>
            </p:extLst>
          </p:nvPr>
        </p:nvGraphicFramePr>
        <p:xfrm>
          <a:off x="447870" y="1604865"/>
          <a:ext cx="11290041" cy="4450702"/>
        </p:xfrm>
        <a:graphic>
          <a:graphicData uri="http://schemas.openxmlformats.org/drawingml/2006/table">
            <a:tbl>
              <a:tblPr firstRow="1" bandRow="1">
                <a:tableStyleId>{5DA37D80-6434-44D0-A028-1B22A696006F}</a:tableStyleId>
              </a:tblPr>
              <a:tblGrid>
                <a:gridCol w="3763347">
                  <a:extLst>
                    <a:ext uri="{9D8B030D-6E8A-4147-A177-3AD203B41FA5}">
                      <a16:colId xmlns:a16="http://schemas.microsoft.com/office/drawing/2014/main" val="3472000704"/>
                    </a:ext>
                  </a:extLst>
                </a:gridCol>
                <a:gridCol w="3763347">
                  <a:extLst>
                    <a:ext uri="{9D8B030D-6E8A-4147-A177-3AD203B41FA5}">
                      <a16:colId xmlns:a16="http://schemas.microsoft.com/office/drawing/2014/main" val="625303284"/>
                    </a:ext>
                  </a:extLst>
                </a:gridCol>
                <a:gridCol w="3763347">
                  <a:extLst>
                    <a:ext uri="{9D8B030D-6E8A-4147-A177-3AD203B41FA5}">
                      <a16:colId xmlns:a16="http://schemas.microsoft.com/office/drawing/2014/main" val="1246748566"/>
                    </a:ext>
                  </a:extLst>
                </a:gridCol>
              </a:tblGrid>
              <a:tr h="4450702">
                <a:tc>
                  <a:txBody>
                    <a:bodyPr/>
                    <a:lstStyle/>
                    <a:p>
                      <a:r>
                        <a:rPr lang="it-IT" sz="1300" b="1" i="1" kern="1200" dirty="0">
                          <a:solidFill>
                            <a:schemeClr val="accent3"/>
                          </a:solidFill>
                          <a:effectLst/>
                          <a:latin typeface="+mn-lt"/>
                          <a:ea typeface="+mn-ea"/>
                          <a:cs typeface="+mn-cs"/>
                        </a:rPr>
                        <a:t>7. percorsi scuola/università/lavoro</a:t>
                      </a:r>
                    </a:p>
                    <a:p>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introdurre la possibilità di appositi accordi tra università e ordini professionali, in base ai quali alcune materie possano essere sviluppate all’interno degli studi professionali aderenti, attraverso un programma di lavoro condiviso e certificato che consenta, ai sensi della legislazione europea (VAE), il riconoscimento di crediti formativi specifici ai fini del conseguimento del titolo universitario</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consentirebbe un più agevole orientamento degli studenti verso le attività professionali ordinistiche e, potendo riconoscere tali attività anche al fine di parziale compiuta pratica anticipata, velocizzerebbe l’accesso alle professioni oggi vigenti</a:t>
                      </a:r>
                    </a:p>
                    <a:p>
                      <a:endParaRPr lang="it-IT" dirty="0"/>
                    </a:p>
                  </a:txBody>
                  <a:tcPr/>
                </a:tc>
                <a:tc>
                  <a:txBody>
                    <a:bodyPr/>
                    <a:lstStyle/>
                    <a:p>
                      <a:r>
                        <a:rPr lang="it-IT" sz="1300" b="1" i="1" kern="1200" dirty="0">
                          <a:solidFill>
                            <a:schemeClr val="accent3"/>
                          </a:solidFill>
                          <a:effectLst/>
                          <a:latin typeface="+mn-lt"/>
                          <a:ea typeface="+mn-ea"/>
                          <a:cs typeface="+mn-cs"/>
                        </a:rPr>
                        <a:t>8. spin off universitari e copertura brevettuale </a:t>
                      </a:r>
                    </a:p>
                    <a:p>
                      <a:endParaRPr lang="it-IT" sz="1300" b="1"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potenziare/incentivare le opportunità di incubatori e spin off universitari, anche attraverso specifiche agevolazioni finanziarie di sostegno alla registrazione di brevetti con copertura internazionale, enfatizzando la provenienza universitaria e veicolandola nelle fasi produttive e commerciali di sviluppo successivo dei prodotti</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si otterrebbe un maggior accreditamento del/dei poli universitari coinvolti verso il mondo delle imprese per eventuali nuovi progetti futuri, un maggior ricorso a procedure di registrazione di brevetti, sostenendo l’innovazione progettuale, nonché una maggior tutela al “brain in Italy” – e quindi per la nostra economia – attraverso maggiori coperture giuridiche anche in aree geografiche lontane</a:t>
                      </a:r>
                    </a:p>
                    <a:p>
                      <a:endParaRPr lang="it-IT" dirty="0"/>
                    </a:p>
                  </a:txBody>
                  <a:tcPr/>
                </a:tc>
                <a:tc>
                  <a:txBody>
                    <a:bodyPr/>
                    <a:lstStyle/>
                    <a:p>
                      <a:r>
                        <a:rPr lang="it-IT" sz="1300" b="1" i="1" kern="1200" dirty="0">
                          <a:solidFill>
                            <a:schemeClr val="accent3"/>
                          </a:solidFill>
                          <a:effectLst/>
                          <a:latin typeface="+mn-lt"/>
                          <a:ea typeface="+mn-ea"/>
                          <a:cs typeface="+mn-cs"/>
                        </a:rPr>
                        <a:t>9. selezione qualitativa spesa (cd. priority rules)</a:t>
                      </a:r>
                    </a:p>
                    <a:p>
                      <a:r>
                        <a:rPr lang="it-IT" sz="1300" b="0" i="1" kern="1200" dirty="0">
                          <a:solidFill>
                            <a:schemeClr val="accent3"/>
                          </a:solidFill>
                          <a:effectLst/>
                          <a:latin typeface="+mn-lt"/>
                          <a:ea typeface="+mn-ea"/>
                          <a:cs typeface="+mn-cs"/>
                        </a:rPr>
                        <a:t> </a:t>
                      </a:r>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data la tendenza demografica in atto, si propone una misura sul versante dell’allocazione della spesa pubblica, con l’introduzione di una normativa cd. di “priority rules” sulle voci di spesa pubblica, cioè una Legge di indirizzo delle priorità politiche di spesa (per ciascun Governo di volta in volta in carica, sui capitoli del bilancio pubblico)</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consentirebbe, in fasi di maggior contrazione della spesa o, invero, in fasi di sua maggiore espansione, che questa non possa essere compressa eccessivamente o, alternativamente, debba essere allocata prioritariamente (in funzione delle tutele costituzionalmente garantite, in primis, e degli obiettivi programmatici, a seguire), su quei capitoli considerati “necessari” ed indicati ”prima” nella “Legge di indirizzo” e soggetti a verifica di rispondenza da parte della Corte dei Conti, ottenendo maggiori tutele a parità di rigore di bilancio</a:t>
                      </a:r>
                    </a:p>
                  </a:txBody>
                  <a:tcPr/>
                </a:tc>
                <a:extLst>
                  <a:ext uri="{0D108BD9-81ED-4DB2-BD59-A6C34878D82A}">
                    <a16:rowId xmlns:a16="http://schemas.microsoft.com/office/drawing/2014/main" val="2749667820"/>
                  </a:ext>
                </a:extLst>
              </a:tr>
            </a:tbl>
          </a:graphicData>
        </a:graphic>
      </p:graphicFrame>
      <p:sp>
        <p:nvSpPr>
          <p:cNvPr id="3" name="Rettangolo con angoli arrotondati 2">
            <a:extLst>
              <a:ext uri="{FF2B5EF4-FFF2-40B4-BE49-F238E27FC236}">
                <a16:creationId xmlns:a16="http://schemas.microsoft.com/office/drawing/2014/main" id="{3BCA2B97-47EF-F20E-65C5-39E476A7B246}"/>
              </a:ext>
            </a:extLst>
          </p:cNvPr>
          <p:cNvSpPr/>
          <p:nvPr/>
        </p:nvSpPr>
        <p:spPr>
          <a:xfrm>
            <a:off x="447870" y="354563"/>
            <a:ext cx="11290041" cy="112900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7F5F0"/>
                </a:solidFill>
                <a:effectLst/>
                <a:uLnTx/>
                <a:uFillTx/>
                <a:latin typeface="Public Sans"/>
                <a:ea typeface="+mn-ea"/>
                <a:cs typeface="+mn-cs"/>
              </a:rPr>
              <a:t>Percorsi</a:t>
            </a:r>
            <a:r>
              <a:rPr kumimoji="0" lang="it-IT" sz="1800" b="0" i="0" u="none" strike="noStrike" kern="1200" cap="none" spc="0" normalizeH="0" baseline="0" noProof="0" dirty="0">
                <a:ln>
                  <a:noFill/>
                </a:ln>
                <a:solidFill>
                  <a:srgbClr val="F7F5F0"/>
                </a:solidFill>
                <a:effectLst/>
                <a:uLnTx/>
                <a:uFillTx/>
                <a:latin typeface="Public Sans"/>
                <a:ea typeface="+mn-ea"/>
                <a:cs typeface="+mn-cs"/>
              </a:rPr>
              <a:t>: formazione, innovazione, equilibri e tutele </a:t>
            </a:r>
          </a:p>
        </p:txBody>
      </p:sp>
    </p:spTree>
    <p:extLst>
      <p:ext uri="{BB962C8B-B14F-4D97-AF65-F5344CB8AC3E}">
        <p14:creationId xmlns:p14="http://schemas.microsoft.com/office/powerpoint/2010/main" val="381244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52C48-D12D-B397-EC1B-552ACD411AB4}"/>
            </a:ext>
          </a:extLst>
        </p:cNvPr>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BDAF24A1-5CA0-19CB-B5AD-12135853EAC1}"/>
              </a:ext>
            </a:extLst>
          </p:cNvPr>
          <p:cNvGraphicFramePr>
            <a:graphicFrameLocks noGrp="1"/>
          </p:cNvGraphicFramePr>
          <p:nvPr>
            <p:extLst>
              <p:ext uri="{D42A27DB-BD31-4B8C-83A1-F6EECF244321}">
                <p14:modId xmlns:p14="http://schemas.microsoft.com/office/powerpoint/2010/main" val="2418413585"/>
              </p:ext>
            </p:extLst>
          </p:nvPr>
        </p:nvGraphicFramePr>
        <p:xfrm>
          <a:off x="447870" y="1604865"/>
          <a:ext cx="11290041" cy="4506686"/>
        </p:xfrm>
        <a:graphic>
          <a:graphicData uri="http://schemas.openxmlformats.org/drawingml/2006/table">
            <a:tbl>
              <a:tblPr firstRow="1" bandRow="1">
                <a:tableStyleId>{5DA37D80-6434-44D0-A028-1B22A696006F}</a:tableStyleId>
              </a:tblPr>
              <a:tblGrid>
                <a:gridCol w="3763347">
                  <a:extLst>
                    <a:ext uri="{9D8B030D-6E8A-4147-A177-3AD203B41FA5}">
                      <a16:colId xmlns:a16="http://schemas.microsoft.com/office/drawing/2014/main" val="3472000704"/>
                    </a:ext>
                  </a:extLst>
                </a:gridCol>
                <a:gridCol w="3763347">
                  <a:extLst>
                    <a:ext uri="{9D8B030D-6E8A-4147-A177-3AD203B41FA5}">
                      <a16:colId xmlns:a16="http://schemas.microsoft.com/office/drawing/2014/main" val="625303284"/>
                    </a:ext>
                  </a:extLst>
                </a:gridCol>
                <a:gridCol w="3763347">
                  <a:extLst>
                    <a:ext uri="{9D8B030D-6E8A-4147-A177-3AD203B41FA5}">
                      <a16:colId xmlns:a16="http://schemas.microsoft.com/office/drawing/2014/main" val="1246748566"/>
                    </a:ext>
                  </a:extLst>
                </a:gridCol>
              </a:tblGrid>
              <a:tr h="4506686">
                <a:tc>
                  <a:txBody>
                    <a:bodyPr/>
                    <a:lstStyle/>
                    <a:p>
                      <a:pPr marL="0" indent="0">
                        <a:buNone/>
                      </a:pPr>
                      <a:endParaRPr lang="it-IT" sz="1300" b="1" i="1" kern="1200" dirty="0">
                        <a:solidFill>
                          <a:schemeClr val="accent3"/>
                        </a:solidFill>
                        <a:effectLst/>
                        <a:latin typeface="+mn-lt"/>
                        <a:ea typeface="+mn-ea"/>
                        <a:cs typeface="+mn-cs"/>
                      </a:endParaRPr>
                    </a:p>
                    <a:p>
                      <a:pPr marL="0" indent="0">
                        <a:buNone/>
                      </a:pPr>
                      <a:r>
                        <a:rPr lang="it-IT" sz="1300" b="1" i="1" kern="1200" dirty="0">
                          <a:solidFill>
                            <a:schemeClr val="accent3"/>
                          </a:solidFill>
                          <a:effectLst/>
                          <a:latin typeface="+mn-lt"/>
                          <a:ea typeface="+mn-ea"/>
                          <a:cs typeface="+mn-cs"/>
                        </a:rPr>
                        <a:t>1. sharing debito/assicurazioni settoriali</a:t>
                      </a:r>
                    </a:p>
                    <a:p>
                      <a:pPr marL="0" indent="0">
                        <a:buNone/>
                      </a:pPr>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introdurre degli schemi di mutualizzazione (cd. “sharing”) sia di debito che assicurativi, sostenuti dall’ente associativo ordinistico professionale e/o dai partecipanti volontari</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consentirebbe l’ottenimento di linee di credito e/o forme di copertura assicurative da destinarsi a quei soggetti più fragili, privi di risorse finanziarie proprie, utilizzabili in date circostanze particolari di vita, a tutela degli appartenenti alla/e professione/i</a:t>
                      </a:r>
                    </a:p>
                    <a:p>
                      <a:endParaRPr lang="it-IT" dirty="0"/>
                    </a:p>
                  </a:txBody>
                  <a:tcPr/>
                </a:tc>
                <a:tc>
                  <a:txBody>
                    <a:bodyPr/>
                    <a:lstStyle/>
                    <a:p>
                      <a:endParaRPr lang="it-IT" sz="1300" b="1" i="1" kern="1200" dirty="0">
                        <a:solidFill>
                          <a:schemeClr val="accent3"/>
                        </a:solidFill>
                        <a:effectLst/>
                        <a:latin typeface="+mn-lt"/>
                        <a:ea typeface="+mn-ea"/>
                        <a:cs typeface="+mn-cs"/>
                      </a:endParaRPr>
                    </a:p>
                    <a:p>
                      <a:r>
                        <a:rPr lang="it-IT" sz="1300" b="1" i="1" kern="1200" dirty="0">
                          <a:solidFill>
                            <a:schemeClr val="accent3"/>
                          </a:solidFill>
                          <a:effectLst/>
                          <a:latin typeface="+mn-lt"/>
                          <a:ea typeface="+mn-ea"/>
                          <a:cs typeface="+mn-cs"/>
                        </a:rPr>
                        <a:t>2. ruoli di attestazione pubblica sostitutiva</a:t>
                      </a:r>
                    </a:p>
                    <a:p>
                      <a:endParaRPr lang="it-IT" sz="1300" b="0" kern="1200" dirty="0">
                        <a:solidFill>
                          <a:schemeClr val="accent3"/>
                        </a:solidFill>
                        <a:effectLst/>
                        <a:latin typeface="+mn-lt"/>
                        <a:ea typeface="+mn-ea"/>
                        <a:cs typeface="+mn-cs"/>
                      </a:endParaRPr>
                    </a:p>
                    <a:p>
                      <a:r>
                        <a:rPr lang="it-IT" sz="1300" b="1" kern="1200" dirty="0">
                          <a:solidFill>
                            <a:schemeClr val="accent3"/>
                          </a:solidFill>
                          <a:effectLst/>
                          <a:latin typeface="+mn-lt"/>
                          <a:ea typeface="+mn-ea"/>
                          <a:cs typeface="+mn-cs"/>
                        </a:rPr>
                        <a:t># proposta</a:t>
                      </a:r>
                      <a:r>
                        <a:rPr lang="it-IT" sz="1300" b="0" kern="1200" dirty="0">
                          <a:solidFill>
                            <a:schemeClr val="accent3"/>
                          </a:solidFill>
                          <a:effectLst/>
                          <a:latin typeface="+mn-lt"/>
                          <a:ea typeface="+mn-ea"/>
                          <a:cs typeface="+mn-cs"/>
                        </a:rPr>
                        <a:t>: semplificazione burocratica che porti il riconoscimento ai soggetti professionisti ordinistici, ciascuna professione per le proprie materie, la possibilità di rilasciare attestazioni sostitutive a quelle rilasciate da enti pubblici (Comuni, Catasto, Inps, Ade, Dogane, etc.) e richieste per Legge nell’ambito di pratiche/procedure svolte dai medesimi professionisti</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tempi/costi per i cittadini e le imprese, riconoscimento di ruolo per le professioni ordinistiche, riduzione oneri per lo Stato</a:t>
                      </a:r>
                    </a:p>
                    <a:p>
                      <a:endParaRPr lang="it-IT" dirty="0"/>
                    </a:p>
                  </a:txBody>
                  <a:tcPr/>
                </a:tc>
                <a:tc>
                  <a:txBody>
                    <a:bodyPr/>
                    <a:lstStyle/>
                    <a:p>
                      <a:endParaRPr lang="it-IT" sz="1300" b="1" i="1" kern="1200" dirty="0">
                        <a:solidFill>
                          <a:schemeClr val="accent3"/>
                        </a:solidFill>
                        <a:effectLst/>
                        <a:latin typeface="+mn-lt"/>
                        <a:ea typeface="+mn-ea"/>
                        <a:cs typeface="+mn-cs"/>
                      </a:endParaRPr>
                    </a:p>
                    <a:p>
                      <a:r>
                        <a:rPr lang="it-IT" sz="1300" b="1" i="1" kern="1200" dirty="0">
                          <a:solidFill>
                            <a:schemeClr val="accent3"/>
                          </a:solidFill>
                          <a:effectLst/>
                          <a:latin typeface="+mn-lt"/>
                          <a:ea typeface="+mn-ea"/>
                          <a:cs typeface="+mn-cs"/>
                        </a:rPr>
                        <a:t>3. promozione reti professionali interdisciplinari</a:t>
                      </a:r>
                    </a:p>
                    <a:p>
                      <a:endParaRPr lang="it-IT" sz="1300" b="0" kern="1200" dirty="0">
                        <a:solidFill>
                          <a:schemeClr val="accent3"/>
                        </a:solidFill>
                        <a:effectLst/>
                        <a:latin typeface="+mn-lt"/>
                        <a:ea typeface="+mn-ea"/>
                        <a:cs typeface="+mn-cs"/>
                      </a:endParaRPr>
                    </a:p>
                    <a:p>
                      <a:r>
                        <a:rPr lang="it-IT" sz="1300" b="0" kern="1200" dirty="0">
                          <a:solidFill>
                            <a:schemeClr val="accent3"/>
                          </a:solidFill>
                          <a:effectLst/>
                          <a:latin typeface="+mn-lt"/>
                          <a:ea typeface="+mn-ea"/>
                          <a:cs typeface="+mn-cs"/>
                        </a:rPr>
                        <a:t># proposta: completamento dell’implementazione di un modello - strutturato normativamente - di “rete professionale interdisciplinare”, anche in termini di co-</a:t>
                      </a:r>
                      <a:r>
                        <a:rPr lang="it-IT" sz="1300" b="0" kern="1200" dirty="0" err="1">
                          <a:solidFill>
                            <a:schemeClr val="accent3"/>
                          </a:solidFill>
                          <a:effectLst/>
                          <a:latin typeface="+mn-lt"/>
                          <a:ea typeface="+mn-ea"/>
                          <a:cs typeface="+mn-cs"/>
                        </a:rPr>
                        <a:t>datorialità</a:t>
                      </a:r>
                      <a:r>
                        <a:rPr lang="it-IT" sz="1300" b="0" kern="1200" dirty="0">
                          <a:solidFill>
                            <a:schemeClr val="accent3"/>
                          </a:solidFill>
                          <a:effectLst/>
                          <a:latin typeface="+mn-lt"/>
                          <a:ea typeface="+mn-ea"/>
                          <a:cs typeface="+mn-cs"/>
                        </a:rPr>
                        <a:t>. </a:t>
                      </a:r>
                    </a:p>
                    <a:p>
                      <a:r>
                        <a:rPr lang="it-IT" sz="1300" b="1" kern="1200" dirty="0">
                          <a:solidFill>
                            <a:schemeClr val="accent3"/>
                          </a:solidFill>
                          <a:effectLst/>
                          <a:latin typeface="+mn-lt"/>
                          <a:ea typeface="+mn-ea"/>
                          <a:cs typeface="+mn-cs"/>
                        </a:rPr>
                        <a:t># benefici</a:t>
                      </a:r>
                      <a:r>
                        <a:rPr lang="it-IT" sz="1300" b="0" kern="1200" dirty="0">
                          <a:solidFill>
                            <a:schemeClr val="accent3"/>
                          </a:solidFill>
                          <a:effectLst/>
                          <a:latin typeface="+mn-lt"/>
                          <a:ea typeface="+mn-ea"/>
                          <a:cs typeface="+mn-cs"/>
                        </a:rPr>
                        <a:t>: tale modello organizzativo, non sovrapponendosi agli schemi tipici di esercizio delle singole professioni, avrebbe lo scopo di integrare realtà professionali diverse e/o diversamente collocate a livello territoriale nel Paese, consorziando investimenti strutturali e accesso alle fonti finanziarie, generando migliori opportunità di crescita professionale delle singole strutture partecipanti, che resterebbero indipendenti e soggette alle rispettive norme ordinistiche, ma coprendo tutto il territorio nazionale e riducendo il gap centri/periferie</a:t>
                      </a:r>
                    </a:p>
                    <a:p>
                      <a:endParaRPr lang="it-IT" dirty="0"/>
                    </a:p>
                  </a:txBody>
                  <a:tcPr/>
                </a:tc>
                <a:extLst>
                  <a:ext uri="{0D108BD9-81ED-4DB2-BD59-A6C34878D82A}">
                    <a16:rowId xmlns:a16="http://schemas.microsoft.com/office/drawing/2014/main" val="2749667820"/>
                  </a:ext>
                </a:extLst>
              </a:tr>
            </a:tbl>
          </a:graphicData>
        </a:graphic>
      </p:graphicFrame>
      <p:sp>
        <p:nvSpPr>
          <p:cNvPr id="3" name="Rettangolo con angoli arrotondati 2">
            <a:extLst>
              <a:ext uri="{FF2B5EF4-FFF2-40B4-BE49-F238E27FC236}">
                <a16:creationId xmlns:a16="http://schemas.microsoft.com/office/drawing/2014/main" id="{B44A25E0-2B87-B38D-9714-87F36879FDB0}"/>
              </a:ext>
            </a:extLst>
          </p:cNvPr>
          <p:cNvSpPr/>
          <p:nvPr/>
        </p:nvSpPr>
        <p:spPr>
          <a:xfrm>
            <a:off x="447870" y="354563"/>
            <a:ext cx="11290041" cy="1129004"/>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F7F5F0"/>
                </a:solidFill>
                <a:effectLst/>
                <a:uLnTx/>
                <a:uFillTx/>
                <a:latin typeface="Public Sans"/>
                <a:ea typeface="+mn-ea"/>
                <a:cs typeface="+mn-cs"/>
              </a:rPr>
              <a:t>Professioni</a:t>
            </a:r>
            <a:r>
              <a:rPr kumimoji="0" lang="it-IT" sz="1800" b="0" i="0" u="none" strike="noStrike" kern="1200" cap="none" spc="0" normalizeH="0" baseline="0" noProof="0" dirty="0">
                <a:ln>
                  <a:noFill/>
                </a:ln>
                <a:solidFill>
                  <a:srgbClr val="F7F5F0"/>
                </a:solidFill>
                <a:effectLst/>
                <a:uLnTx/>
                <a:uFillTx/>
                <a:latin typeface="Public Sans"/>
                <a:ea typeface="+mn-ea"/>
                <a:cs typeface="+mn-cs"/>
              </a:rPr>
              <a:t>: tutele, ruolo, reti</a:t>
            </a:r>
          </a:p>
        </p:txBody>
      </p:sp>
    </p:spTree>
    <p:extLst>
      <p:ext uri="{BB962C8B-B14F-4D97-AF65-F5344CB8AC3E}">
        <p14:creationId xmlns:p14="http://schemas.microsoft.com/office/powerpoint/2010/main" val="1579185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FDC80-D95E-1754-EBC0-AA872472027B}"/>
            </a:ext>
          </a:extLst>
        </p:cNvPr>
        <p:cNvGrpSpPr/>
        <p:nvPr/>
      </p:nvGrpSpPr>
      <p:grpSpPr>
        <a:xfrm>
          <a:off x="0" y="0"/>
          <a:ext cx="0" cy="0"/>
          <a:chOff x="0" y="0"/>
          <a:chExt cx="0" cy="0"/>
        </a:xfrm>
      </p:grpSpPr>
      <p:sp>
        <p:nvSpPr>
          <p:cNvPr id="15" name="Titolo 14">
            <a:extLst>
              <a:ext uri="{FF2B5EF4-FFF2-40B4-BE49-F238E27FC236}">
                <a16:creationId xmlns:a16="http://schemas.microsoft.com/office/drawing/2014/main" id="{ED2948F2-66FA-E516-41C1-A5FE5C26E3B5}"/>
              </a:ext>
            </a:extLst>
          </p:cNvPr>
          <p:cNvSpPr>
            <a:spLocks noGrp="1"/>
          </p:cNvSpPr>
          <p:nvPr>
            <p:ph type="title"/>
          </p:nvPr>
        </p:nvSpPr>
        <p:spPr/>
        <p:txBody>
          <a:bodyPr/>
          <a:lstStyle/>
          <a:p>
            <a:pPr algn="ctr"/>
            <a:br>
              <a:rPr lang="it-IT" dirty="0">
                <a:solidFill>
                  <a:schemeClr val="accent3"/>
                </a:solidFill>
              </a:rPr>
            </a:br>
            <a:r>
              <a:rPr lang="it-IT" dirty="0">
                <a:solidFill>
                  <a:schemeClr val="accent3"/>
                </a:solidFill>
              </a:rPr>
              <a:t>GRAZIE PER L’ATTENZIONE</a:t>
            </a:r>
          </a:p>
        </p:txBody>
      </p:sp>
    </p:spTree>
    <p:extLst>
      <p:ext uri="{BB962C8B-B14F-4D97-AF65-F5344CB8AC3E}">
        <p14:creationId xmlns:p14="http://schemas.microsoft.com/office/powerpoint/2010/main" val="2762990881"/>
      </p:ext>
    </p:extLst>
  </p:cSld>
  <p:clrMapOvr>
    <a:masterClrMapping/>
  </p:clrMapOvr>
</p:sld>
</file>

<file path=ppt/theme/theme1.xml><?xml version="1.0" encoding="utf-8"?>
<a:theme xmlns:a="http://schemas.openxmlformats.org/drawingml/2006/main" name="Previdenza e Welfare delle Professioni">
  <a:themeElements>
    <a:clrScheme name="Previdenza e Welfare delle Professioni">
      <a:dk1>
        <a:srgbClr val="14213D"/>
      </a:dk1>
      <a:lt1>
        <a:srgbClr val="F7F5F0"/>
      </a:lt1>
      <a:dk2>
        <a:srgbClr val="2B364F"/>
      </a:dk2>
      <a:lt2>
        <a:srgbClr val="BEC0C3"/>
      </a:lt2>
      <a:accent1>
        <a:srgbClr val="9A4F12"/>
      </a:accent1>
      <a:accent2>
        <a:srgbClr val="E0A458"/>
      </a:accent2>
      <a:accent3>
        <a:srgbClr val="1F4E79"/>
      </a:accent3>
      <a:accent4>
        <a:srgbClr val="4A5568"/>
      </a:accent4>
      <a:accent5>
        <a:srgbClr val="C9D2E0"/>
      </a:accent5>
      <a:accent6>
        <a:srgbClr val="6A7179"/>
      </a:accent6>
      <a:hlink>
        <a:srgbClr val="0563C1"/>
      </a:hlink>
      <a:folHlink>
        <a:srgbClr val="954F72"/>
      </a:folHlink>
    </a:clrScheme>
    <a:fontScheme name="Previdenza e Welfare delle Professioni">
      <a:majorFont>
        <a:latin typeface="Libre Baskervill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2580</Words>
  <Application>Microsoft Office PowerPoint</Application>
  <PresentationFormat>Widescreen</PresentationFormat>
  <Paragraphs>102</Paragraphs>
  <Slides>10</Slides>
  <Notes>10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10</vt:i4>
      </vt:variant>
    </vt:vector>
  </HeadingPairs>
  <TitlesOfParts>
    <vt:vector size="18" baseType="lpstr">
      <vt:lpstr>Aptos</vt:lpstr>
      <vt:lpstr>Arial</vt:lpstr>
      <vt:lpstr>Bookman Old Style</vt:lpstr>
      <vt:lpstr>Calibri</vt:lpstr>
      <vt:lpstr>Libre Baskerville</vt:lpstr>
      <vt:lpstr>Noto Sans Symbols</vt:lpstr>
      <vt:lpstr>Public Sans</vt:lpstr>
      <vt:lpstr>Previdenza e Welfare delle Professioni</vt:lpstr>
      <vt:lpstr>Tavolo Sviluppo Economico (12 proposte)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GRAZIE PER L’ATTENZIONE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Previdenza e Welfare delle Professioni</dc:title>
  <dc:subject/>
  <dc:creator>Francesco M. Renne</dc:creator>
  <cp:lastModifiedBy>Francesco M. Renne</cp:lastModifiedBy>
  <cp:revision>7</cp:revision>
  <dcterms:created xsi:type="dcterms:W3CDTF">2026-10-11T12:10:27Z</dcterms:created>
  <dcterms:modified xsi:type="dcterms:W3CDTF">2026-10-16T23:03:19Z</dcterms:modified>
</cp:coreProperties>
</file>