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it-IT" sz="48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Fai clic per spostare la diapositiva</a:t>
            </a:r>
            <a:endParaRPr lang="it-IT" sz="4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delle note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EA39309-0EB0-4D6F-927F-18C12BC5053E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Img"/>
          </p:nvPr>
        </p:nvSpPr>
        <p:spPr>
          <a:xfrm>
            <a:off x="-360" y="-360"/>
            <a:ext cx="360" cy="360"/>
          </a:xfrm>
          <a:prstGeom prst="rect">
            <a:avLst/>
          </a:prstGeom>
          <a:ln w="0">
            <a:noFill/>
          </a:ln>
        </p:spPr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97584AC6-0E51-4DB0-8F74-40D97A2AA71E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&lt;numero&gt;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Apertura e scenario (circa 1 minuto e 30 secondi). Il Tavolo ha riunito 28 rappresentanti di 11 associazioni da 15 regioni. Nel Sistema Produttivo Culturale e Creativo i liberi professionisti sono il 17,1% degli occupati, contro una media nazionale del 5,8%; nei comparti più specifici il 38,4%; tra gli archeologi oltre il 50%. Professioni giovani sul piano normativo (Legge 4/2013), che chiedono di essere accompagnate, strutturate, rappresentate.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EB16CE9D-41B5-4000-AE9C-5064A420FB0A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&lt;numero&gt;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Welfare culturale (circa 3 minuti). Dagli studi svedesi degli anni Novanta al rapporto OMS 2019: la cultura agisce nella prevenzione primaria, secondaria e terziaria. Esperienze di prescrizione culturale come Vitamine Teatrali; nel Regno Unito il 20-30% delle visite dal medico di base riguarda problemi non clinici; in Finlandia 864 euro di benessere per visitatore, 230 milioni l'anno. Confprofessioni, parte sociale firmataria del CCNL degli Studi Professionali, può tradurre la teoria in fatti.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Pianificazione territoriale (circa 2 minuti e 30 secondi). Impianto normativo del 1942 da ripensare. Ogni processo prevede decisione a monte e controllo a valle; nel mezzo la fase esecutiva, dove il contributo dei professionisti fa la differenza. Il rispetto del principio di competenza è una garanzia per i cittadini e per le amministrazioni. Interlocuzione con ANCI, Conferenza Stato-Regioni, verifica della normativa vincolistica.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Altre direttrici e conclusione (circa 3 minuti). Partecipazione dei cittadini; formazione specialistica con APRI Formazione, Osservatorio delle Libere Professioni e APRI International; turismo culturale sostenibile (ogni euro investito in cultura genera sei euro di impatto); architettura contemporanea e DDL 1112. Impegni per i prossimi quattro anni: allargare la rappresentanza, partnership con ICOM, accreditamento presso le istituzioni nazionali ed europee. Chiusura: riconoscere la cultura come diritto collettivo significa riconoscere il valore di chi la rende viva e accessibile.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bod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12880" y="1264680"/>
            <a:ext cx="10565640" cy="134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IT" sz="48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48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Fai clic per modificare il formato del testo del titolo</a:t>
            </a:r>
            <a:endParaRPr lang="it-IT" sz="4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12880" y="2910600"/>
            <a:ext cx="10565640" cy="313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Fai clic per modificare il formato del testo della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74304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Secondo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Terzo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Quarto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Quinto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25146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Sesto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  <a:p>
            <a:pPr marL="29718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u="none" strike="noStrike">
                <a:solidFill>
                  <a:schemeClr val="lt1"/>
                </a:solidFill>
                <a:effectLst/>
                <a:uFillTx/>
                <a:latin typeface="Public Sans"/>
              </a:rPr>
              <a:t>Settimo livello struttura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88880" y="1264680"/>
            <a:ext cx="5126760" cy="359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>
            <a:noAutofit/>
          </a:bodyPr>
          <a:p>
            <a:pPr indent="0" algn="ctr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4800" b="0" u="none" strike="noStrike">
                <a:solidFill>
                  <a:srgbClr val="193C60"/>
                </a:solidFill>
                <a:effectLst/>
                <a:uFillTx/>
                <a:latin typeface="Libre Baskerville"/>
              </a:rPr>
              <a:t>Stati Generali Confprofessioni</a:t>
            </a:r>
            <a:br>
              <a:rPr sz="4800"/>
            </a:br>
            <a:br>
              <a:rPr sz="4800"/>
            </a:br>
            <a:r>
              <a:rPr lang="en-US" sz="4800" b="0" u="none" strike="noStrike">
                <a:solidFill>
                  <a:srgbClr val="193C60"/>
                </a:solidFill>
                <a:effectLst/>
                <a:uFillTx/>
                <a:latin typeface="Libre Baskerville"/>
              </a:rPr>
              <a:t>Tavolo Cultura</a:t>
            </a:r>
            <a:br>
              <a:rPr sz="4800"/>
            </a:br>
            <a:r>
              <a:rPr lang="en-US" sz="1600" b="1" i="1" u="none" strike="noStrike">
                <a:solidFill>
                  <a:srgbClr val="193C60"/>
                </a:solidFill>
                <a:effectLst/>
                <a:uFillTx/>
                <a:latin typeface="Libre Baskerville"/>
              </a:rPr>
              <a:t>Alessandro Garrisi</a:t>
            </a:r>
            <a:br>
              <a:rPr sz="1600"/>
            </a:br>
            <a:r>
              <a:rPr lang="en-US" sz="1600" b="0" i="1" u="none" strike="noStrike">
                <a:solidFill>
                  <a:srgbClr val="193C60"/>
                </a:solidFill>
                <a:effectLst/>
                <a:uFillTx/>
                <a:latin typeface="Libre Baskerville"/>
              </a:rPr>
              <a:t>Coordinatore del tavolo</a:t>
            </a:r>
            <a:endParaRPr lang="it-IT" sz="1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pic>
        <p:nvPicPr>
          <p:cNvPr id="11" name=""/>
          <p:cNvPicPr/>
          <p:nvPr/>
        </p:nvPicPr>
        <p:blipFill>
          <a:blip r:embed="rId1"/>
          <a:stretch/>
        </p:blipFill>
        <p:spPr>
          <a:xfrm>
            <a:off x="6012000" y="108000"/>
            <a:ext cx="5254920" cy="57596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2" name=""/>
          <p:cNvSpPr/>
          <p:nvPr/>
        </p:nvSpPr>
        <p:spPr>
          <a:xfrm>
            <a:off x="900000" y="3420000"/>
            <a:ext cx="4320000" cy="360"/>
          </a:xfrm>
          <a:prstGeom prst="line">
            <a:avLst/>
          </a:prstGeom>
          <a:ln w="38160">
            <a:solidFill>
              <a:srgbClr val="DDC8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5000" rIns="90000" bIns="-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13960" y="868680"/>
            <a:ext cx="10563480" cy="68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2600" b="0" u="none" strike="noStrike">
                <a:solidFill>
                  <a:srgbClr val="14213D"/>
                </a:solidFill>
                <a:effectLst/>
                <a:uFillTx/>
                <a:latin typeface="Libre Baskerville"/>
                <a:ea typeface="Libre Baskerville"/>
              </a:rPr>
              <a:t>La cultura in Italia è opera dei liberi professionisti</a:t>
            </a:r>
            <a:endParaRPr lang="it-IT" sz="2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14" name="TextBox 15"/>
          <p:cNvSpPr/>
          <p:nvPr/>
        </p:nvSpPr>
        <p:spPr>
          <a:xfrm>
            <a:off x="813960" y="502920"/>
            <a:ext cx="10563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150" strike="noStrike">
                <a:solidFill>
                  <a:srgbClr val="9A4F12"/>
                </a:solidFill>
                <a:effectLst/>
                <a:uFillTx/>
                <a:latin typeface="Public Sans"/>
              </a:rPr>
              <a:t>STATI GENERALI  ·  TAVOLO CULTURA, TURISMO E SPETTACOLO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tat card 1"/>
          <p:cNvSpPr/>
          <p:nvPr/>
        </p:nvSpPr>
        <p:spPr>
          <a:xfrm>
            <a:off x="813960" y="1965960"/>
            <a:ext cx="3336840" cy="251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16" name="TextBox 17"/>
          <p:cNvSpPr/>
          <p:nvPr/>
        </p:nvSpPr>
        <p:spPr>
          <a:xfrm>
            <a:off x="1134000" y="2240280"/>
            <a:ext cx="2696760" cy="76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5000" b="0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16,9%</a:t>
            </a:r>
            <a:endParaRPr lang="it-IT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Box 18"/>
          <p:cNvSpPr/>
          <p:nvPr/>
        </p:nvSpPr>
        <p:spPr>
          <a:xfrm>
            <a:off x="1134000" y="3154680"/>
            <a:ext cx="26967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degli occupati nel Sistema Produttivo Culturale e Creativo è un libero professionista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Box 19"/>
          <p:cNvSpPr/>
          <p:nvPr/>
        </p:nvSpPr>
        <p:spPr>
          <a:xfrm>
            <a:off x="1134000" y="4041720"/>
            <a:ext cx="2696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trike="noStrike">
                <a:solidFill>
                  <a:srgbClr val="9A4F12"/>
                </a:solidFill>
                <a:effectLst/>
                <a:uFillTx/>
                <a:latin typeface="Public Sans"/>
              </a:rPr>
              <a:t>Media nazionale: 5,8%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tat card 2"/>
          <p:cNvSpPr/>
          <p:nvPr/>
        </p:nvSpPr>
        <p:spPr>
          <a:xfrm>
            <a:off x="4425840" y="1965960"/>
            <a:ext cx="3336840" cy="251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20" name="TextBox 21"/>
          <p:cNvSpPr/>
          <p:nvPr/>
        </p:nvSpPr>
        <p:spPr>
          <a:xfrm>
            <a:off x="4745880" y="2240280"/>
            <a:ext cx="2696760" cy="76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5000" b="0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24,8%</a:t>
            </a:r>
            <a:endParaRPr lang="it-IT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Box 22"/>
          <p:cNvSpPr/>
          <p:nvPr/>
        </p:nvSpPr>
        <p:spPr>
          <a:xfrm>
            <a:off x="4745880" y="3154680"/>
            <a:ext cx="26967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nei comparti più specifici: patrimonio, architettura, editoria, arti performative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Box 23"/>
          <p:cNvSpPr/>
          <p:nvPr/>
        </p:nvSpPr>
        <p:spPr>
          <a:xfrm>
            <a:off x="4745880" y="4041720"/>
            <a:ext cx="2696760" cy="16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trike="noStrike">
                <a:solidFill>
                  <a:srgbClr val="9A4F12"/>
                </a:solidFill>
                <a:effectLst/>
                <a:uFillTx/>
                <a:latin typeface="Public Sans"/>
              </a:rPr>
              <a:t>+47% rispetto alla media del settore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tat card 3"/>
          <p:cNvSpPr/>
          <p:nvPr/>
        </p:nvSpPr>
        <p:spPr>
          <a:xfrm>
            <a:off x="8037720" y="1965960"/>
            <a:ext cx="3336840" cy="251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24" name="TextBox 25"/>
          <p:cNvSpPr/>
          <p:nvPr/>
        </p:nvSpPr>
        <p:spPr>
          <a:xfrm>
            <a:off x="8357760" y="2240280"/>
            <a:ext cx="2696760" cy="76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5000" b="0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&gt; 60%</a:t>
            </a:r>
            <a:endParaRPr lang="it-IT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Box 26"/>
          <p:cNvSpPr/>
          <p:nvPr/>
        </p:nvSpPr>
        <p:spPr>
          <a:xfrm>
            <a:off x="8357760" y="3154680"/>
            <a:ext cx="26967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dei lavoratori del comparto archeologico esercita la libera professione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Box 27"/>
          <p:cNvSpPr/>
          <p:nvPr/>
        </p:nvSpPr>
        <p:spPr>
          <a:xfrm>
            <a:off x="8357760" y="4041720"/>
            <a:ext cx="2696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trike="noStrike">
                <a:solidFill>
                  <a:srgbClr val="9A4F12"/>
                </a:solidFill>
                <a:effectLst/>
                <a:uFillTx/>
                <a:latin typeface="Public Sans"/>
              </a:rPr>
              <a:t>Il dato più alto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Box 28"/>
          <p:cNvSpPr/>
          <p:nvPr/>
        </p:nvSpPr>
        <p:spPr>
          <a:xfrm>
            <a:off x="813960" y="4754880"/>
            <a:ext cx="1056348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5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Il Tavolo:  </a:t>
            </a:r>
            <a:r>
              <a:rPr lang="it-IT" sz="1500" b="0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28 rappresentanti  ·  11 associazioni  ·  15 regioni  ·  incontri di Milano e Roma</a:t>
            </a:r>
            <a:endParaRPr lang="it-IT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Box 29"/>
          <p:cNvSpPr/>
          <p:nvPr/>
        </p:nvSpPr>
        <p:spPr>
          <a:xfrm>
            <a:off x="813960" y="5212080"/>
            <a:ext cx="10563480" cy="15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0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Fonti: Symbola 2026; Associazione Nazionale Archeologi</a:t>
            </a: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13960" y="868680"/>
            <a:ext cx="10563480" cy="68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2600" b="0" u="none" strike="noStrike">
                <a:solidFill>
                  <a:srgbClr val="14213D"/>
                </a:solidFill>
                <a:effectLst/>
                <a:uFillTx/>
                <a:latin typeface="Libre Baskerville"/>
                <a:ea typeface="Libre Baskerville"/>
              </a:rPr>
              <a:t>Welfare culturale: la cultura come salute pubblica</a:t>
            </a:r>
            <a:endParaRPr lang="it-IT" sz="2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30" name="TextBox 2"/>
          <p:cNvSpPr/>
          <p:nvPr/>
        </p:nvSpPr>
        <p:spPr>
          <a:xfrm>
            <a:off x="813960" y="502920"/>
            <a:ext cx="10563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150" strike="noStrike">
                <a:solidFill>
                  <a:srgbClr val="9A4F12"/>
                </a:solidFill>
                <a:effectLst/>
                <a:uFillTx/>
                <a:latin typeface="Public Sans"/>
              </a:rPr>
              <a:t>PRIMA PROPOSTA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Box 3"/>
          <p:cNvSpPr/>
          <p:nvPr/>
        </p:nvSpPr>
        <p:spPr>
          <a:xfrm>
            <a:off x="813960" y="1691640"/>
            <a:ext cx="603432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0" i="1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Per l'OMS (2019) la cultura agisce in tutte e tre le fasi della prevenzione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val 4"/>
          <p:cNvSpPr/>
          <p:nvPr/>
        </p:nvSpPr>
        <p:spPr>
          <a:xfrm>
            <a:off x="813960" y="2286000"/>
            <a:ext cx="547920" cy="54792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1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Box 5"/>
          <p:cNvSpPr/>
          <p:nvPr/>
        </p:nvSpPr>
        <p:spPr>
          <a:xfrm>
            <a:off x="1591200" y="2267640"/>
            <a:ext cx="521136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Prevenzione primaria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Box 6"/>
          <p:cNvSpPr/>
          <p:nvPr/>
        </p:nvSpPr>
        <p:spPr>
          <a:xfrm>
            <a:off x="1591200" y="2606040"/>
            <a:ext cx="521136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Riduce lo stress, favorisce la socialità, migliora gli stili di vita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val 7"/>
          <p:cNvSpPr/>
          <p:nvPr/>
        </p:nvSpPr>
        <p:spPr>
          <a:xfrm>
            <a:off x="813960" y="3310200"/>
            <a:ext cx="547920" cy="54792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2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Box 8"/>
          <p:cNvSpPr/>
          <p:nvPr/>
        </p:nvSpPr>
        <p:spPr>
          <a:xfrm>
            <a:off x="1591200" y="3291840"/>
            <a:ext cx="521136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Prevenzione secondaria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Box 9"/>
          <p:cNvSpPr/>
          <p:nvPr/>
        </p:nvSpPr>
        <p:spPr>
          <a:xfrm>
            <a:off x="1591200" y="3630240"/>
            <a:ext cx="521136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Aiuta a cogliere precocemente i segnali di disagio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Oval 10"/>
          <p:cNvSpPr/>
          <p:nvPr/>
        </p:nvSpPr>
        <p:spPr>
          <a:xfrm>
            <a:off x="813960" y="4334400"/>
            <a:ext cx="547920" cy="54792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3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Box 11"/>
          <p:cNvSpPr/>
          <p:nvPr/>
        </p:nvSpPr>
        <p:spPr>
          <a:xfrm>
            <a:off x="1591200" y="4316040"/>
            <a:ext cx="521136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Prevenzione terziaria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Box 12"/>
          <p:cNvSpPr/>
          <p:nvPr/>
        </p:nvSpPr>
        <p:spPr>
          <a:xfrm>
            <a:off x="1591200" y="4654440"/>
            <a:ext cx="521136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Accompagna patologie croniche, disabilità, disturbi mentali, fino al fine vita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CCNL panel"/>
          <p:cNvSpPr/>
          <p:nvPr/>
        </p:nvSpPr>
        <p:spPr>
          <a:xfrm>
            <a:off x="7315200" y="1691640"/>
            <a:ext cx="4061880" cy="383976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42" name="TextBox 14"/>
          <p:cNvSpPr/>
          <p:nvPr/>
        </p:nvSpPr>
        <p:spPr>
          <a:xfrm>
            <a:off x="7680960" y="1965960"/>
            <a:ext cx="33303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99" strike="noStrike">
                <a:solidFill>
                  <a:srgbClr val="E0A458"/>
                </a:solidFill>
                <a:effectLst/>
                <a:uFillTx/>
                <a:latin typeface="Public Sans"/>
              </a:rPr>
              <a:t>NEL CCNL DEGLI STUDI PROFESSIONALI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Box 15"/>
          <p:cNvSpPr/>
          <p:nvPr/>
        </p:nvSpPr>
        <p:spPr>
          <a:xfrm>
            <a:off x="7680960" y="2377440"/>
            <a:ext cx="3330360" cy="191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lang="it-IT" sz="1300" b="1" u="none" strike="noStrike">
                <a:solidFill>
                  <a:srgbClr val="FFFFFF"/>
                </a:solidFill>
                <a:effectLst/>
                <a:uFillTx/>
                <a:latin typeface="Public Sans"/>
              </a:rPr>
              <a:t>Misure di welfare culturale </a:t>
            </a:r>
            <a:r>
              <a:rPr lang="it-IT" sz="1300" b="0" u="none" strike="noStrike">
                <a:solidFill>
                  <a:srgbClr val="C9D2E0"/>
                </a:solidFill>
                <a:effectLst/>
                <a:uFillTx/>
                <a:latin typeface="Public Sans"/>
              </a:rPr>
              <a:t>già nel prossimo rinnovo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</a:pPr>
            <a:r>
              <a:rPr lang="it-IT" sz="1300" b="1" u="none" strike="noStrike">
                <a:solidFill>
                  <a:srgbClr val="FFFFFF"/>
                </a:solidFill>
                <a:effectLst/>
                <a:uFillTx/>
                <a:latin typeface="Public Sans"/>
              </a:rPr>
              <a:t>Adesione alle iniziative regionali, </a:t>
            </a:r>
            <a:r>
              <a:rPr lang="it-IT" sz="1300" b="0" u="none" strike="noStrike">
                <a:solidFill>
                  <a:srgbClr val="C9D2E0"/>
                </a:solidFill>
                <a:effectLst/>
                <a:uFillTx/>
                <a:latin typeface="Public Sans"/>
              </a:rPr>
              <a:t>come il manifesto di Toscana ed Emilia-Romagna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300" b="1" u="none" strike="noStrike">
                <a:solidFill>
                  <a:srgbClr val="FFFFFF"/>
                </a:solidFill>
                <a:effectLst/>
                <a:uFillTx/>
                <a:latin typeface="Public Sans"/>
              </a:rPr>
              <a:t>Partnership con il Cultural Welfare Center </a:t>
            </a:r>
            <a:r>
              <a:rPr lang="it-IT" sz="1300" b="0" u="none" strike="noStrike">
                <a:solidFill>
                  <a:srgbClr val="C9D2E0"/>
                </a:solidFill>
                <a:effectLst/>
                <a:uFillTx/>
                <a:latin typeface="Public Sans"/>
              </a:rPr>
              <a:t>per iniziative mirate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Box 16"/>
          <p:cNvSpPr/>
          <p:nvPr/>
        </p:nvSpPr>
        <p:spPr>
          <a:xfrm>
            <a:off x="7680960" y="4434840"/>
            <a:ext cx="155376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3000" b="0" u="none" strike="noStrike">
                <a:solidFill>
                  <a:srgbClr val="E0A458"/>
                </a:solidFill>
                <a:effectLst/>
                <a:uFillTx/>
                <a:latin typeface="Libre Baskerville"/>
              </a:rPr>
              <a:t>864 €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Box 17"/>
          <p:cNvSpPr/>
          <p:nvPr/>
        </p:nvSpPr>
        <p:spPr>
          <a:xfrm>
            <a:off x="9235440" y="4462200"/>
            <a:ext cx="177588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0" u="none" strike="noStrike">
                <a:solidFill>
                  <a:srgbClr val="C9D2E0"/>
                </a:solidFill>
                <a:effectLst/>
                <a:uFillTx/>
                <a:latin typeface="Public Sans"/>
              </a:rPr>
              <a:t>valore di benessere annuo per visitatore di museo (Finlandia, 2023)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13960" y="868680"/>
            <a:ext cx="10563480" cy="68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2600" b="0" u="none" strike="noStrike">
                <a:solidFill>
                  <a:srgbClr val="14213D"/>
                </a:solidFill>
                <a:effectLst/>
                <a:uFillTx/>
                <a:latin typeface="Libre Baskerville"/>
                <a:ea typeface="Libre Baskerville"/>
              </a:rPr>
              <a:t>Pianificazione territoriale: la competenza al centro</a:t>
            </a:r>
            <a:endParaRPr lang="it-IT" sz="2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47" name="TextBox 2"/>
          <p:cNvSpPr/>
          <p:nvPr/>
        </p:nvSpPr>
        <p:spPr>
          <a:xfrm>
            <a:off x="813960" y="502920"/>
            <a:ext cx="10563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150" strike="noStrike">
                <a:solidFill>
                  <a:srgbClr val="9A4F12"/>
                </a:solidFill>
                <a:effectLst/>
                <a:uFillTx/>
                <a:latin typeface="Public Sans"/>
              </a:rPr>
              <a:t>SECONDA PROPOSTA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Fase 1"/>
          <p:cNvSpPr/>
          <p:nvPr/>
        </p:nvSpPr>
        <p:spPr>
          <a:xfrm>
            <a:off x="813960" y="1783080"/>
            <a:ext cx="2971080" cy="1782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49" name="TextBox 4"/>
          <p:cNvSpPr/>
          <p:nvPr/>
        </p:nvSpPr>
        <p:spPr>
          <a:xfrm>
            <a:off x="1088280" y="2057400"/>
            <a:ext cx="24224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99" strike="noStrike">
                <a:solidFill>
                  <a:srgbClr val="9A4F12"/>
                </a:solidFill>
                <a:effectLst/>
                <a:uFillTx/>
                <a:latin typeface="Public Sans"/>
              </a:rPr>
              <a:t>A MONTE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Box 5"/>
          <p:cNvSpPr/>
          <p:nvPr/>
        </p:nvSpPr>
        <p:spPr>
          <a:xfrm>
            <a:off x="1088280" y="2377440"/>
            <a:ext cx="24224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2200" b="0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Decisione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Box 6"/>
          <p:cNvSpPr/>
          <p:nvPr/>
        </p:nvSpPr>
        <p:spPr>
          <a:xfrm>
            <a:off x="1088280" y="2926080"/>
            <a:ext cx="24224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Pubblica amministrazione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Chevron 7"/>
          <p:cNvSpPr/>
          <p:nvPr/>
        </p:nvSpPr>
        <p:spPr>
          <a:xfrm>
            <a:off x="4042440" y="2491560"/>
            <a:ext cx="310320" cy="365040"/>
          </a:xfrm>
          <a:prstGeom prst="chevron">
            <a:avLst>
              <a:gd name="adj" fmla="val 50000"/>
            </a:avLst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53" name="Fase 2"/>
          <p:cNvSpPr/>
          <p:nvPr/>
        </p:nvSpPr>
        <p:spPr>
          <a:xfrm>
            <a:off x="4609800" y="1783080"/>
            <a:ext cx="2971080" cy="178236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54" name="TextBox 9"/>
          <p:cNvSpPr/>
          <p:nvPr/>
        </p:nvSpPr>
        <p:spPr>
          <a:xfrm>
            <a:off x="4884120" y="2057400"/>
            <a:ext cx="24224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99" strike="noStrike">
                <a:solidFill>
                  <a:srgbClr val="E0A458"/>
                </a:solidFill>
                <a:effectLst/>
                <a:uFillTx/>
                <a:latin typeface="Public Sans"/>
              </a:rPr>
              <a:t>NEL MEZZO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Box 10"/>
          <p:cNvSpPr/>
          <p:nvPr/>
        </p:nvSpPr>
        <p:spPr>
          <a:xfrm>
            <a:off x="4884120" y="2377440"/>
            <a:ext cx="24224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2200" b="0" u="none" strike="noStrike">
                <a:solidFill>
                  <a:srgbClr val="FFFFFF"/>
                </a:solidFill>
                <a:effectLst/>
                <a:uFillTx/>
                <a:latin typeface="Libre Baskerville"/>
              </a:rPr>
              <a:t>Fase esecutiva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Box 11"/>
          <p:cNvSpPr/>
          <p:nvPr/>
        </p:nvSpPr>
        <p:spPr>
          <a:xfrm>
            <a:off x="4884120" y="2926080"/>
            <a:ext cx="24224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1" u="none" strike="noStrike">
                <a:solidFill>
                  <a:srgbClr val="C9D2E0"/>
                </a:solidFill>
                <a:effectLst/>
                <a:uFillTx/>
                <a:latin typeface="Public Sans"/>
              </a:rPr>
              <a:t>Paesaggista · Archeologo · Storico dell'arte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hevron 12"/>
          <p:cNvSpPr/>
          <p:nvPr/>
        </p:nvSpPr>
        <p:spPr>
          <a:xfrm>
            <a:off x="7838640" y="2491560"/>
            <a:ext cx="310320" cy="365040"/>
          </a:xfrm>
          <a:prstGeom prst="chevron">
            <a:avLst>
              <a:gd name="adj" fmla="val 50000"/>
            </a:avLst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58" name="Fase 3"/>
          <p:cNvSpPr/>
          <p:nvPr/>
        </p:nvSpPr>
        <p:spPr>
          <a:xfrm>
            <a:off x="8406000" y="1783080"/>
            <a:ext cx="2971080" cy="1782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59" name="TextBox 14"/>
          <p:cNvSpPr/>
          <p:nvPr/>
        </p:nvSpPr>
        <p:spPr>
          <a:xfrm>
            <a:off x="8680320" y="2057400"/>
            <a:ext cx="242244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99" strike="noStrike">
                <a:solidFill>
                  <a:srgbClr val="9A4F12"/>
                </a:solidFill>
                <a:effectLst/>
                <a:uFillTx/>
                <a:latin typeface="Public Sans"/>
              </a:rPr>
              <a:t>A VALLE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Box 15"/>
          <p:cNvSpPr/>
          <p:nvPr/>
        </p:nvSpPr>
        <p:spPr>
          <a:xfrm>
            <a:off x="8680320" y="2377440"/>
            <a:ext cx="24224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2200" b="0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Controllo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Box 16"/>
          <p:cNvSpPr/>
          <p:nvPr/>
        </p:nvSpPr>
        <p:spPr>
          <a:xfrm>
            <a:off x="8680320" y="2926080"/>
            <a:ext cx="242244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Pubblica amministrazione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Box 17"/>
          <p:cNvSpPr/>
          <p:nvPr/>
        </p:nvSpPr>
        <p:spPr>
          <a:xfrm>
            <a:off x="813960" y="3794760"/>
            <a:ext cx="105634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0" i="1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Oggi le relazioni specialistiche sono spesso affidate a figure generiche: serve competenza.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roposta 1"/>
          <p:cNvSpPr/>
          <p:nvPr/>
        </p:nvSpPr>
        <p:spPr>
          <a:xfrm>
            <a:off x="813960" y="4389120"/>
            <a:ext cx="3337920" cy="1188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64" name="TextBox 19"/>
          <p:cNvSpPr/>
          <p:nvPr/>
        </p:nvSpPr>
        <p:spPr>
          <a:xfrm>
            <a:off x="1088280" y="4553640"/>
            <a:ext cx="2789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ANCI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Box 20"/>
          <p:cNvSpPr/>
          <p:nvPr/>
        </p:nvSpPr>
        <p:spPr>
          <a:xfrm>
            <a:off x="1088280" y="4892040"/>
            <a:ext cx="278928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Migliorare la qualità dei Piani Urbanistici Comunali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roposta 2"/>
          <p:cNvSpPr/>
          <p:nvPr/>
        </p:nvSpPr>
        <p:spPr>
          <a:xfrm>
            <a:off x="4426560" y="4389120"/>
            <a:ext cx="3337920" cy="1188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67" name="TextBox 22"/>
          <p:cNvSpPr/>
          <p:nvPr/>
        </p:nvSpPr>
        <p:spPr>
          <a:xfrm>
            <a:off x="4700880" y="4553640"/>
            <a:ext cx="2789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Conferenza Stato-Regioni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Box 23"/>
          <p:cNvSpPr/>
          <p:nvPr/>
        </p:nvSpPr>
        <p:spPr>
          <a:xfrm>
            <a:off x="4700880" y="4892040"/>
            <a:ext cx="278928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Valorizzare il patrimonio di conoscenze dei professionisti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roposta 3"/>
          <p:cNvSpPr/>
          <p:nvPr/>
        </p:nvSpPr>
        <p:spPr>
          <a:xfrm>
            <a:off x="8039520" y="4389120"/>
            <a:ext cx="3337920" cy="1188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70" name="TextBox 25"/>
          <p:cNvSpPr/>
          <p:nvPr/>
        </p:nvSpPr>
        <p:spPr>
          <a:xfrm>
            <a:off x="8313840" y="4553640"/>
            <a:ext cx="2789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Normativa vincolistica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26"/>
          <p:cNvSpPr/>
          <p:nvPr/>
        </p:nvSpPr>
        <p:spPr>
          <a:xfrm>
            <a:off x="8313840" y="4892040"/>
            <a:ext cx="278928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Verifica di attualità dei vincoli ope legis in ambito urbano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13960" y="868680"/>
            <a:ext cx="10563480" cy="68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2600" b="0" u="none" strike="noStrike">
                <a:solidFill>
                  <a:srgbClr val="14213D"/>
                </a:solidFill>
                <a:effectLst/>
                <a:uFillTx/>
                <a:latin typeface="Libre Baskerville"/>
                <a:ea typeface="Libre Baskerville"/>
              </a:rPr>
              <a:t>Le altre direttrici e il nostro impegno</a:t>
            </a:r>
            <a:endParaRPr lang="it-IT" sz="26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73" name="TextBox 2"/>
          <p:cNvSpPr/>
          <p:nvPr/>
        </p:nvSpPr>
        <p:spPr>
          <a:xfrm>
            <a:off x="813960" y="502920"/>
            <a:ext cx="10563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pc="150" strike="noStrike">
                <a:solidFill>
                  <a:srgbClr val="9A4F12"/>
                </a:solidFill>
                <a:effectLst/>
                <a:uFillTx/>
                <a:latin typeface="Public Sans"/>
              </a:rPr>
              <a:t>UNA VISIONE PER IL PAESE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Direttrice 1"/>
          <p:cNvSpPr/>
          <p:nvPr/>
        </p:nvSpPr>
        <p:spPr>
          <a:xfrm>
            <a:off x="813960" y="1783080"/>
            <a:ext cx="2434680" cy="233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75" name="Oval 4"/>
          <p:cNvSpPr/>
          <p:nvPr/>
        </p:nvSpPr>
        <p:spPr>
          <a:xfrm>
            <a:off x="1088280" y="2011680"/>
            <a:ext cx="456480" cy="45648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1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5"/>
          <p:cNvSpPr/>
          <p:nvPr/>
        </p:nvSpPr>
        <p:spPr>
          <a:xfrm>
            <a:off x="1088280" y="2606040"/>
            <a:ext cx="18860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Partecipazione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6"/>
          <p:cNvSpPr/>
          <p:nvPr/>
        </p:nvSpPr>
        <p:spPr>
          <a:xfrm>
            <a:off x="1088280" y="3246120"/>
            <a:ext cx="188604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Professionisti facilitatori del dialogo tra istituzioni e cittadini, sul modello OCSE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Direttrice 2"/>
          <p:cNvSpPr/>
          <p:nvPr/>
        </p:nvSpPr>
        <p:spPr>
          <a:xfrm>
            <a:off x="3523320" y="1783080"/>
            <a:ext cx="2434680" cy="233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79" name="Oval 8"/>
          <p:cNvSpPr/>
          <p:nvPr/>
        </p:nvSpPr>
        <p:spPr>
          <a:xfrm>
            <a:off x="3797640" y="2011680"/>
            <a:ext cx="456480" cy="45648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2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9"/>
          <p:cNvSpPr/>
          <p:nvPr/>
        </p:nvSpPr>
        <p:spPr>
          <a:xfrm>
            <a:off x="3797640" y="2606040"/>
            <a:ext cx="18860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Formazione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Box 10"/>
          <p:cNvSpPr/>
          <p:nvPr/>
        </p:nvSpPr>
        <p:spPr>
          <a:xfrm>
            <a:off x="3797640" y="3246120"/>
            <a:ext cx="188604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Un regolamento per la formazione permanente prevista dalla Legge 4/2013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Direttrice 3"/>
          <p:cNvSpPr/>
          <p:nvPr/>
        </p:nvSpPr>
        <p:spPr>
          <a:xfrm>
            <a:off x="6233040" y="1783080"/>
            <a:ext cx="2434680" cy="233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83" name="Oval 12"/>
          <p:cNvSpPr/>
          <p:nvPr/>
        </p:nvSpPr>
        <p:spPr>
          <a:xfrm>
            <a:off x="6507360" y="2011680"/>
            <a:ext cx="456480" cy="45648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3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13"/>
          <p:cNvSpPr/>
          <p:nvPr/>
        </p:nvSpPr>
        <p:spPr>
          <a:xfrm>
            <a:off x="6507360" y="2606040"/>
            <a:ext cx="18860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Turismo sostenibile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Box 14"/>
          <p:cNvSpPr/>
          <p:nvPr/>
        </p:nvSpPr>
        <p:spPr>
          <a:xfrm>
            <a:off x="6507360" y="3246120"/>
            <a:ext cx="188604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4 turisti su 10 scelgono la meta per l'offerta culturale: contro l'overtourism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Direttrice 4"/>
          <p:cNvSpPr/>
          <p:nvPr/>
        </p:nvSpPr>
        <p:spPr>
          <a:xfrm>
            <a:off x="8942760" y="1783080"/>
            <a:ext cx="2434680" cy="233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Public Sans"/>
            </a:endParaRPr>
          </a:p>
        </p:txBody>
      </p:sp>
      <p:sp>
        <p:nvSpPr>
          <p:cNvPr id="87" name="Oval 16"/>
          <p:cNvSpPr/>
          <p:nvPr/>
        </p:nvSpPr>
        <p:spPr>
          <a:xfrm>
            <a:off x="9217080" y="2011680"/>
            <a:ext cx="456480" cy="456480"/>
          </a:xfrm>
          <a:prstGeom prst="ellipse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it-IT" sz="1600" b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4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17"/>
          <p:cNvSpPr/>
          <p:nvPr/>
        </p:nvSpPr>
        <p:spPr>
          <a:xfrm>
            <a:off x="9217080" y="2606040"/>
            <a:ext cx="18860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spAutoFit/>
          </a:bodyPr>
          <a:p>
            <a:pPr defTabSz="914400">
              <a:lnSpc>
                <a:spcPct val="100000"/>
              </a:lnSpc>
            </a:pPr>
            <a:r>
              <a:rPr lang="it-IT" sz="1400" b="1" u="none" strike="noStrike">
                <a:solidFill>
                  <a:srgbClr val="14213D"/>
                </a:solidFill>
                <a:effectLst/>
                <a:uFillTx/>
                <a:latin typeface="Public Sans"/>
              </a:rPr>
              <a:t>Architettura contemporanea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18"/>
          <p:cNvSpPr/>
          <p:nvPr/>
        </p:nvSpPr>
        <p:spPr>
          <a:xfrm>
            <a:off x="9217080" y="3246120"/>
            <a:ext cx="188604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200" b="0" u="none" strike="noStrike">
                <a:solidFill>
                  <a:srgbClr val="4A5568"/>
                </a:solidFill>
                <a:effectLst/>
                <a:uFillTx/>
                <a:latin typeface="Public Sans"/>
              </a:rPr>
              <a:t>Le opere del nostro tempo sono patrimonio: DDL n. 1112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Box 19"/>
          <p:cNvSpPr/>
          <p:nvPr/>
        </p:nvSpPr>
        <p:spPr>
          <a:xfrm>
            <a:off x="813960" y="4389120"/>
            <a:ext cx="9466200" cy="86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700" b="0" i="1" u="none" strike="noStrike">
                <a:solidFill>
                  <a:srgbClr val="14213D"/>
                </a:solidFill>
                <a:effectLst/>
                <a:uFillTx/>
                <a:latin typeface="Libre Baskerville"/>
              </a:rPr>
              <a:t>«Una società moderna si misura dalla qualità dei suoi luoghi, dalla salute dei suoi cittadini, dalla consapevolezza con cui custodisce la propria memoria e progetta il proprio futuro.»</a:t>
            </a:r>
            <a:endParaRPr lang="it-IT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Box 20"/>
          <p:cNvSpPr/>
          <p:nvPr/>
        </p:nvSpPr>
        <p:spPr>
          <a:xfrm>
            <a:off x="813960" y="5349240"/>
            <a:ext cx="10563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300" b="1" u="none" strike="noStrike">
                <a:solidFill>
                  <a:srgbClr val="9A4F12"/>
                </a:solidFill>
                <a:effectLst/>
                <a:uFillTx/>
                <a:latin typeface="Public Sans"/>
              </a:rPr>
              <a:t>In ciascuno di questi ambiti, il libero professionista è protagonista.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LibreOffice/26.8.0.3$Linux_X86_64 LibreOffice_project/bce0998afefdbc355585ca324285661a2170ba77</Application>
  <AppVersion>15.0000</AppVersion>
  <Words>94</Words>
  <Paragraphs>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2026-10-11T12:10:27Z</dcterms:created>
  <dc:creator/>
  <dc:description/>
  <dc:language>it-IT</dc:language>
  <cp:lastModifiedBy/>
  <dcterms:modified xsi:type="dcterms:W3CDTF">2026-10-19T19:16:33Z</dcterms:modified>
  <cp:revision>7</cp:revision>
  <dc:subject/>
  <dc:title>Previdenza e Welfare delle Professioni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Widescreen</vt:lpwstr>
  </property>
  <property fmtid="{D5CDD505-2E9C-101B-9397-08002B2CF9AE}" pid="4" name="Slides">
    <vt:i4>1</vt:i4>
  </property>
</Properties>
</file>