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60" r:id="rId4"/>
    <p:sldId id="261" r:id="rId5"/>
    <p:sldId id="262" r:id="rId6"/>
    <p:sldId id="263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43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44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33512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[~40 secondi]</a:t>
            </a:r>
          </a:p>
          <a:p>
            <a:r>
              <a:t>Buon pomeriggio a tutte e a tutti.</a:t>
            </a:r>
          </a:p>
          <a:p>
            <a:r>
              <a:t>Porto qui la sintesi del lavoro del Tavolo Fisco: trentaquattro colleghe e colleghi di professioni diverse, che ringrazio uno per uno, perché il documento che presentiamo è davvero frutto di un lavoro collettivo.</a:t>
            </a:r>
          </a:p>
          <a:p>
            <a:r>
              <a:t>Siamo partiti da una domanda molto semplice: perché un professionista, in Italia, a parità di reddito paga di più e conta di meno?</a:t>
            </a:r>
          </a:p>
          <a:p>
            <a:r>
              <a:t>Le nostre risposte stanno in quattordici proposte. Non le leggerò tutte: in dieci minuti vi dico dove, secondo noi, sta il problema e quali sono le priorità.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[~1 minuto e 15]</a:t>
            </a:r>
          </a:p>
          <a:p>
            <a:r>
              <a:t>Partiamo dal contesto. La legge delega 111 del 2023 ha avviato una riforma che condividiamo in gran parte negli obiettivi.</a:t>
            </a:r>
          </a:p>
          <a:p>
            <a:r>
              <a:t>Ma una riforma, anche ben scritta, non produce effetti se la collochi dentro un sistema che non funziona. E il nostro sistema resta complesso e farraginoso: un'Irpef frammentata in una selva di regimi; un calendario fiscale che vive di proroghe; regole che diventano certe solo dopo una circolare, spesso arrivata a ridosso della scadenza, a volte dopo.</a:t>
            </a:r>
          </a:p>
          <a:p>
            <a:r>
              <a:t>Il caso più chiaro è il concordato preventivo biennale. Uno strumento di compliance utile, che abbiamo sostenuto. Interventi normativi e di prassi confusi, e arrivati a ridosso delle scadenze, lo hanno reso di fatto inutilizzabile per molti. E con l'ultimo correttivo è stato precluso proprio a chi lavora in associazione professionale, STP o STA: esattamente i soggetti che il Governo dice di voler spingere verso l'aggregazione.</a:t>
            </a:r>
          </a:p>
          <a:p>
            <a:r>
              <a:t>Il tutto con una pressione fiscale e un tasso di evasione superiori alla media europea. Risultato: un sistema che penalizza i contribuenti onesti, e chi, come noi, ogni giorno lo fa funzionare.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[~1 minuto e 15]</a:t>
            </a:r>
          </a:p>
          <a:p>
            <a:r>
              <a:t>Il professionista ha un doppio ruolo: è contribuente, ed è il tecnico che fa funzionare il sistema. Su entrambi i fronti paga inefficienze che non dipendono da lui.</a:t>
            </a:r>
          </a:p>
          <a:p>
            <a:r>
              <a:t>Come tecnici paghiamo l'incertezza del diritto. Lo Statuto del contribuente viene violato con interpretazioni che a volte superano le norme e arrivano retroattive: penso al Manuale di Frascati sul credito ricerca e sviluppo, arrivato otto anni dopo, con effetti finanziari e penali pesantissimi. E paghiamo adempimenti moltiplicati più per far quadrare i saldi di bilancio che per combattere l'evasione.</a:t>
            </a:r>
          </a:p>
          <a:p>
            <a:r>
              <a:t>Come contribuenti, il legislatore ci lascia in una zona di marginalità: incentivi pensati per le imprese; ritenute del 20% sul lordo che ci tengono strutturalmente a credito con l'Erario; rendimenti delle Casse tassati due volte, così che la nostra previdenza di primo pilastro è tutelata meno della previdenza complementare degli altri.</a:t>
            </a:r>
          </a:p>
          <a:p>
            <a:r>
              <a:t>Va riconosciuta un'eccezione positiva: la neutralità fiscale delle operazioni di aggregazione e riorganizzazione degli studi, finalmente allineata alle imprese.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[~1 minuto e 45]</a:t>
            </a:r>
          </a:p>
          <a:p>
            <a:r>
              <a:t>Veniamo alle proposte. Le abbiamo divise in due: cosa Confprofessioni propone per il Paese, e cosa per i professionisti.</a:t>
            </a:r>
          </a:p>
          <a:p>
            <a:r>
              <a:t>Per il Paese, nove proposte. Ne sottolineo tre.</a:t>
            </a:r>
          </a:p>
          <a:p>
            <a:r>
              <a:t>Primo: un calendario fiscale certo. Un termine perentorio al 31 dicembre per qualsiasi modifica che incida sulle dichiarazioni dell'anno; scadenze stabili da un anno all'altro; e se i modelli arrivano in ritardo, slittamento automatico dei termini. Non è un favore ai professionisti: è una condizione di funzionamento.</a:t>
            </a:r>
          </a:p>
          <a:p>
            <a:r>
              <a:t>Secondo: meno adempimenti. Con la fattura elettronica lo Stato ha il dato in tempo reale: non ha senso continuare a chiedere rendicontazioni a posteriori. Si parta dall'eliminazione delle comunicazioni delle liquidazioni periodiche Iva.</a:t>
            </a:r>
          </a:p>
          <a:p>
            <a:r>
              <a:t>Terzo: un sistema sanzionatorio proporzionato. Più severo con chi omette le dichiarazioni o froda, molto più leggero con l'errore formale e il ritardo non doloso. E basta con rottamazioni e condoni, che sono la prova del fallimento del sistema e un premio a chi non paga.</a:t>
            </a:r>
          </a:p>
          <a:p>
            <a:r>
              <a:t>Completano il quadro: una comunicazione delle Agenzie chiara, con FAQ e interpelli dal valore ufficiale; banche dati pubbliche interoperabili; formazione dei funzionari pubblici progettata insieme ai professionisti; canali dedicati ai professionisti negli uffici; detrazione elevata a 18 mila euro per i giovani fino a 35 anni; e la stessa detrazione per tutti i redditi da lavoro, dipendente e autonomo.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[~1 minuto e 30]</a:t>
            </a:r>
          </a:p>
          <a:p>
            <a:r>
              <a:t>Per i professionisti, cinque proposte.</a:t>
            </a:r>
          </a:p>
          <a:p>
            <a:r>
              <a:t>Uno: incentivi su investimenti, assunzioni e formazione con le stesse regole delle imprese. I servizi professionali valgono il 15% del PIL: l'equiparazione deve essere sostanziale, non solo scritta nel codice degli incentivi.</a:t>
            </a:r>
          </a:p>
          <a:p>
            <a:r>
              <a:t>Due: basta doppia imposizione sui rendimenti delle Casse. L'Italia è uno dei soli tre Paesi dell'Unione con il modello ETT. Chiediamo il passaggio all'EET o, in alternativa, la detassazione dei rendimenti investiti in welfare per gli iscritti.</a:t>
            </a:r>
          </a:p>
          <a:p>
            <a:r>
              <a:t>Tre: un credito d'imposta per chi si aggrega in STP o STA, e una disciplina delle reti tra professionisti sul modello delle reti d'impresa.</a:t>
            </a:r>
          </a:p>
          <a:p>
            <a:r>
              <a:t>Quattro: attuare la delega sulla riduzione della ritenuta d'acconto per chi ha dipendenti e costi di struttura; in alternativa, una corsia rapida per i rimborsi.</a:t>
            </a:r>
          </a:p>
          <a:p>
            <a:r>
              <a:t>Cinque: la sospensione dei termini degli adempimenti in caso di malattia o di assistenza a un familiare. Oggi il professionista malato deve comunque rispettare le scadenze dei suoi clienti. È una tutela minima di civiltà.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[~45 secondi]</a:t>
            </a:r>
          </a:p>
          <a:p>
            <a:r>
              <a:t>Chiudo. Il fisco italiano è a un bivio: continuare con la logica emergenziale delle stratificazioni, degli adempimenti inutili e dei condoni, oppure fare una riforma strutturale fondata su certezza del diritto, semplicità ed equità.</a:t>
            </a:r>
          </a:p>
          <a:p>
            <a:r>
              <a:t>Per noi è una scelta di civiltà fiscale.</a:t>
            </a:r>
          </a:p>
          <a:p>
            <a:r>
              <a:t>Chiediamo che il professionista sia trattato per quello che è: un interlocutore dello Stato, non una categoria da tenere ai margini. È l'interesse dei professionisti, ma prima ancora è l'interesse del Paese.</a:t>
            </a:r>
          </a:p>
          <a:p>
            <a:r>
              <a:t>Grazie.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1264841"/>
            <a:ext cx="10566400" cy="1341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4800" dirty="0">
                <a:solidFill>
                  <a:srgbClr val="F7F5F0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812800" y="2910681"/>
            <a:ext cx="10566400" cy="3134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F7F5F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1371600"/>
            <a:ext cx="7315200" cy="1097280"/>
          </a:xfrm>
        </p:spPr>
        <p:txBody>
          <a:bodyPr/>
          <a:lstStyle/>
          <a:p>
            <a:r>
              <a:rPr sz="5400">
                <a:solidFill>
                  <a:srgbClr val="14213D"/>
                </a:solidFill>
                <a:latin typeface="Libre Baskerville"/>
              </a:rPr>
              <a:t>Tavolo Fisco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STATI GENERALI CONFPROFESSIONI  ·  RESTITUZIONE LAVORI DEI TAVOLI</a:t>
            </a:r>
          </a:p>
        </p:txBody>
      </p:sp>
      <p:sp>
        <p:nvSpPr>
          <p:cNvPr id="5" name="Rectangle 4"/>
          <p:cNvSpPr/>
          <p:nvPr/>
        </p:nvSpPr>
        <p:spPr>
          <a:xfrm>
            <a:off x="777240" y="3886200"/>
            <a:ext cx="548640" cy="38100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4069080"/>
            <a:ext cx="6400800" cy="61427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1" i="0" dirty="0">
                <a:solidFill>
                  <a:srgbClr val="14213D"/>
                </a:solidFill>
                <a:latin typeface="Public Sans"/>
              </a:rPr>
              <a:t>Maria Pia Nucera</a:t>
            </a:r>
            <a:r>
              <a:rPr lang="it-IT" sz="1600" b="1" i="0" dirty="0">
                <a:solidFill>
                  <a:srgbClr val="14213D"/>
                </a:solidFill>
                <a:latin typeface="Public Sans"/>
              </a:rPr>
              <a:t>		</a:t>
            </a:r>
            <a:r>
              <a:rPr lang="it-IT" sz="1600" b="1" dirty="0">
                <a:solidFill>
                  <a:srgbClr val="14213D"/>
                </a:solidFill>
                <a:latin typeface="Public Sans"/>
              </a:rPr>
              <a:t>          </a:t>
            </a:r>
          </a:p>
          <a:p>
            <a:pPr algn="l">
              <a:lnSpc>
                <a:spcPct val="130000"/>
              </a:lnSpc>
              <a:spcAft>
                <a:spcPts val="0"/>
              </a:spcAft>
            </a:pPr>
            <a:r>
              <a:rPr sz="1600" b="0" i="0" dirty="0" err="1">
                <a:solidFill>
                  <a:srgbClr val="4A5568"/>
                </a:solidFill>
                <a:latin typeface="Public Sans"/>
              </a:rPr>
              <a:t>Coordinatrice</a:t>
            </a:r>
            <a:r>
              <a:rPr sz="1600" b="0" i="0" dirty="0">
                <a:solidFill>
                  <a:srgbClr val="4A5568"/>
                </a:solidFill>
                <a:latin typeface="Public Sans"/>
              </a:rPr>
              <a:t> del </a:t>
            </a:r>
            <a:r>
              <a:rPr sz="1600" b="0" i="0" dirty="0" err="1">
                <a:solidFill>
                  <a:srgbClr val="4A5568"/>
                </a:solidFill>
                <a:latin typeface="Public Sans"/>
              </a:rPr>
              <a:t>Tavolo</a:t>
            </a:r>
            <a:r>
              <a:rPr lang="it-IT" sz="1600" b="0" i="0" dirty="0">
                <a:solidFill>
                  <a:srgbClr val="4A5568"/>
                </a:solidFill>
                <a:latin typeface="Public Sans"/>
              </a:rPr>
              <a:t>	</a:t>
            </a:r>
            <a:endParaRPr sz="1600" b="0" i="0" dirty="0">
              <a:solidFill>
                <a:srgbClr val="4A5568"/>
              </a:solidFill>
              <a:latin typeface="Public Sans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412480" y="1417320"/>
            <a:ext cx="301752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412480" y="1417320"/>
            <a:ext cx="54864" cy="1097280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0" y="1527048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0" i="0">
                <a:solidFill>
                  <a:srgbClr val="14213D"/>
                </a:solidFill>
                <a:latin typeface="Libre Baskerville"/>
              </a:rPr>
              <a:t>34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2640" y="1527048"/>
            <a:ext cx="164592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componenti del Tavolo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412480" y="2743200"/>
            <a:ext cx="301752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412480" y="2743200"/>
            <a:ext cx="54864" cy="1097280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686800" y="2852928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0" i="0">
                <a:solidFill>
                  <a:srgbClr val="14213D"/>
                </a:solidFill>
                <a:latin typeface="Libre Baskerville"/>
              </a:rPr>
              <a:t>14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92640" y="2852928"/>
            <a:ext cx="164592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proposte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412480" y="4069080"/>
            <a:ext cx="3017520" cy="10972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412480" y="4069080"/>
            <a:ext cx="54864" cy="1097280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0" y="4178808"/>
            <a:ext cx="109728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3600" b="0" i="0">
                <a:solidFill>
                  <a:srgbClr val="14213D"/>
                </a:solidFill>
                <a:latin typeface="Libre Baskerville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692640" y="4178808"/>
            <a:ext cx="1645920" cy="8686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direttrici: Paese e Professionisti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822960"/>
            <a:ext cx="10637215" cy="914400"/>
          </a:xfrm>
        </p:spPr>
        <p:txBody>
          <a:bodyPr wrap="square"/>
          <a:lstStyle/>
          <a:p>
            <a:pPr>
              <a:lnSpc>
                <a:spcPct val="105000"/>
              </a:lnSpc>
            </a:pPr>
            <a:r>
              <a:rPr sz="3000" b="0">
                <a:solidFill>
                  <a:srgbClr val="14213D"/>
                </a:solidFill>
                <a:latin typeface="Libre Baskerville"/>
              </a:rPr>
              <a:t>Una riforma in transizione dentro un sistema che non funziona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77240" y="50292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01 · IL CONTESTO</a:t>
            </a:r>
          </a:p>
        </p:txBody>
      </p:sp>
      <p:sp>
        <p:nvSpPr>
          <p:cNvPr id="4" name="Oval 3"/>
          <p:cNvSpPr/>
          <p:nvPr/>
        </p:nvSpPr>
        <p:spPr>
          <a:xfrm>
            <a:off x="777240" y="2221992"/>
            <a:ext cx="128016" cy="128016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2148840"/>
            <a:ext cx="60350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 i="0">
                <a:solidFill>
                  <a:srgbClr val="14213D"/>
                </a:solidFill>
                <a:latin typeface="Public Sans"/>
              </a:rPr>
              <a:t>Irpef frammentata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4A5568"/>
                </a:solidFill>
                <a:latin typeface="Public Sans"/>
              </a:rPr>
              <a:t>una selva di regimi sostitutivi erode la base imponibile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3090672"/>
            <a:ext cx="128016" cy="128016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3017520"/>
            <a:ext cx="60350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 i="0">
                <a:solidFill>
                  <a:srgbClr val="14213D"/>
                </a:solidFill>
                <a:latin typeface="Public Sans"/>
              </a:rPr>
              <a:t>Calendario instabile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4A5568"/>
                </a:solidFill>
                <a:latin typeface="Public Sans"/>
              </a:rPr>
              <a:t>proroghe e revisioni continue, scadenze che cambiano ogni anno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3959352"/>
            <a:ext cx="128016" cy="128016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" y="3886200"/>
            <a:ext cx="60350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 i="0">
                <a:solidFill>
                  <a:srgbClr val="14213D"/>
                </a:solidFill>
                <a:latin typeface="Public Sans"/>
              </a:rPr>
              <a:t>Regole certe solo dopo la prassi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4A5568"/>
                </a:solidFill>
                <a:latin typeface="Public Sans"/>
              </a:rPr>
              <a:t>chiarimenti tardivi, a volte retroattivi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4828031"/>
            <a:ext cx="128016" cy="128016"/>
          </a:xfrm>
          <a:prstGeom prst="ellipse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" y="4754879"/>
            <a:ext cx="6035040" cy="777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700" b="1" i="0">
                <a:solidFill>
                  <a:srgbClr val="14213D"/>
                </a:solidFill>
                <a:latin typeface="Public Sans"/>
              </a:rPr>
              <a:t>Pressione ed evasione alte</a:t>
            </a:r>
          </a:p>
          <a:p>
            <a:pPr algn="l">
              <a:lnSpc>
                <a:spcPct val="120000"/>
              </a:lnSpc>
              <a:spcAft>
                <a:spcPts val="0"/>
              </a:spcAft>
            </a:pPr>
            <a:r>
              <a:rPr sz="1400" b="0" i="0">
                <a:solidFill>
                  <a:srgbClr val="4A5568"/>
                </a:solidFill>
                <a:latin typeface="Public Sans"/>
              </a:rPr>
              <a:t>entrambe sopra la media europea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406640" y="2103120"/>
            <a:ext cx="4023360" cy="34290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26680" y="2377440"/>
            <a:ext cx="3383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E0A458"/>
                </a:solidFill>
                <a:latin typeface="Public Sans"/>
              </a:rPr>
              <a:t>IL CASO ESEMPLARE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26680" y="2697480"/>
            <a:ext cx="3383280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  <a:spcAft>
                <a:spcPts val="0"/>
              </a:spcAft>
            </a:pPr>
            <a:r>
              <a:rPr sz="2000" b="0" i="0">
                <a:solidFill>
                  <a:srgbClr val="FFFFFF"/>
                </a:solidFill>
                <a:latin typeface="Libre Baskerville"/>
              </a:rPr>
              <a:t>Concordato preventivo biennale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26680" y="3566160"/>
            <a:ext cx="3429000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 b="0" i="0">
                <a:solidFill>
                  <a:srgbClr val="C9D2E0"/>
                </a:solidFill>
                <a:latin typeface="Public Sans"/>
              </a:rPr>
              <a:t>Strumento utile, ridimensionato da norme e prassi arrivate a ridosso delle scadenze.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300" b="0" i="0">
                <a:solidFill>
                  <a:srgbClr val="C9D2E0"/>
                </a:solidFill>
                <a:latin typeface="Public Sans"/>
              </a:rPr>
              <a:t>L'ultimo correttivo lo preclude ad associazioni professionali, STP e STA: proprio le aggregazioni che si dice di voler incentivare.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822960"/>
            <a:ext cx="10637215" cy="914400"/>
          </a:xfrm>
        </p:spPr>
        <p:txBody>
          <a:bodyPr wrap="square"/>
          <a:lstStyle/>
          <a:p>
            <a:pPr>
              <a:lnSpc>
                <a:spcPct val="105000"/>
              </a:lnSpc>
            </a:pPr>
            <a:r>
              <a:rPr sz="3000" b="0" dirty="0" err="1">
                <a:solidFill>
                  <a:srgbClr val="14213D"/>
                </a:solidFill>
                <a:latin typeface="Libre Baskerville"/>
              </a:rPr>
              <a:t>Tecnici</a:t>
            </a:r>
            <a:r>
              <a:rPr sz="3000" b="0" dirty="0">
                <a:solidFill>
                  <a:srgbClr val="14213D"/>
                </a:solidFill>
                <a:latin typeface="Libre Baskerville"/>
              </a:rPr>
              <a:t> del </a:t>
            </a:r>
            <a:r>
              <a:rPr sz="3000" b="0" dirty="0" err="1">
                <a:solidFill>
                  <a:srgbClr val="14213D"/>
                </a:solidFill>
                <a:latin typeface="Libre Baskerville"/>
              </a:rPr>
              <a:t>sistema</a:t>
            </a:r>
            <a:r>
              <a:rPr sz="3000" b="0" dirty="0">
                <a:solidFill>
                  <a:srgbClr val="14213D"/>
                </a:solidFill>
                <a:latin typeface="Libre Baskerville"/>
              </a:rPr>
              <a:t> e </a:t>
            </a:r>
            <a:r>
              <a:rPr sz="3000" b="0" dirty="0" err="1">
                <a:solidFill>
                  <a:srgbClr val="14213D"/>
                </a:solidFill>
                <a:latin typeface="Libre Baskerville"/>
              </a:rPr>
              <a:t>contribuenti</a:t>
            </a:r>
            <a:r>
              <a:rPr sz="3000" b="0" dirty="0">
                <a:solidFill>
                  <a:srgbClr val="14213D"/>
                </a:solidFill>
                <a:latin typeface="Libre Baskerville"/>
              </a:rPr>
              <a:t> 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77240" y="50292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04 · IL DOPPIO RUOLO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103120"/>
            <a:ext cx="516636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97280" y="2286000"/>
            <a:ext cx="4526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14213D"/>
                </a:solidFill>
                <a:latin typeface="Libre Baskerville"/>
              </a:rPr>
              <a:t>Come tecnici</a:t>
            </a:r>
          </a:p>
        </p:txBody>
      </p:sp>
      <p:sp>
        <p:nvSpPr>
          <p:cNvPr id="6" name="Rectangle 5"/>
          <p:cNvSpPr/>
          <p:nvPr/>
        </p:nvSpPr>
        <p:spPr>
          <a:xfrm>
            <a:off x="1097280" y="2788920"/>
            <a:ext cx="457200" cy="28575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297180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297180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Statuto del contribuente violato da interpretazioni retroattive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352044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17320" y="352044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Manuale di Frascati: chiarimento sul credito R&amp;S otto anni dopo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97280" y="406908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406908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Adempimenti moltiplicati per i saldi di bilancio, non contro l'evasione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2103120"/>
            <a:ext cx="5166360" cy="26060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2286000"/>
            <a:ext cx="452628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14213D"/>
                </a:solidFill>
                <a:latin typeface="Libre Baskerville"/>
              </a:rPr>
              <a:t>Come contribuenti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537960" y="2788920"/>
            <a:ext cx="457200" cy="28575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537960" y="297180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58000" y="297180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Incentivi su investimenti e assunzioni pensati per le imprese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537960" y="352044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0" y="352044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Ritenuta del 20% sul lordo: professionista stabilmente a credito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37960" y="4069080"/>
            <a:ext cx="2743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9A4F12"/>
                </a:solidFill>
                <a:latin typeface="Public Sans"/>
              </a:rPr>
              <a:t>—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0" y="4069080"/>
            <a:ext cx="42519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50" b="0" i="0">
                <a:solidFill>
                  <a:srgbClr val="4A5568"/>
                </a:solidFill>
                <a:latin typeface="Public Sans"/>
              </a:rPr>
              <a:t>Rendimenti delle Casse tassati due volte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77240" y="4892040"/>
            <a:ext cx="10637215" cy="6858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097280" y="4892040"/>
            <a:ext cx="9997135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1" i="0">
                <a:solidFill>
                  <a:srgbClr val="E0A458"/>
                </a:solidFill>
                <a:latin typeface="Public Sans"/>
              </a:rPr>
              <a:t>Un'eccezione positiva  </a:t>
            </a:r>
            <a:r>
              <a:rPr sz="1400" b="0" i="0">
                <a:solidFill>
                  <a:srgbClr val="FFFFFF"/>
                </a:solidFill>
                <a:latin typeface="Public Sans"/>
              </a:rPr>
              <a:t>neutralità fiscale delle aggregazioni e riorganizzazioni degli studi, come per le imprese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822960"/>
            <a:ext cx="10637215" cy="914400"/>
          </a:xfrm>
        </p:spPr>
        <p:txBody>
          <a:bodyPr wrap="square"/>
          <a:lstStyle/>
          <a:p>
            <a:pPr>
              <a:lnSpc>
                <a:spcPct val="105000"/>
              </a:lnSpc>
            </a:pPr>
            <a:r>
              <a:rPr sz="3000" b="0">
                <a:solidFill>
                  <a:srgbClr val="14213D"/>
                </a:solidFill>
                <a:latin typeface="Libre Baskerville"/>
              </a:rPr>
              <a:t>Nove proposte, tre priorità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77240" y="50292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05 · CONFPROFESSIONI PER IL PAESE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057400"/>
            <a:ext cx="3429000" cy="210312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51560" y="219456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E0A458"/>
                </a:solidFill>
                <a:latin typeface="Libre Baskerville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606040"/>
            <a:ext cx="2880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Public Sans"/>
              </a:rPr>
              <a:t>Calendario fiscale certo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01752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 i="0">
                <a:solidFill>
                  <a:srgbClr val="C9D2E0"/>
                </a:solidFill>
                <a:latin typeface="Public Sans"/>
              </a:rPr>
              <a:t>Termine perentorio al 31/12 per le modifiche che incidono sulle dichiarazioni. Scadenze stabili. Slittamento automatico se i modelli arrivano tardi.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057400"/>
            <a:ext cx="3429000" cy="210312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663440" y="219456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E0A458"/>
                </a:solidFill>
                <a:latin typeface="Libre Baskerville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3440" y="2606040"/>
            <a:ext cx="2880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Public Sans"/>
              </a:rPr>
              <a:t>Meno adempimenti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63440" y="301752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 i="0">
                <a:solidFill>
                  <a:srgbClr val="C9D2E0"/>
                </a:solidFill>
                <a:latin typeface="Public Sans"/>
              </a:rPr>
              <a:t>Con la fattura elettronica il dato è in tempo reale: via le rendicontazioni a posteriori, a partire dalle LIPE.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01000" y="2057400"/>
            <a:ext cx="3429000" cy="210312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275320" y="219456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E0A458"/>
                </a:solidFill>
                <a:latin typeface="Libre Baskerville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2606040"/>
            <a:ext cx="28803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600" b="1" i="0">
                <a:solidFill>
                  <a:srgbClr val="FFFFFF"/>
                </a:solidFill>
                <a:latin typeface="Public Sans"/>
              </a:rPr>
              <a:t>Sanzioni proporzionate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75320" y="3017520"/>
            <a:ext cx="288036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200" b="0" i="0">
                <a:solidFill>
                  <a:srgbClr val="C9D2E0"/>
                </a:solidFill>
                <a:latin typeface="Public Sans"/>
              </a:rPr>
              <a:t>Severità su omissioni e frodi, leggerezza sugli errori formali. Fine della stagione di condoni e rottamazioni.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7240" y="434340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E INOLTRE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663440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41832" y="4663440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FAQ e interpelli con valore ufficiale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89120" y="4663440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4553712" y="4663440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Banche dati pubbliche integrate e interoperabili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001000" y="4663440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65592" y="4663440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Formazione dei funzionari con i professionisti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77240" y="5138927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41832" y="5138927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Canali dedicati negli uffici pubblici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89120" y="5138927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553712" y="5138927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Under 35: detrazione a 18.000 €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01000" y="5138927"/>
            <a:ext cx="3429000" cy="402336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165592" y="5138927"/>
            <a:ext cx="3154680" cy="40233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0" i="0">
                <a:solidFill>
                  <a:srgbClr val="4A5568"/>
                </a:solidFill>
                <a:latin typeface="Public Sans"/>
              </a:rPr>
              <a:t>Stessa detrazione per tutti i redditi da lavoro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822960"/>
            <a:ext cx="10637215" cy="914400"/>
          </a:xfrm>
        </p:spPr>
        <p:txBody>
          <a:bodyPr wrap="square"/>
          <a:lstStyle/>
          <a:p>
            <a:pPr>
              <a:lnSpc>
                <a:spcPct val="105000"/>
              </a:lnSpc>
            </a:pPr>
            <a:r>
              <a:rPr sz="3000" b="0">
                <a:solidFill>
                  <a:srgbClr val="14213D"/>
                </a:solidFill>
                <a:latin typeface="Libre Baskerville"/>
              </a:rPr>
              <a:t>Cinque proposte per uscire dalla marginalità</a:t>
            </a:r>
          </a:p>
        </p:txBody>
      </p:sp>
      <p:sp>
        <p:nvSpPr>
          <p:cNvPr id="3" name="Kicker"/>
          <p:cNvSpPr txBox="1"/>
          <p:nvPr/>
        </p:nvSpPr>
        <p:spPr>
          <a:xfrm>
            <a:off x="777240" y="50292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06 · CONFPROFESSIONI PER I PROFESSIONISTI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057400"/>
            <a:ext cx="10637215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2057400"/>
            <a:ext cx="621792" cy="621792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77240" y="2057400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FFFFF"/>
                </a:solidFill>
                <a:latin typeface="Libre Baskerville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57400"/>
            <a:ext cx="356616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 i="0">
                <a:solidFill>
                  <a:srgbClr val="14213D"/>
                </a:solidFill>
                <a:latin typeface="Public Sans"/>
              </a:rPr>
              <a:t>Incentivi come le imprese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57800" y="2057400"/>
            <a:ext cx="5973775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Stesse regole su investimenti, assunzioni e formazione: i servizi professionali valgono il 15% del PIL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770632"/>
            <a:ext cx="10637215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777240" y="2770632"/>
            <a:ext cx="621792" cy="621792"/>
          </a:xfrm>
          <a:prstGeom prst="roundRect">
            <a:avLst>
              <a:gd name="adj" fmla="val 6000"/>
            </a:avLst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770632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14213D"/>
                </a:solidFill>
                <a:latin typeface="Libre Baskerville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2770632"/>
            <a:ext cx="356616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 i="0">
                <a:solidFill>
                  <a:srgbClr val="14213D"/>
                </a:solidFill>
                <a:latin typeface="Public Sans"/>
              </a:rPr>
              <a:t>Casse: stop alla doppia imposizione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7800" y="2770632"/>
            <a:ext cx="5973775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Dal modello ETT (solo 3 Paesi UE) all'EET, o detassazione dei rendimenti investiti in welfare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83864"/>
            <a:ext cx="10637215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77240" y="3483864"/>
            <a:ext cx="621792" cy="621792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77240" y="3483864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FFFFF"/>
                </a:solidFill>
                <a:latin typeface="Libre Baskerville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3483864"/>
            <a:ext cx="356616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 i="0">
                <a:solidFill>
                  <a:srgbClr val="14213D"/>
                </a:solidFill>
                <a:latin typeface="Public Sans"/>
              </a:rPr>
              <a:t>Aggregazioni e reti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57800" y="3483864"/>
            <a:ext cx="5973775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Credito d'imposta per STP e STA; reti tra professionisti sul modello delle reti d'impresa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197096"/>
            <a:ext cx="10637215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777240" y="4197096"/>
            <a:ext cx="621792" cy="621792"/>
          </a:xfrm>
          <a:prstGeom prst="roundRect">
            <a:avLst>
              <a:gd name="adj" fmla="val 6000"/>
            </a:avLst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7240" y="4197096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14213D"/>
                </a:solidFill>
                <a:latin typeface="Libre Baskerville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45920" y="4197096"/>
            <a:ext cx="356616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 i="0">
                <a:solidFill>
                  <a:srgbClr val="14213D"/>
                </a:solidFill>
                <a:latin typeface="Public Sans"/>
              </a:rPr>
              <a:t>Ritenuta d'acconto ridotta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257800" y="4197096"/>
            <a:ext cx="5973775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Attuare la delega per chi ha dipendenti e costi di struttura, o rimborsi in corsia rapida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4910328"/>
            <a:ext cx="10637215" cy="621792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77240" y="4910328"/>
            <a:ext cx="621792" cy="621792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910328"/>
            <a:ext cx="621792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FFFFFF"/>
                </a:solidFill>
                <a:latin typeface="Libre Baskerville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45920" y="4910328"/>
            <a:ext cx="3566160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500" b="1" i="0">
                <a:solidFill>
                  <a:srgbClr val="14213D"/>
                </a:solidFill>
                <a:latin typeface="Public Sans"/>
              </a:rPr>
              <a:t>Sospensione dei termini per malattia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7800" y="4910328"/>
            <a:ext cx="5973775" cy="62179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300" b="0" i="0">
                <a:solidFill>
                  <a:srgbClr val="4A5568"/>
                </a:solidFill>
                <a:latin typeface="Public Sans"/>
              </a:rPr>
              <a:t>Diritto a sospendere gli adempimenti quando l'attività è temporaneamente impedita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240" y="1234440"/>
            <a:ext cx="10637215" cy="914400"/>
          </a:xfrm>
        </p:spPr>
        <p:txBody>
          <a:bodyPr/>
          <a:lstStyle/>
          <a:p>
            <a:r>
              <a:rPr sz="4000">
                <a:solidFill>
                  <a:srgbClr val="14213D"/>
                </a:solidFill>
                <a:latin typeface="Libre Baskerville"/>
              </a:rPr>
              <a:t>Una scelta di civiltà fiscale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106372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100" b="1" i="0">
                <a:solidFill>
                  <a:srgbClr val="9A4F12"/>
                </a:solidFill>
                <a:latin typeface="Public Sans"/>
              </a:rPr>
              <a:t>TAVOLO FISCO  ·  CONCLUSIONI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148840"/>
            <a:ext cx="8229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800" b="0" i="0">
                <a:solidFill>
                  <a:srgbClr val="4A5568"/>
                </a:solidFill>
                <a:latin typeface="Public Sans"/>
              </a:rPr>
              <a:t>Logica emergenziale e condoni, oppure una riforma strutturale.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971800"/>
            <a:ext cx="3429000" cy="13716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3154680"/>
            <a:ext cx="2788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600" b="0" i="0">
                <a:solidFill>
                  <a:srgbClr val="E0A458"/>
                </a:solidFill>
                <a:latin typeface="Libre Baskerville"/>
              </a:rPr>
              <a:t>Certezza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3749039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Public Sans"/>
              </a:rPr>
              <a:t>regole e scadenze stabili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971800"/>
            <a:ext cx="3429000" cy="13716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3154680"/>
            <a:ext cx="2788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600" b="0" i="0">
                <a:solidFill>
                  <a:srgbClr val="E0A458"/>
                </a:solidFill>
                <a:latin typeface="Libre Baskerville"/>
              </a:rPr>
              <a:t>Semplicità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749039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Public Sans"/>
              </a:rPr>
              <a:t>meno adempimenti, più dati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01000" y="2971800"/>
            <a:ext cx="3429000" cy="1371600"/>
          </a:xfrm>
          <a:prstGeom prst="roundRect">
            <a:avLst>
              <a:gd name="adj" fmla="val 6000"/>
            </a:avLst>
          </a:prstGeom>
          <a:solidFill>
            <a:srgbClr val="14213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321040" y="3154680"/>
            <a:ext cx="27889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600" b="0" i="0">
                <a:solidFill>
                  <a:srgbClr val="E0A458"/>
                </a:solidFill>
                <a:latin typeface="Libre Baskerville"/>
              </a:rPr>
              <a:t>Equità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21040" y="3749039"/>
            <a:ext cx="278892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1400" b="0" i="0">
                <a:solidFill>
                  <a:srgbClr val="FFFFFF"/>
                </a:solidFill>
                <a:latin typeface="Public Sans"/>
              </a:rPr>
              <a:t>stesso reddito, stesso prelievo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7240" y="4754880"/>
            <a:ext cx="548640" cy="38100"/>
          </a:xfrm>
          <a:prstGeom prst="rect">
            <a:avLst/>
          </a:prstGeom>
          <a:solidFill>
            <a:srgbClr val="E0A45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4892040"/>
            <a:ext cx="1063721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  <a:spcAft>
                <a:spcPts val="0"/>
              </a:spcAft>
            </a:pPr>
            <a:r>
              <a:rPr sz="2000" b="0" i="0">
                <a:solidFill>
                  <a:srgbClr val="14213D"/>
                </a:solidFill>
                <a:latin typeface="Libre Baskerville"/>
              </a:rPr>
              <a:t>Da contribuenti marginali a interlocutori dello Stato.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videnza e Welfare delle Professioni">
  <a:themeElements>
    <a:clrScheme name="Previdenza e Welfare delle Professioni">
      <a:dk1>
        <a:srgbClr val="14213D"/>
      </a:dk1>
      <a:lt1>
        <a:srgbClr val="F7F5F0"/>
      </a:lt1>
      <a:dk2>
        <a:srgbClr val="2B364F"/>
      </a:dk2>
      <a:lt2>
        <a:srgbClr val="BEC0C3"/>
      </a:lt2>
      <a:accent1>
        <a:srgbClr val="9A4F12"/>
      </a:accent1>
      <a:accent2>
        <a:srgbClr val="E0A458"/>
      </a:accent2>
      <a:accent3>
        <a:srgbClr val="1F4E79"/>
      </a:accent3>
      <a:accent4>
        <a:srgbClr val="4A5568"/>
      </a:accent4>
      <a:accent5>
        <a:srgbClr val="C9D2E0"/>
      </a:accent5>
      <a:accent6>
        <a:srgbClr val="6A7179"/>
      </a:accent6>
      <a:hlink>
        <a:srgbClr val="0563C1"/>
      </a:hlink>
      <a:folHlink>
        <a:srgbClr val="954F72"/>
      </a:folHlink>
    </a:clrScheme>
    <a:fontScheme name="Previdenza e Welfare delle Professioni">
      <a:majorFont>
        <a:latin typeface="Libre Baskervill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ublic San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1542</Words>
  <Application>Microsoft Macintosh PowerPoint</Application>
  <PresentationFormat>Widescreen</PresentationFormat>
  <Paragraphs>120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Libre Baskerville</vt:lpstr>
      <vt:lpstr>Public Sans</vt:lpstr>
      <vt:lpstr>Previdenza e Welfare delle Professioni</vt:lpstr>
      <vt:lpstr>Tavolo Fisco</vt:lpstr>
      <vt:lpstr>Una riforma in transizione dentro un sistema che non funziona</vt:lpstr>
      <vt:lpstr>Tecnici del sistema e contribuenti </vt:lpstr>
      <vt:lpstr>Nove proposte, tre priorità</vt:lpstr>
      <vt:lpstr>Cinque proposte per uscire dalla marginalità</vt:lpstr>
      <vt:lpstr>Una scelta di civiltà fiscale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Previdenza e Welfare delle Professioni</dc:title>
  <dc:subject/>
  <dc:creator/>
  <cp:lastModifiedBy>Fondazione Conf 01</cp:lastModifiedBy>
  <cp:revision>10</cp:revision>
  <dcterms:created xsi:type="dcterms:W3CDTF">2026-10-11T12:10:27Z</dcterms:created>
  <dcterms:modified xsi:type="dcterms:W3CDTF">2026-10-20T06:37:46Z</dcterms:modified>
</cp:coreProperties>
</file>