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8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19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4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Apertura. Il mondo delle professioni è grande e solido: 5,8 milioni di occupati nelle professioni regolamentate, un quarto dell'occupazione italiana, di cui 2,4 milioni nelle professioni ordinistiche. Nel 2023 abbiamo toccato un picco storico di occupati, +1,7% sul 2019. Il sistema si regge su tre pilastri: Ordini, Casse di previdenza e sindacati professionali. Le Casse AdEPP contano 1,6 milioni di iscritti, gestiscono 114 miliardi ed erogano 500.000 pensioni. Ma la solidità di oggi non garantisce quella di domani.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sfide. Il grafico mostra il cuore del problema: nel 2005 i professionisti under 40 erano il 41%, oggi sono il 27%. Gli over 60 sono passati dal 10% al 22%, più che raddoppiati. Significa più pensionati per ogni contribuente attivo. Intanto cresce il lavoro dipendente dentro le professioni (+51% nelle ordinistiche) e calano le nascite tra le professioniste: -18% in sedici anni. Messaggio chiave dei tavoli: la previdenza di domani dipende da un ingresso sostenibile nella professione oggi. Senza reddito e continuità di lavoro, anche il sistema contributivo più ordinato perde efficacia.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Dai due tavoli di Milano e Roma è emersa una lettura comune: la previdenza non può più essere trattata come una materia separata e tecnica. Pesano la frammentazione delle Casse, un welfare ancora modellato sul lavoro dipendente e una scarsa educazione previdenziale, che va portata già all'università. Il grafico mostra un tema trasversale: il divario di genere. Un'avvocata guadagna in media il 53% in meno di un collega uomo, una commercialista il 46% in meno. Redditi più bassi significano pensioni più basse: un sistema formalmente uguale rischia di essere sostanzialmente inadeguato.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sette proposte del Tavolo. Uno: un tavolo tecnico con le Casse, per studiare insieme le loro dinamiche e fare educazione previdenziale. Due: eliminare la doppia imposizione sui rendimenti delle Casse, oggi al 26%, e usare le risorse per i giovani e la maternità: nel 2023 le Casse hanno erogato 98,5 milioni di indennità di maternità. Tre: incentivi fiscali per chi, nel sistema contributivo, versa di più, con una tassazione più mite su parte della pensione futura. Quattro: sostenere la proposta di legge del CNEL per gli iscritti alla Gestione Separata INPS, con un fondo welfare autonomo. Cinque: una norma che eviti il doppio contributo integrativo per i soci che fatturano alla propria STP. Sei: uno strumento di continuità reddituale per le interruzioni eccezionali, parametrato sui redditi e garantito dal montante personale, superando gli aiuti a pioggia del Covid. Sette: uno standard minimo di welfare delle professioni, con un secondo pilastro unico per professionisti e dipendenti degli studi, sanità integrativa, senza scopo di lucro.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7CE75-D7D8-C8A0-CD4D-1479BF893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FF36A-1272-B7DC-1A56-59B8B9501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76DEA0-56A8-743A-54D3-1BC48D342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Chiusura. Dai lavori del Tavolo esce una visione chiara: una tutela credibile si regge su tre gambe. Una previdenza obbligatoria efficiente, con Casse più coordinate e meno frammentate. Una crescita ordinata del secondo pilastro, comprensibile e conveniente. Una rete di integrazione assistenziale vicina ai bisogni concreti: maternità, salute, fragilità, emergenze. Per arrivarci serve una linea comune tra le professioni, con una logica federale fatta di piattaforme condivise e progetti comuni, senza negare le differenze tra gli enti. Confprofessioni può essere il punto di raccordo tra Ordini, Casse e rappresentanze. In gioco c'è la sostenibilità delle professioni nel medio e lungo periodo. Grazie.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AD347-71C8-F97B-CAAA-052BE4C2B4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58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413948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0A45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STATI GENERALI DI CONFPROFESSIONI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4732"/>
            <a:ext cx="10883392" cy="1366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Previdenza e welfare</a:t>
            </a:r>
            <a:endParaRPr lang="en-US" sz="48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  <a:p>
            <a:pPr marL="0" indent="0" algn="l">
              <a:lnSpc>
                <a:spcPts val="5280"/>
              </a:lnSpc>
              <a:buNone/>
            </a:pPr>
            <a:r>
              <a:rPr lang="en-US" sz="4800" b="1" i="0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delle professioni</a:t>
            </a:r>
            <a:endParaRPr lang="en-US" sz="48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234365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Tavolo Previdenza e Welfare · Fabio Battaglia, coordinatore</a:t>
            </a:r>
            <a:endParaRPr lang="en-US" sz="16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900936" y="3599695"/>
            <a:ext cx="2485390" cy="5943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5,8 mln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900936" y="4219415"/>
            <a:ext cx="248539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occupati nelle professioni regolamentate, il 25% del totale</a:t>
            </a:r>
            <a:endParaRPr lang="en-US" sz="12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3420430" y="3599695"/>
            <a:ext cx="2485390" cy="5943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2,4 mln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3420430" y="4219415"/>
            <a:ext cx="248539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nelle professioni ordinistiche, il 10% della forza lavoro</a:t>
            </a:r>
            <a:endParaRPr lang="en-US" sz="12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6336536" y="3599695"/>
            <a:ext cx="2485390" cy="5943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1,6 mln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6336536" y="4219415"/>
            <a:ext cx="248539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iscritti attivi alle Casse private AdEPP</a:t>
            </a:r>
            <a:endParaRPr lang="en-US" sz="12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9054336" y="3599695"/>
            <a:ext cx="2485390" cy="5943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114 mld €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9054336" y="4219415"/>
            <a:ext cx="248539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 patrimonio gestito, con 500.000 pensioni erogate</a:t>
            </a:r>
            <a:endParaRPr lang="en-US" sz="12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449241"/>
            <a:ext cx="10883392" cy="485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22"/>
              </a:lnSpc>
              <a:buNone/>
            </a:pPr>
            <a:r>
              <a:rPr lang="en-US" sz="3150" b="1" i="0" dirty="0">
                <a:solidFill>
                  <a:srgbClr val="14213D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Le sfide: un sistema sotto pressione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812800" y="994271"/>
            <a:ext cx="680212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Professionisti iscritti alle Casse per età, 2005–2022: </a:t>
            </a:r>
            <a:r>
              <a:rPr lang="en-US" sz="1400" b="1" dirty="0">
                <a:solidFill>
                  <a:srgbClr val="1F4E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under 40</a:t>
            </a: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e </a:t>
            </a: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over 60</a:t>
            </a:r>
            <a:endParaRPr lang="en-US" sz="1400" dirty="0"/>
          </a:p>
        </p:txBody>
      </p:sp>
      <p:pic>
        <p:nvPicPr>
          <p:cNvPr id="4" name="Image 0" descr="Grafico a linee: la quota di professionisti under 40 scende dal 41% del 2005 al 27% del 2022, mentre la quota di over 60 sale dal 10% al 22%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2800" y="1927721"/>
            <a:ext cx="6096000" cy="3302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2000" y="2270621"/>
            <a:ext cx="495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40%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62000" y="3572371"/>
            <a:ext cx="495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20%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62000" y="4867771"/>
            <a:ext cx="495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0%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04900" y="5051921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2005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2616200" y="5051921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2010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133850" y="5051921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2015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248400" y="5051921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2022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511300" y="199122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E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41%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629400" y="305802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F4E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27%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511300" y="441692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10%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629400" y="3426321"/>
            <a:ext cx="812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22%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826375" y="1461186"/>
            <a:ext cx="3549650" cy="1452364"/>
          </a:xfrm>
          <a:prstGeom prst="roundRect">
            <a:avLst>
              <a:gd name="adj" fmla="val 6777"/>
            </a:avLst>
          </a:prstGeom>
          <a:solidFill>
            <a:srgbClr val="FFFDF8"/>
          </a:solidFill>
          <a:ln w="6350">
            <a:solidFill>
              <a:srgbClr val="E4DF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8032750" y="1642161"/>
            <a:ext cx="3231007" cy="441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18"/>
              </a:lnSpc>
              <a:buNone/>
            </a:pPr>
            <a:r>
              <a:rPr lang="en-US" sz="2765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+51%</a:t>
            </a:r>
            <a:endParaRPr lang="en-US" sz="2765" dirty="0"/>
          </a:p>
        </p:txBody>
      </p:sp>
      <p:sp>
        <p:nvSpPr>
          <p:cNvPr id="18" name="Text 15"/>
          <p:cNvSpPr/>
          <p:nvPr/>
        </p:nvSpPr>
        <p:spPr>
          <a:xfrm>
            <a:off x="8032750" y="2108886"/>
            <a:ext cx="3231007" cy="6490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54"/>
              </a:lnSpc>
              <a:buNone/>
            </a:pPr>
            <a:r>
              <a:rPr lang="en-US" sz="1181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dipendenti nelle professioni ordinistiche (1995–2023): meno autonomi, più subordinati</a:t>
            </a:r>
            <a:endParaRPr lang="en-US" sz="1181" dirty="0"/>
          </a:p>
        </p:txBody>
      </p:sp>
      <p:sp>
        <p:nvSpPr>
          <p:cNvPr id="19" name="Shape 16"/>
          <p:cNvSpPr/>
          <p:nvPr/>
        </p:nvSpPr>
        <p:spPr>
          <a:xfrm>
            <a:off x="7826375" y="3072301"/>
            <a:ext cx="3549650" cy="1244203"/>
          </a:xfrm>
          <a:prstGeom prst="roundRect">
            <a:avLst>
              <a:gd name="adj" fmla="val 7911"/>
            </a:avLst>
          </a:prstGeom>
          <a:solidFill>
            <a:srgbClr val="FFFDF8"/>
          </a:solidFill>
          <a:ln w="6350">
            <a:solidFill>
              <a:srgbClr val="E4DF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8032750" y="3253276"/>
            <a:ext cx="3231007" cy="441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66"/>
              </a:lnSpc>
              <a:buNone/>
            </a:pPr>
            <a:r>
              <a:rPr lang="en-US" sz="2721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−18%</a:t>
            </a:r>
            <a:endParaRPr lang="en-US" sz="2721" dirty="0"/>
          </a:p>
        </p:txBody>
      </p:sp>
      <p:sp>
        <p:nvSpPr>
          <p:cNvPr id="21" name="Text 18"/>
          <p:cNvSpPr/>
          <p:nvPr/>
        </p:nvSpPr>
        <p:spPr>
          <a:xfrm>
            <a:off x="8032750" y="3719802"/>
            <a:ext cx="3231007" cy="441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33"/>
              </a:lnSpc>
              <a:buNone/>
            </a:pPr>
            <a:r>
              <a:rPr lang="en-US" sz="1166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nascite tra le professioniste: da 13.571 (2007) a 11.086 (2023)</a:t>
            </a:r>
            <a:endParaRPr lang="en-US" sz="1166" dirty="0"/>
          </a:p>
        </p:txBody>
      </p:sp>
      <p:sp>
        <p:nvSpPr>
          <p:cNvPr id="22" name="Shape 19"/>
          <p:cNvSpPr/>
          <p:nvPr/>
        </p:nvSpPr>
        <p:spPr>
          <a:xfrm>
            <a:off x="7826375" y="4435499"/>
            <a:ext cx="3549650" cy="1244302"/>
          </a:xfrm>
          <a:prstGeom prst="roundRect">
            <a:avLst>
              <a:gd name="adj" fmla="val 7910"/>
            </a:avLst>
          </a:prstGeom>
          <a:solidFill>
            <a:srgbClr val="FFFDF8"/>
          </a:solidFill>
          <a:ln w="6350">
            <a:solidFill>
              <a:srgbClr val="E4DF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Text 20"/>
          <p:cNvSpPr/>
          <p:nvPr/>
        </p:nvSpPr>
        <p:spPr>
          <a:xfrm>
            <a:off x="8032750" y="4656229"/>
            <a:ext cx="3231007" cy="4412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66"/>
              </a:lnSpc>
              <a:buNone/>
            </a:pPr>
            <a:r>
              <a:rPr lang="en-US" sz="2721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≈ 2×</a:t>
            </a:r>
            <a:endParaRPr lang="en-US" sz="2721" dirty="0"/>
          </a:p>
        </p:txBody>
      </p:sp>
      <p:sp>
        <p:nvSpPr>
          <p:cNvPr id="24" name="Text 21"/>
          <p:cNvSpPr/>
          <p:nvPr/>
        </p:nvSpPr>
        <p:spPr>
          <a:xfrm>
            <a:off x="8032750" y="5122854"/>
            <a:ext cx="3231007" cy="441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33"/>
              </a:lnSpc>
              <a:buNone/>
            </a:pPr>
            <a:r>
              <a:rPr lang="en-US" sz="1166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quota di over 60 in 19 anni: più pensionati per ogni contribuente</a:t>
            </a:r>
            <a:endParaRPr lang="en-US" sz="1166" dirty="0"/>
          </a:p>
        </p:txBody>
      </p:sp>
      <p:sp>
        <p:nvSpPr>
          <p:cNvPr id="25" name="Text 22"/>
          <p:cNvSpPr/>
          <p:nvPr/>
        </p:nvSpPr>
        <p:spPr>
          <a:xfrm>
            <a:off x="932068" y="5719465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Fonti: Regulated Professions Database (CE) e RFL; Osservatorio delle libere professioni su bilanci delle Casse private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38229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MILANO 21 MARZO · ROMA 17 SETTEMBRE 2025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652115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Cosa è emerso dai tavoli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5500" y="1720203"/>
            <a:ext cx="0" cy="698302"/>
          </a:xfrm>
          <a:prstGeom prst="line">
            <a:avLst/>
          </a:prstGeom>
          <a:noFill/>
          <a:ln w="25400">
            <a:solidFill>
              <a:srgbClr val="9A4F1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990600" y="1720203"/>
            <a:ext cx="374116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Non solo una materia tecnica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0600" y="2007143"/>
            <a:ext cx="3741166" cy="436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previdenza dipende da redditi, accesso, fisco e formazione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25500" y="2596304"/>
            <a:ext cx="0" cy="492621"/>
          </a:xfrm>
          <a:prstGeom prst="line">
            <a:avLst/>
          </a:prstGeom>
          <a:noFill/>
          <a:ln w="25400">
            <a:solidFill>
              <a:srgbClr val="9A4F1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990600" y="2596304"/>
            <a:ext cx="374116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Casse frammentate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90600" y="2883245"/>
            <a:ext cx="374116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Ricongiungimenti difficili e percorsi poco lineari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25500" y="3266725"/>
            <a:ext cx="0" cy="492621"/>
          </a:xfrm>
          <a:prstGeom prst="line">
            <a:avLst/>
          </a:prstGeom>
          <a:noFill/>
          <a:ln w="25400">
            <a:solidFill>
              <a:srgbClr val="9A4F1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990600" y="3266725"/>
            <a:ext cx="374116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Welfare pensato per i dipendenti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90600" y="3553666"/>
            <a:ext cx="374116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Serve una tutela su misura del professionista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5500" y="3937146"/>
            <a:ext cx="0" cy="492621"/>
          </a:xfrm>
          <a:prstGeom prst="line">
            <a:avLst/>
          </a:prstGeom>
          <a:noFill/>
          <a:ln w="25400">
            <a:solidFill>
              <a:srgbClr val="9A4F1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990600" y="3937146"/>
            <a:ext cx="3741166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Poca educazione previdenziale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0600" y="4224087"/>
            <a:ext cx="3741166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Da portare già nel percorso universitario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32375" y="1734395"/>
            <a:ext cx="6343650" cy="3587651"/>
          </a:xfrm>
          <a:prstGeom prst="roundRect">
            <a:avLst>
              <a:gd name="adj" fmla="val 2743"/>
            </a:avLst>
          </a:prstGeom>
          <a:solidFill>
            <a:srgbClr val="FFFDF8"/>
          </a:solidFill>
          <a:ln w="6350">
            <a:solidFill>
              <a:srgbClr val="E4DFD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5289550" y="1929753"/>
            <a:ext cx="600417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Il divario di genere: reddito medio 2023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89550" y="2300533"/>
            <a:ext cx="60041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4E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■ Uomini</a:t>
            </a: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</a:t>
            </a:r>
            <a:r>
              <a:rPr lang="en-US" sz="12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■ Donne</a:t>
            </a: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 · a destra, quanto guadagnano in meno le donne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289550" y="26865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Commercialisti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724650" y="2640853"/>
            <a:ext cx="354965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Shape 19"/>
          <p:cNvSpPr/>
          <p:nvPr/>
        </p:nvSpPr>
        <p:spPr>
          <a:xfrm>
            <a:off x="6724650" y="2805953"/>
            <a:ext cx="192405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10331450" y="26688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−46%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289550" y="31183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Cons. lavoro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724650" y="3072653"/>
            <a:ext cx="223520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5" name="Shape 23"/>
          <p:cNvSpPr/>
          <p:nvPr/>
        </p:nvSpPr>
        <p:spPr>
          <a:xfrm>
            <a:off x="6724650" y="3237753"/>
            <a:ext cx="154940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10331450" y="31006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−30%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289550" y="35501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Avvocati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724650" y="3504453"/>
            <a:ext cx="210820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9" name="Shape 27"/>
          <p:cNvSpPr/>
          <p:nvPr/>
        </p:nvSpPr>
        <p:spPr>
          <a:xfrm>
            <a:off x="6724650" y="3669553"/>
            <a:ext cx="99060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/>
          <p:nvPr/>
        </p:nvSpPr>
        <p:spPr>
          <a:xfrm>
            <a:off x="10331450" y="35324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−53%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289550" y="39819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Ingegneri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724650" y="3936253"/>
            <a:ext cx="218440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3" name="Shape 31"/>
          <p:cNvSpPr/>
          <p:nvPr/>
        </p:nvSpPr>
        <p:spPr>
          <a:xfrm>
            <a:off x="6724650" y="4101353"/>
            <a:ext cx="120650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4" name="Text 32"/>
          <p:cNvSpPr/>
          <p:nvPr/>
        </p:nvSpPr>
        <p:spPr>
          <a:xfrm>
            <a:off x="10331450" y="39642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−45%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89550" y="44137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Architetti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724650" y="4368053"/>
            <a:ext cx="150495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7" name="Shape 35"/>
          <p:cNvSpPr/>
          <p:nvPr/>
        </p:nvSpPr>
        <p:spPr>
          <a:xfrm>
            <a:off x="6724650" y="4533153"/>
            <a:ext cx="90805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8" name="Text 36"/>
          <p:cNvSpPr/>
          <p:nvPr/>
        </p:nvSpPr>
        <p:spPr>
          <a:xfrm>
            <a:off x="10331450" y="43960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−40%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289550" y="4845593"/>
            <a:ext cx="1384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Biologi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724650" y="4799853"/>
            <a:ext cx="1409700" cy="139700"/>
          </a:xfrm>
          <a:prstGeom prst="roundRect">
            <a:avLst>
              <a:gd name="adj" fmla="val 18182"/>
            </a:avLst>
          </a:prstGeom>
          <a:solidFill>
            <a:srgbClr val="1F4E7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1" name="Shape 39"/>
          <p:cNvSpPr/>
          <p:nvPr/>
        </p:nvSpPr>
        <p:spPr>
          <a:xfrm>
            <a:off x="6724650" y="4964953"/>
            <a:ext cx="939800" cy="139700"/>
          </a:xfrm>
          <a:prstGeom prst="roundRect">
            <a:avLst>
              <a:gd name="adj" fmla="val 18182"/>
            </a:avLst>
          </a:prstGeom>
          <a:solidFill>
            <a:srgbClr val="E0A45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2" name="Text 40"/>
          <p:cNvSpPr/>
          <p:nvPr/>
        </p:nvSpPr>
        <p:spPr>
          <a:xfrm>
            <a:off x="10331450" y="4827833"/>
            <a:ext cx="6858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9A4F1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−34%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950291" y="5658347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A717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Fonte: Confprofessioni, IX Rapporto sulle libere professioni in Italia (2024), su dati di bilancio delle Casse private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800" y="504326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i="0" dirty="0">
                <a:solidFill>
                  <a:srgbClr val="14213D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Sette proposte concrete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588095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996950" y="1769070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96950" y="2152551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Tavolo tecnico con le Casse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96950" y="2673251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Studio condiviso ed educazione previdenziale per i professionisti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495675" y="1588095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676650" y="1769070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676650" y="2152551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Stop alla doppia imposizione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676650" y="2673251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Rendimenti delle Casse tassati al 26%: risorse a giovani e maternità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5375" y="1588095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356350" y="1769070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356350" y="2152551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Incentivi a versare di più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356350" y="2673251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Tassazione più mite su parte della pensione per chi è nel contributivo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855075" y="1588095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9036050" y="1769070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036050" y="2152551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Tutele per la Gestione Separata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036050" y="2673251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Sostegno alla proposta di legge CNEL e a un fondo welfare dedicato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15975" y="3652937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8"/>
          <p:cNvSpPr/>
          <p:nvPr/>
        </p:nvSpPr>
        <p:spPr>
          <a:xfrm>
            <a:off x="996950" y="3833912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05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96950" y="4217392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STP senza doppio contributo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96950" y="4738092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Niente doppio contributo integrativo per i soci che fatturano alla STP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495675" y="3652937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3676650" y="3833912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06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3676650" y="4217392"/>
            <a:ext cx="222377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Continuità del reddito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676650" y="4509492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Sostegno mirato nelle interruzioni eccezionali, non più a pioggia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75375" y="3652937"/>
            <a:ext cx="2520950" cy="1906091"/>
          </a:xfrm>
          <a:prstGeom prst="roundRect">
            <a:avLst>
              <a:gd name="adj" fmla="val 5164"/>
            </a:avLst>
          </a:prstGeom>
          <a:solidFill>
            <a:srgbClr val="FFFDF8"/>
          </a:solidFill>
          <a:ln w="6350">
            <a:solidFill>
              <a:srgbClr val="DDD6C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Text 26"/>
          <p:cNvSpPr/>
          <p:nvPr/>
        </p:nvSpPr>
        <p:spPr>
          <a:xfrm>
            <a:off x="6356350" y="3833912"/>
            <a:ext cx="222377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9A4F12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07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356350" y="4217392"/>
            <a:ext cx="222377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4213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Welfare minimo delle professioni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356350" y="4738092"/>
            <a:ext cx="2223770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Secondo pilastro unico e sanità integrativa, senza scopo di lucro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851900" y="3649762"/>
            <a:ext cx="2527300" cy="1912441"/>
          </a:xfrm>
          <a:prstGeom prst="roundRect">
            <a:avLst>
              <a:gd name="adj" fmla="val 5313"/>
            </a:avLst>
          </a:prstGeom>
          <a:solidFill>
            <a:srgbClr val="14213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2" name="Text 30"/>
          <p:cNvSpPr/>
          <p:nvPr/>
        </p:nvSpPr>
        <p:spPr>
          <a:xfrm>
            <a:off x="9029700" y="4179292"/>
            <a:ext cx="2236851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6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98,5 mln €</a:t>
            </a:r>
            <a:endParaRPr lang="en-US" sz="2600" dirty="0"/>
          </a:p>
        </p:txBody>
      </p:sp>
      <p:sp>
        <p:nvSpPr>
          <p:cNvPr id="33" name="Text 31"/>
          <p:cNvSpPr/>
          <p:nvPr/>
        </p:nvSpPr>
        <p:spPr>
          <a:xfrm>
            <a:off x="9029700" y="4605933"/>
            <a:ext cx="223685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E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di indennità di maternità erogate dalle Casse nel 2023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D7F6A-552B-3392-4AA9-B7C42697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>
            <a:extLst>
              <a:ext uri="{FF2B5EF4-FFF2-40B4-BE49-F238E27FC236}">
                <a16:creationId xmlns:a16="http://schemas.microsoft.com/office/drawing/2014/main" id="{BB2961B5-BD15-C8F9-8A25-658830896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24"/>
            <a:ext cx="12204357" cy="6864951"/>
          </a:xfrm>
          <a:prstGeom prst="rect">
            <a:avLst/>
          </a:prstGeom>
          <a:blipFill dpi="0" rotWithShape="1">
            <a:blip r:embed="rId3">
              <a:alphaModFix amt="0"/>
            </a:blip>
            <a:srcRect/>
            <a:stretch>
              <a:fillRect/>
            </a:stretch>
          </a:blipFill>
        </p:spPr>
      </p:pic>
      <p:sp>
        <p:nvSpPr>
          <p:cNvPr id="22" name="Text 0">
            <a:extLst>
              <a:ext uri="{FF2B5EF4-FFF2-40B4-BE49-F238E27FC236}">
                <a16:creationId xmlns:a16="http://schemas.microsoft.com/office/drawing/2014/main" id="{C43F616A-2124-8104-CCAA-C6FFDC6BFA3F}"/>
              </a:ext>
            </a:extLst>
          </p:cNvPr>
          <p:cNvSpPr/>
          <p:nvPr/>
        </p:nvSpPr>
        <p:spPr>
          <a:xfrm>
            <a:off x="812800" y="812800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E0A45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UNA VISIONE COMUNE</a:t>
            </a:r>
            <a:endParaRPr lang="en-US" sz="1400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FFD62FD6-EDEF-DC08-7099-96238649638D}"/>
              </a:ext>
            </a:extLst>
          </p:cNvPr>
          <p:cNvSpPr txBox="1">
            <a:spLocks/>
          </p:cNvSpPr>
          <p:nvPr/>
        </p:nvSpPr>
        <p:spPr>
          <a:xfrm>
            <a:off x="812800" y="1214041"/>
            <a:ext cx="10883392" cy="96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Una tutela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credibile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per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i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professionisti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si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regge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su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tre</a:t>
            </a:r>
            <a:r>
              <a:rPr lang="en-US" sz="32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 </a:t>
            </a:r>
            <a:r>
              <a:rPr lang="en-US" sz="3200" b="1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gambe</a:t>
            </a:r>
            <a:endParaRPr lang="en-US" sz="32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D1D0F739-BC26-806A-76C6-3BAD453564EB}"/>
              </a:ext>
            </a:extLst>
          </p:cNvPr>
          <p:cNvSpPr/>
          <p:nvPr/>
        </p:nvSpPr>
        <p:spPr>
          <a:xfrm>
            <a:off x="815975" y="2941935"/>
            <a:ext cx="3160812" cy="1525191"/>
          </a:xfrm>
          <a:prstGeom prst="roundRect">
            <a:avLst>
              <a:gd name="adj" fmla="val 6453"/>
            </a:avLst>
          </a:prstGeom>
          <a:solidFill>
            <a:srgbClr val="1E2E52"/>
          </a:solidFill>
          <a:ln w="635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4AE98F6B-99F4-B392-8704-9B6776F7C01B}"/>
              </a:ext>
            </a:extLst>
          </p:cNvPr>
          <p:cNvSpPr/>
          <p:nvPr/>
        </p:nvSpPr>
        <p:spPr>
          <a:xfrm>
            <a:off x="1073150" y="3199110"/>
            <a:ext cx="2725856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Previdenza obbligatoria efficiente</a:t>
            </a:r>
            <a:endParaRPr lang="en-US" sz="1600" dirty="0"/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34D3F4CA-1D94-9EB9-42C0-4F7D90BD7A63}"/>
              </a:ext>
            </a:extLst>
          </p:cNvPr>
          <p:cNvSpPr/>
          <p:nvPr/>
        </p:nvSpPr>
        <p:spPr>
          <a:xfrm>
            <a:off x="1073150" y="3783310"/>
            <a:ext cx="272585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E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Casse più coordinate e meno frammentate</a:t>
            </a:r>
            <a:endParaRPr lang="en-US" sz="1200" dirty="0"/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F535379A-6B32-62E5-6A40-4387A7F8E840}"/>
              </a:ext>
            </a:extLst>
          </p:cNvPr>
          <p:cNvSpPr/>
          <p:nvPr/>
        </p:nvSpPr>
        <p:spPr>
          <a:xfrm>
            <a:off x="4132362" y="3420070"/>
            <a:ext cx="278408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+</a:t>
            </a:r>
            <a:endParaRPr lang="en-US" sz="3200" dirty="0"/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E0A8C19A-A4B3-6D06-707F-68BF59F64D4E}"/>
              </a:ext>
            </a:extLst>
          </p:cNvPr>
          <p:cNvSpPr/>
          <p:nvPr/>
        </p:nvSpPr>
        <p:spPr>
          <a:xfrm>
            <a:off x="4515545" y="3175595"/>
            <a:ext cx="3160911" cy="1057870"/>
          </a:xfrm>
          <a:prstGeom prst="roundRect">
            <a:avLst>
              <a:gd name="adj" fmla="val 9304"/>
            </a:avLst>
          </a:prstGeom>
          <a:solidFill>
            <a:srgbClr val="1E2E52"/>
          </a:solidFill>
          <a:ln w="635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Text 7">
            <a:extLst>
              <a:ext uri="{FF2B5EF4-FFF2-40B4-BE49-F238E27FC236}">
                <a16:creationId xmlns:a16="http://schemas.microsoft.com/office/drawing/2014/main" id="{275393D3-0C7C-B816-627D-9AF073786497}"/>
              </a:ext>
            </a:extLst>
          </p:cNvPr>
          <p:cNvSpPr/>
          <p:nvPr/>
        </p:nvSpPr>
        <p:spPr>
          <a:xfrm>
            <a:off x="4772720" y="3432770"/>
            <a:ext cx="2725958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Secondo pilastro forte</a:t>
            </a:r>
            <a:endParaRPr lang="en-US" sz="16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74554016-4700-F962-D257-2B9BBB6E980A}"/>
              </a:ext>
            </a:extLst>
          </p:cNvPr>
          <p:cNvSpPr/>
          <p:nvPr/>
        </p:nvSpPr>
        <p:spPr>
          <a:xfrm>
            <a:off x="4772720" y="3762970"/>
            <a:ext cx="290056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E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Comprensibile, conveniente, per tutti</a:t>
            </a:r>
            <a:endParaRPr lang="en-US" sz="120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523DAA2B-33EA-C96D-A413-F544F8EC5110}"/>
              </a:ext>
            </a:extLst>
          </p:cNvPr>
          <p:cNvSpPr/>
          <p:nvPr/>
        </p:nvSpPr>
        <p:spPr>
          <a:xfrm>
            <a:off x="7832030" y="3420070"/>
            <a:ext cx="278408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E0A458"/>
                </a:solidFill>
                <a:latin typeface="Libre Baskerville" pitchFamily="18" charset="0"/>
                <a:ea typeface="Libre Baskerville" pitchFamily="18" charset="-122"/>
                <a:cs typeface="Libre Baskerville" pitchFamily="18" charset="-120"/>
              </a:rPr>
              <a:t>+</a:t>
            </a:r>
            <a:endParaRPr lang="en-US" sz="320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957AE04D-03B6-BD84-F44E-F034974F7355}"/>
              </a:ext>
            </a:extLst>
          </p:cNvPr>
          <p:cNvSpPr/>
          <p:nvPr/>
        </p:nvSpPr>
        <p:spPr>
          <a:xfrm>
            <a:off x="8215213" y="2941935"/>
            <a:ext cx="3160812" cy="1525191"/>
          </a:xfrm>
          <a:prstGeom prst="roundRect">
            <a:avLst>
              <a:gd name="adj" fmla="val 6453"/>
            </a:avLst>
          </a:prstGeom>
          <a:solidFill>
            <a:srgbClr val="1E2E52"/>
          </a:solidFill>
          <a:ln w="635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1CDBD3-9AB1-9706-CE74-86479B9D1C38}"/>
              </a:ext>
            </a:extLst>
          </p:cNvPr>
          <p:cNvSpPr/>
          <p:nvPr/>
        </p:nvSpPr>
        <p:spPr>
          <a:xfrm>
            <a:off x="8472388" y="3199110"/>
            <a:ext cx="2725856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Welfare vicino alla vita reale</a:t>
            </a:r>
            <a:endParaRPr lang="en-US" sz="160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1C898CB2-65DF-88C4-93C9-C8D6747886A7}"/>
              </a:ext>
            </a:extLst>
          </p:cNvPr>
          <p:cNvSpPr/>
          <p:nvPr/>
        </p:nvSpPr>
        <p:spPr>
          <a:xfrm>
            <a:off x="8472388" y="3783310"/>
            <a:ext cx="272585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D2E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Maternità, salute, fragilità, emergenze</a:t>
            </a:r>
            <a:endParaRPr lang="en-US" sz="120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3F97220C-813E-E9AD-7B74-B5FE7DAF643B}"/>
              </a:ext>
            </a:extLst>
          </p:cNvPr>
          <p:cNvSpPr/>
          <p:nvPr/>
        </p:nvSpPr>
        <p:spPr>
          <a:xfrm>
            <a:off x="812800" y="5266730"/>
            <a:ext cx="10566400" cy="0"/>
          </a:xfrm>
          <a:prstGeom prst="line">
            <a:avLst/>
          </a:prstGeom>
          <a:noFill/>
          <a:ln w="12700">
            <a:solidFill>
              <a:srgbClr val="3A4A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9FE9F60F-4037-343D-EA4E-0BF46B6B43B1}"/>
              </a:ext>
            </a:extLst>
          </p:cNvPr>
          <p:cNvSpPr/>
          <p:nvPr/>
        </p:nvSpPr>
        <p:spPr>
          <a:xfrm>
            <a:off x="812800" y="5346799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Confprofessioni come punto di raccordo tra </a:t>
            </a:r>
            <a:r>
              <a:rPr lang="en-US" sz="16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Ordini, Casse e rappresentanze</a:t>
            </a:r>
            <a:r>
              <a:rPr lang="en-US" sz="1600" dirty="0">
                <a:solidFill>
                  <a:schemeClr val="bg1">
                    <a:lumMod val="90000"/>
                    <a:lumOff val="10000"/>
                  </a:schemeClr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: una logica federale, con piattaforme e progetti comuni, per la sostenibilità delle professioni.</a:t>
            </a:r>
            <a:endParaRPr lang="en-US" sz="16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65832"/>
      </p:ext>
    </p:extLst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1126</Words>
  <Application>Microsoft Macintosh PowerPoint</Application>
  <PresentationFormat>Widescreen</PresentationFormat>
  <Paragraphs>102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Libre Baskerville</vt:lpstr>
      <vt:lpstr>Public Sans</vt:lpstr>
      <vt:lpstr>Previdenza e Welfare delle Professioni</vt:lpstr>
      <vt:lpstr>Previdenza e welfare delle professioni</vt:lpstr>
      <vt:lpstr>Le sfide: un sistema sotto pressione</vt:lpstr>
      <vt:lpstr>Cosa è emerso dai tavoli</vt:lpstr>
      <vt:lpstr>Sette proposte concrete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/>
  <cp:lastModifiedBy>Fondazione Conf 01</cp:lastModifiedBy>
  <cp:revision>4</cp:revision>
  <dcterms:created xsi:type="dcterms:W3CDTF">2026-10-11T12:10:27Z</dcterms:created>
  <dcterms:modified xsi:type="dcterms:W3CDTF">2026-10-12T07:40:04Z</dcterms:modified>
</cp:coreProperties>
</file>