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42"/>
    <p:restoredTop sz="94610"/>
  </p:normalViewPr>
  <p:slideViewPr>
    <p:cSldViewPr snapToGrid="0" snapToObjects="1">
      <p:cViewPr varScale="1">
        <p:scale>
          <a:sx n="126" d="100"/>
          <a:sy n="126" d="100"/>
        </p:scale>
        <p:origin x="3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844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Due interventi di circa cinque minuti ciascuno: prima lo scenario, poi le proposte.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Partiamo da una domanda semplice: com’è, oggi, il lavoro per i giovani e per le donne in Italia? La risposta la danno i dati, e i dati non sono rassicuranti.</a:t>
            </a:r>
          </a:p>
          <a:p>
            <a:endParaRPr/>
          </a:p>
          <a:p>
            <a:r>
              <a:t>Cominciamo dai giovani. Nel 2022, secondo l’ISTAT, la disoccupazione tra i 15 e i 24 anni era intorno al 29%. La media europea era del 14%. Siamo al doppio. Questo significa una cosa sola: per un giovane, in Italia, entrare nel mercato del lavoro è difficile.</a:t>
            </a:r>
          </a:p>
          <a:p>
            <a:endParaRPr/>
          </a:p>
          <a:p>
            <a:r>
              <a:t>Per le giovani donne è ancora più difficile. Eppure, a scuola, vanno meglio dei loro coetanei. E allora dove si perde questo vantaggio? Si perde nelle scelte dei percorsi di studio, che per le ragazze si rivelano spesso meno remunerativi e con meno opportunità. Manca l’orientamento, e mancano modelli femminili di riferimento nelle materie scientifiche e tecnologiche.</a:t>
            </a:r>
          </a:p>
          <a:p>
            <a:endParaRPr/>
          </a:p>
          <a:p>
            <a:r>
              <a:t>Ma il divario di genere non riguarda solo i giovani. Riguarda tutto il Paese. Secondo l’OCSE, a parità di posizione le donne guadagnano circa il 5% in meno. Nelle posizioni dirigenziali, il 20% in meno. Più si sale, più il divario cresce.</a:t>
            </a:r>
          </a:p>
          <a:p>
            <a:endParaRPr/>
          </a:p>
          <a:p>
            <a:r>
              <a:t>Poi è arrivata la pandemia. Ha colpito di più le donne, perché lavoravano nei settori più esposti alla crisi. Ha aumentato la precarietà dei giovani. Ha moltiplicato le interruzioni di carriera delle donne.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E le libere professioni? Le libere professioni non fanno eccezione.</a:t>
            </a:r>
          </a:p>
          <a:p>
            <a:endParaRPr/>
          </a:p>
          <a:p>
            <a:r>
              <a:t>Guardiamo i numeri dell’Osservatorio delle Libere Professioni. Tra il 2009 e il 2024 i professionisti sono aumentati di 230mila unità, il 20% in più. Ma chi ha fatto crescere il settore? Le donne. Le professioniste sono aumentate del 58%, circa 188mila. Gli uomini del 5%, circa 41mila.</a:t>
            </a:r>
          </a:p>
          <a:p>
            <a:endParaRPr/>
          </a:p>
          <a:p>
            <a:r>
              <a:t>Rispetto al 2019, il 2024 si chiude con circa 50mila professionisti in meno. Ma anche qui uomini e donne vanno in direzioni opposte. Gli uomini scendono al livello più basso degli ultimi anni: 868mila. Le donne, per la prima volta, superano il livello pre-pandemia: 510mila.</a:t>
            </a:r>
          </a:p>
          <a:p>
            <a:endParaRPr/>
          </a:p>
          <a:p>
            <a:r>
              <a:t>Le donne oggi sono il 37% dei liberi professionisti. Erano il 35,6% nel 2019. Crescono anche le professioniste con dipendenti, e quindi le datrici di lavoro.</a:t>
            </a:r>
          </a:p>
          <a:p>
            <a:endParaRPr/>
          </a:p>
          <a:p>
            <a:r>
              <a:t>Fin qui, una buona notizia. Ma è una buona notizia solo nei numeri.</a:t>
            </a:r>
          </a:p>
          <a:p>
            <a:endParaRPr/>
          </a:p>
          <a:p>
            <a:r>
              <a:t>Perché è proprio nelle libere professioni che il divario di reddito tra uomini e donne è più marcato. Tra gli iscritti alle Casse previdenziali la differenza arriva a 25mila euro. Tra gli iscritti alla Gestione Separata, a 7.300 euro. In media, una libera professionista guadagna il 54% di quello che guadagna un collega. Nel lavoro dipendente si arriva al 77%. Tra i più giovani il divario c’è, ma è meno accentuato.</a:t>
            </a:r>
          </a:p>
          <a:p>
            <a:endParaRPr/>
          </a:p>
          <a:p>
            <a:r>
              <a:t>Infine, le pari opportunità. A parità di ruolo, le professioniste guadagnano in media il 30% in meno, con differenze più forti nei settori tecnici e scientifici. Solo il 20% delle posizioni di vertice è occupato da donne. E gli stereotipi resistono: poche donne in ingegneria e tecnologia, molte nei servizi e nella salute.</a:t>
            </a:r>
          </a:p>
          <a:p>
            <a:endParaRPr/>
          </a:p>
          <a:p>
            <a:r>
              <a:t>Nota: il –30% è a parità di ruolo; il 54% della slide sul reddito è il reddito medio complessivo. Misurano cose diverse.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E c’è un tema che pesa più di tutti: la maternità. Il 79% delle professioniste pensa che un figlio possa compromettere la carriera. Solo il 26% ha usato le misure di sostegno alla genitorialità, e molte non sapevano nemmeno che esistessero. Il 77% le giudica inadeguate.</a:t>
            </a:r>
          </a:p>
          <a:p>
            <a:endParaRPr/>
          </a:p>
          <a:p>
            <a:r>
              <a:t>Torniamo ai giovani professionisti. La loro disoccupazione supera il 25%. Intanto la categoria invecchia: l’età media è passata da 40 anni nel 2009 a 45 nel 2023. Molti giovani preferiscono il lavoro dipendente, perché lo percepiscono come più stabile. Chiedono una rete di supporto, chiedono mentorship, chiedono formazione. E segnalano un disallineamento tra ciò che imparano e ciò che il mercato richiede.</a:t>
            </a:r>
          </a:p>
          <a:p>
            <a:endParaRPr/>
          </a:p>
          <a:p>
            <a:r>
              <a:t>Riassumo in tre parole. Le donne crescono, ma guadagnano meno. I giovani ci sono, ma faticano a entrare e a restare. E la cura, a partire dalla maternità, pesa ancora quasi tutta su un lato solo.</a:t>
            </a:r>
          </a:p>
          <a:p>
            <a:endParaRPr/>
          </a:p>
          <a:p>
            <a:r>
              <a:t>Questo è il punto di partenza. Da qui nascono le nostre proposte.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Dai dati siamo passati al confronto. Nei tavoli di Milano e di Roma abbiamo discusso a lungo, e sono emersi due temi ricorrenti.</a:t>
            </a:r>
          </a:p>
          <a:p>
            <a:endParaRPr/>
          </a:p>
          <a:p>
            <a:r>
              <a:t>Il primo riguarda i giovani: una disaffezione verso la libera professione. Avviare un’attività costa sacrifici, economici e di equilibrio tra vita e lavoro, a fronte di compensi spesso inadeguati.</a:t>
            </a:r>
          </a:p>
          <a:p>
            <a:endParaRPr/>
          </a:p>
          <a:p>
            <a:r>
              <a:t>Il secondo riguarda le donne. Pesano ancora i problemi culturali e gli stereotipi, che le professioniste incontrano ogni giorno. E pesa una ripartizione del lavoro di cura che non è equa. Maternità e assistenza ai familiari ricadono quasi sempre sulle donne, e frenano la carriera, sia nei ruoli sia nei redditi.</a:t>
            </a:r>
          </a:p>
          <a:p>
            <a:endParaRPr/>
          </a:p>
          <a:p>
            <a:r>
              <a:t>Da qui sono nate venti proposte. Ve le presento raccolte in cinque direzioni.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La prima direzione è la rappresentanza. Proponiamo quote con metodo proporzionale nei processi di selezione e negli organi direttivi a tutti i livelli: sindacali, ordinistici, previdenziali. Proponiamo una partecipazione attiva delle donne nei dibattiti e nei panel. E proponiamo di inserire nei Codici deontologici i temi di genere e di pari opportunità, con sanzioni adeguate.</a:t>
            </a:r>
          </a:p>
          <a:p>
            <a:endParaRPr/>
          </a:p>
          <a:p>
            <a:r>
              <a:t>La seconda direzione è il welfare e la genitorialità. Servono politiche che aiutino donne e giovani ad arrivare a posizioni di leadership e a compensi equi, e soprattutto a restarci quando arrivano la maternità o la cura di un familiare. In concreto: incentivare asili nido, voucher baby-sitting e misure di welfare; modificare i criteri di calcolo del reddito delle professioniste ai fini della maternità; riconoscere i contributi a chi sospende l’attività per prendersi cura di qualcuno; estendere ai professionisti le tutele della legge 104.</a:t>
            </a:r>
          </a:p>
          <a:p>
            <a:endParaRPr/>
          </a:p>
          <a:p>
            <a:r>
              <a:t>La terza direzione è il reddito e lo sviluppo. Proponiamo bandi per l’imprenditoria femminile e per le libere professioniste. Proponiamo un accesso più facile al credito, anche agevolato, per chi avvia la professione, con un rating bancario che tenga conto dei differenziali di genere. E proponiamo di sostenere le aggregazioni tra professioniste e le società miste, con agevolazioni e fondi dedicati.</a:t>
            </a:r>
          </a:p>
          <a:p>
            <a:endParaRPr/>
          </a:p>
          <a:p>
            <a:r>
              <a:t>La quarta direzione sono i giovani e l’università. Borse di studio e prestiti d’onore per chi sceglie percorsi di specializzazione nella libera professione. Una rete stabile tra università, studi professionali e associazioni di categoria. Una giornata dedicata alla libera professione, in contemporanea in tutti gli atenei italiani. E la presenza di Confprofessioni ai saloni di orientamento.</a:t>
            </a:r>
          </a:p>
          <a:p>
            <a:endParaRPr/>
          </a:p>
          <a:p>
            <a:r>
              <a:t>La quinta direzione è la cultura e la conoscenza. Percorsi di consapevolezza di genere e di attenzione al linguaggio. Corsi di formazione e una campagna ampia sulle tutele che già esistono. Un vademecum con tutte le misure per donne, giovani e genitori. Osservatori permanenti con scuole, istituzioni e università. Il bilancio di genere, con un format che Confprofessioni può offrire alle associazioni. E, per tutto questo, un monitoraggio delle misure e delle differenze tra i territori.</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Un aspetto ci ha colpito: non siamo soli. Gli altri tavoli, dal fisco al lavoro, dal welfare alla salute, dalla formazione allo sviluppo economico, sono arrivati a conclusioni vicine alle nostre. Incentivi per i giovani, aggregazioni tra professionisti, continuità del reddito, sostegno alla genitorialità, dialogo con l’università. Questa convergenza è già un risultato.</a:t>
            </a:r>
          </a:p>
          <a:p>
            <a:endParaRPr/>
          </a:p>
          <a:p>
            <a:r>
              <a:t>Ma venti proposte non si realizzano tutte insieme. Per questo, con i delegati delle associazioni, abbiamo scelto le priorità.</a:t>
            </a:r>
          </a:p>
          <a:p>
            <a:endParaRPr/>
          </a:p>
          <a:p>
            <a:r>
              <a:t>Prima priorità: più rappresentanza per giovani e donne, a tutti i livelli e ai vertici, anche attraverso le quote.</a:t>
            </a:r>
          </a:p>
          <a:p>
            <a:endParaRPr/>
          </a:p>
          <a:p>
            <a:r>
              <a:t>Seconda priorità: un welfare dedicato ai liberi professionisti, che li accompagni in tutte le fasi della vita professionale, nella genitorialità come nella cura.</a:t>
            </a:r>
          </a:p>
          <a:p>
            <a:endParaRPr/>
          </a:p>
          <a:p>
            <a:r>
              <a:t>Terza priorità: rendere la professione più attrattiva e più redditizia, sostenendo le aggregazioni e l’accesso a fondi, finanziamenti e credito agevolato.</a:t>
            </a:r>
          </a:p>
          <a:p>
            <a:endParaRPr/>
          </a:p>
          <a:p>
            <a:r>
              <a:t>Quarta priorità: relazioni stabili con le università, per avvicinare le nuove generazioni alla libera professione.</a:t>
            </a:r>
          </a:p>
          <a:p>
            <a:endParaRPr/>
          </a:p>
          <a:p>
            <a:r>
              <a:t>Rappresentanza, welfare, reddito, giovani. Sono quattro parole. Sono il nostro programma di lavoro.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64841"/>
            <a:ext cx="10566400" cy="1341041"/>
          </a:xfrm>
          <a:prstGeom prst="rect">
            <a:avLst/>
          </a:prstGeom>
          <a:noFill/>
          <a:ln/>
        </p:spPr>
        <p:txBody>
          <a:bodyPr wrap="square" lIns="0" tIns="0" rIns="0" bIns="0" rtlCol="0" anchor="t"/>
          <a:lstStyle>
            <a:lvl1pPr marL="0" indent="0" algn="l">
              <a:lnSpc>
                <a:spcPct val="110000"/>
              </a:lnSpc>
              <a:buNone/>
              <a:defRPr lang="en-US" sz="4800" dirty="0">
                <a:solidFill>
                  <a:srgbClr val="F7F5F0"/>
                </a:solidFill>
                <a:latin typeface="Libre Baskerville" pitchFamily="34" charset="0"/>
                <a:ea typeface="Libre Baskerville" pitchFamily="34" charset="-122"/>
                <a:cs typeface="Libre Baskerville" pitchFamily="34" charset="-120"/>
              </a:defRPr>
            </a:lvl1pPr>
          </a:lstStyle>
          <a:p>
            <a:pPr marL="0" indent="0" algn="l">
              <a:lnSpc>
                <a:spcPct val="110000"/>
              </a:lnSpc>
              <a:buNone/>
            </a:pPr>
            <a:endParaRPr lang="en-US" sz="4800" dirty="0"/>
          </a:p>
        </p:txBody>
      </p:sp>
      <p:sp>
        <p:nvSpPr>
          <p:cNvPr id="3" name="Text Placeholder 2"/>
          <p:cNvSpPr>
            <a:spLocks noGrp="1"/>
          </p:cNvSpPr>
          <p:nvPr>
            <p:ph type="body" idx="101"/>
          </p:nvPr>
        </p:nvSpPr>
        <p:spPr>
          <a:xfrm>
            <a:off x="812800" y="2910681"/>
            <a:ext cx="10566400" cy="3134519"/>
          </a:xfrm>
          <a:prstGeom prst="rect">
            <a:avLst/>
          </a:prstGeom>
          <a:noFill/>
          <a:ln/>
        </p:spPr>
        <p:txBody>
          <a:bodyPr wrap="square" lIns="0" tIns="0" rIns="0" bIns="0" rtlCol="0" anchor="t"/>
          <a:lstStyle>
            <a:lvl1pPr marL="0" indent="0" algn="l">
              <a:lnSpc>
                <a:spcPct val="140000"/>
              </a:lnSpc>
              <a:buNone/>
              <a:defRPr lang="en-US" sz="1600" dirty="0">
                <a:solidFill>
                  <a:srgbClr val="F7F5F0"/>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64841"/>
            <a:ext cx="10566400" cy="1341041"/>
          </a:xfrm>
          <a:prstGeom prst="rect">
            <a:avLst/>
          </a:prstGeom>
          <a:noFill/>
          <a:ln/>
        </p:spPr>
        <p:txBody>
          <a:bodyPr wrap="square" lIns="0" tIns="0" rIns="0" bIns="0" rtlCol="0" anchor="t"/>
          <a:lstStyle>
            <a:lvl1pPr marL="0" indent="0" algn="l">
              <a:lnSpc>
                <a:spcPct val="110000"/>
              </a:lnSpc>
              <a:buNone/>
              <a:defRPr lang="en-US" sz="4800" dirty="0">
                <a:solidFill>
                  <a:srgbClr val="F7F5F0"/>
                </a:solidFill>
                <a:latin typeface="Libre Baskerville" pitchFamily="34" charset="0"/>
                <a:ea typeface="Libre Baskerville" pitchFamily="34" charset="-122"/>
                <a:cs typeface="Libre Baskerville" pitchFamily="34" charset="-120"/>
              </a:defRPr>
            </a:lvl1pPr>
          </a:lstStyle>
          <a:p>
            <a:pPr marL="0" indent="0" algn="l">
              <a:lnSpc>
                <a:spcPct val="110000"/>
              </a:lnSpc>
              <a:buNone/>
            </a:pPr>
            <a:endParaRPr lang="en-US" sz="4800" dirty="0"/>
          </a:p>
        </p:txBody>
      </p:sp>
      <p:sp>
        <p:nvSpPr>
          <p:cNvPr id="3" name="Text Placeholder 2"/>
          <p:cNvSpPr>
            <a:spLocks noGrp="1"/>
          </p:cNvSpPr>
          <p:nvPr>
            <p:ph type="body" idx="101"/>
          </p:nvPr>
        </p:nvSpPr>
        <p:spPr>
          <a:xfrm>
            <a:off x="812800" y="2910681"/>
            <a:ext cx="10566400" cy="3134519"/>
          </a:xfrm>
          <a:prstGeom prst="rect">
            <a:avLst/>
          </a:prstGeom>
          <a:noFill/>
          <a:ln/>
        </p:spPr>
        <p:txBody>
          <a:bodyPr wrap="square" lIns="0" tIns="0" rIns="0" bIns="0" rtlCol="0" anchor="t"/>
          <a:lstStyle>
            <a:lvl1pPr marL="0" indent="0" algn="l">
              <a:lnSpc>
                <a:spcPct val="140000"/>
              </a:lnSpc>
              <a:buNone/>
              <a:defRPr lang="en-US" sz="1600" dirty="0">
                <a:solidFill>
                  <a:srgbClr val="F7F5F0"/>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234440"/>
            <a:ext cx="8229600" cy="233205"/>
          </a:xfrm>
          <a:prstGeom prst="rect">
            <a:avLst/>
          </a:prstGeom>
          <a:noFill/>
        </p:spPr>
        <p:txBody>
          <a:bodyPr wrap="square" lIns="0" tIns="0" rIns="0" bIns="0" anchor="t">
            <a:spAutoFit/>
          </a:bodyPr>
          <a:lstStyle/>
          <a:p>
            <a:pPr algn="l">
              <a:lnSpc>
                <a:spcPct val="115000"/>
              </a:lnSpc>
            </a:pPr>
            <a:r>
              <a:rPr lang="it-IT" sz="1400" b="1" dirty="0">
                <a:solidFill>
                  <a:srgbClr val="9A4F12"/>
                </a:solidFill>
                <a:latin typeface="Public Sans"/>
              </a:rPr>
              <a:t>STATI GENERALI CONFPROFESSIONI  –  RESTITUZIONE TAVOLO PARI OPPORTUNITA’ </a:t>
            </a:r>
            <a:endParaRPr sz="1400" b="1" i="0" dirty="0">
              <a:solidFill>
                <a:srgbClr val="9A4F12"/>
              </a:solidFill>
              <a:latin typeface="Public Sans"/>
            </a:endParaRPr>
          </a:p>
        </p:txBody>
      </p:sp>
      <p:sp>
        <p:nvSpPr>
          <p:cNvPr id="3" name="TextBox 2"/>
          <p:cNvSpPr txBox="1"/>
          <p:nvPr/>
        </p:nvSpPr>
        <p:spPr>
          <a:xfrm>
            <a:off x="914400" y="1645920"/>
            <a:ext cx="9601200" cy="1828800"/>
          </a:xfrm>
          <a:prstGeom prst="rect">
            <a:avLst/>
          </a:prstGeom>
          <a:noFill/>
        </p:spPr>
        <p:txBody>
          <a:bodyPr wrap="square" lIns="0" tIns="0" rIns="0" bIns="0" anchor="t">
            <a:spAutoFit/>
          </a:bodyPr>
          <a:lstStyle/>
          <a:p>
            <a:pPr algn="l">
              <a:lnSpc>
                <a:spcPct val="110000"/>
              </a:lnSpc>
            </a:pPr>
            <a:r>
              <a:rPr sz="4800" b="1" i="0">
                <a:solidFill>
                  <a:srgbClr val="14213D"/>
                </a:solidFill>
                <a:latin typeface="Libre Baskerville"/>
              </a:rPr>
              <a:t>Giovani e donne</a:t>
            </a:r>
          </a:p>
          <a:p>
            <a:pPr algn="l">
              <a:lnSpc>
                <a:spcPct val="110000"/>
              </a:lnSpc>
            </a:pPr>
            <a:r>
              <a:rPr sz="4800" b="1" i="0">
                <a:solidFill>
                  <a:srgbClr val="14213D"/>
                </a:solidFill>
                <a:latin typeface="Libre Baskerville"/>
              </a:rPr>
              <a:t>nelle libere professioni</a:t>
            </a:r>
          </a:p>
        </p:txBody>
      </p:sp>
      <p:sp>
        <p:nvSpPr>
          <p:cNvPr id="4" name="TextBox 3"/>
          <p:cNvSpPr txBox="1"/>
          <p:nvPr/>
        </p:nvSpPr>
        <p:spPr>
          <a:xfrm>
            <a:off x="914400" y="3520440"/>
            <a:ext cx="4822723" cy="585032"/>
          </a:xfrm>
          <a:prstGeom prst="rect">
            <a:avLst/>
          </a:prstGeom>
          <a:noFill/>
        </p:spPr>
        <p:txBody>
          <a:bodyPr wrap="square" lIns="0" tIns="0" rIns="0" bIns="0" anchor="t">
            <a:spAutoFit/>
          </a:bodyPr>
          <a:lstStyle/>
          <a:p>
            <a:pPr algn="ctr">
              <a:lnSpc>
                <a:spcPct val="115000"/>
              </a:lnSpc>
            </a:pPr>
            <a:r>
              <a:rPr b="1" dirty="0">
                <a:solidFill>
                  <a:srgbClr val="2B364F"/>
                </a:solidFill>
              </a:rPr>
              <a:t>L</a:t>
            </a:r>
            <a:r>
              <a:rPr lang="it-IT" b="1" dirty="0" err="1">
                <a:solidFill>
                  <a:srgbClr val="2B364F"/>
                </a:solidFill>
              </a:rPr>
              <a:t>uana</a:t>
            </a:r>
            <a:r>
              <a:rPr lang="it-IT" b="1" dirty="0">
                <a:solidFill>
                  <a:srgbClr val="2B364F"/>
                </a:solidFill>
              </a:rPr>
              <a:t> Belmonte  - Giulia Maddalena</a:t>
            </a:r>
          </a:p>
          <a:p>
            <a:pPr algn="ctr">
              <a:lnSpc>
                <a:spcPct val="115000"/>
              </a:lnSpc>
            </a:pPr>
            <a:r>
              <a:rPr lang="it-IT" sz="1600" dirty="0">
                <a:solidFill>
                  <a:srgbClr val="2B364F"/>
                </a:solidFill>
              </a:rPr>
              <a:t>Coordinatrici del Tavolo</a:t>
            </a:r>
            <a:endParaRPr sz="1600" dirty="0">
              <a:solidFill>
                <a:srgbClr val="2B364F"/>
              </a:solidFill>
            </a:endParaRPr>
          </a:p>
        </p:txBody>
      </p:sp>
      <p:sp>
        <p:nvSpPr>
          <p:cNvPr id="5" name="Oval 4"/>
          <p:cNvSpPr/>
          <p:nvPr/>
        </p:nvSpPr>
        <p:spPr>
          <a:xfrm>
            <a:off x="914400" y="4526280"/>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1</a:t>
            </a:r>
          </a:p>
        </p:txBody>
      </p:sp>
      <p:sp>
        <p:nvSpPr>
          <p:cNvPr id="6" name="TextBox 5"/>
          <p:cNvSpPr txBox="1"/>
          <p:nvPr/>
        </p:nvSpPr>
        <p:spPr>
          <a:xfrm>
            <a:off x="1508760" y="4526280"/>
            <a:ext cx="2194560" cy="457200"/>
          </a:xfrm>
          <a:prstGeom prst="rect">
            <a:avLst/>
          </a:prstGeom>
          <a:noFill/>
        </p:spPr>
        <p:txBody>
          <a:bodyPr wrap="square" lIns="0" tIns="0" rIns="0" bIns="0" anchor="ctr">
            <a:spAutoFit/>
          </a:bodyPr>
          <a:lstStyle/>
          <a:p>
            <a:pPr algn="l">
              <a:lnSpc>
                <a:spcPct val="115000"/>
              </a:lnSpc>
            </a:pPr>
            <a:r>
              <a:rPr sz="1800" b="1" i="0" dirty="0">
                <a:solidFill>
                  <a:srgbClr val="14213D"/>
                </a:solidFill>
                <a:latin typeface="Public Sans"/>
              </a:rPr>
              <a:t>Lo scenario</a:t>
            </a:r>
          </a:p>
        </p:txBody>
      </p:sp>
      <p:sp>
        <p:nvSpPr>
          <p:cNvPr id="7" name="Oval 6"/>
          <p:cNvSpPr/>
          <p:nvPr/>
        </p:nvSpPr>
        <p:spPr>
          <a:xfrm>
            <a:off x="3840480" y="4526280"/>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2</a:t>
            </a:r>
          </a:p>
        </p:txBody>
      </p:sp>
      <p:sp>
        <p:nvSpPr>
          <p:cNvPr id="8" name="TextBox 7"/>
          <p:cNvSpPr txBox="1"/>
          <p:nvPr/>
        </p:nvSpPr>
        <p:spPr>
          <a:xfrm>
            <a:off x="4434840" y="4526280"/>
            <a:ext cx="2194560" cy="457200"/>
          </a:xfrm>
          <a:prstGeom prst="rect">
            <a:avLst/>
          </a:prstGeom>
          <a:noFill/>
        </p:spPr>
        <p:txBody>
          <a:bodyPr wrap="square" lIns="0" tIns="0" rIns="0" bIns="0" anchor="ctr">
            <a:spAutoFit/>
          </a:bodyPr>
          <a:lstStyle/>
          <a:p>
            <a:pPr algn="l">
              <a:lnSpc>
                <a:spcPct val="115000"/>
              </a:lnSpc>
            </a:pPr>
            <a:r>
              <a:rPr sz="1800" b="1" i="0">
                <a:solidFill>
                  <a:srgbClr val="14213D"/>
                </a:solidFill>
                <a:latin typeface="Public Sans"/>
              </a:rPr>
              <a:t>Le proposte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LO SCENARIO · GIOVANI E DONNE</a:t>
            </a:r>
          </a:p>
        </p:txBody>
      </p:sp>
      <p:sp>
        <p:nvSpPr>
          <p:cNvPr id="3" name="TextBox 2"/>
          <p:cNvSpPr txBox="1"/>
          <p:nvPr/>
        </p:nvSpPr>
        <p:spPr>
          <a:xfrm>
            <a:off x="914400" y="850392"/>
            <a:ext cx="10360152" cy="1055161"/>
          </a:xfrm>
          <a:prstGeom prst="rect">
            <a:avLst/>
          </a:prstGeom>
          <a:noFill/>
        </p:spPr>
        <p:txBody>
          <a:bodyPr wrap="square" lIns="0" tIns="0" rIns="0" bIns="0" anchor="t">
            <a:spAutoFit/>
          </a:bodyPr>
          <a:lstStyle/>
          <a:p>
            <a:pPr algn="l">
              <a:lnSpc>
                <a:spcPct val="110000"/>
              </a:lnSpc>
            </a:pPr>
            <a:r>
              <a:rPr sz="3200" b="1" i="0" dirty="0">
                <a:solidFill>
                  <a:srgbClr val="14213D"/>
                </a:solidFill>
                <a:latin typeface="Libre Baskerville"/>
              </a:rPr>
              <a:t>Giovani e </a:t>
            </a:r>
            <a:r>
              <a:rPr sz="3200" b="1" i="0" dirty="0" err="1">
                <a:solidFill>
                  <a:srgbClr val="14213D"/>
                </a:solidFill>
                <a:latin typeface="Libre Baskerville"/>
              </a:rPr>
              <a:t>donne</a:t>
            </a:r>
            <a:r>
              <a:rPr sz="3200" b="1" i="0" dirty="0">
                <a:solidFill>
                  <a:srgbClr val="14213D"/>
                </a:solidFill>
                <a:latin typeface="Libre Baskerville"/>
              </a:rPr>
              <a:t>: </a:t>
            </a:r>
            <a:r>
              <a:rPr lang="it-IT" sz="3200" b="1" dirty="0">
                <a:solidFill>
                  <a:srgbClr val="14213D"/>
                </a:solidFill>
                <a:latin typeface="Libre Baskerville"/>
              </a:rPr>
              <a:t>un percorso professionale più difficile</a:t>
            </a:r>
            <a:endParaRPr sz="3200" b="1" i="0" dirty="0">
              <a:solidFill>
                <a:srgbClr val="14213D"/>
              </a:solidFill>
              <a:latin typeface="Libre Baskerville"/>
            </a:endParaRPr>
          </a:p>
        </p:txBody>
      </p:sp>
      <p:sp>
        <p:nvSpPr>
          <p:cNvPr id="4" name="Rounded Rectangle 3"/>
          <p:cNvSpPr/>
          <p:nvPr/>
        </p:nvSpPr>
        <p:spPr>
          <a:xfrm>
            <a:off x="914400" y="1874519"/>
            <a:ext cx="5029200" cy="182880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1188720" y="2148839"/>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1</a:t>
            </a:r>
          </a:p>
        </p:txBody>
      </p:sp>
      <p:sp>
        <p:nvSpPr>
          <p:cNvPr id="6" name="TextBox 5"/>
          <p:cNvSpPr txBox="1"/>
          <p:nvPr/>
        </p:nvSpPr>
        <p:spPr>
          <a:xfrm>
            <a:off x="1783080" y="2148839"/>
            <a:ext cx="3886200" cy="457200"/>
          </a:xfrm>
          <a:prstGeom prst="rect">
            <a:avLst/>
          </a:prstGeom>
          <a:noFill/>
        </p:spPr>
        <p:txBody>
          <a:bodyPr wrap="square" lIns="0" tIns="0" rIns="0" bIns="0" anchor="ctr">
            <a:spAutoFit/>
          </a:bodyPr>
          <a:lstStyle/>
          <a:p>
            <a:pPr algn="l">
              <a:lnSpc>
                <a:spcPct val="115000"/>
              </a:lnSpc>
            </a:pPr>
            <a:r>
              <a:rPr sz="1900" b="1" i="0">
                <a:solidFill>
                  <a:srgbClr val="14213D"/>
                </a:solidFill>
                <a:latin typeface="Libre Baskerville"/>
              </a:rPr>
              <a:t>Giovani</a:t>
            </a:r>
          </a:p>
        </p:txBody>
      </p:sp>
      <p:sp>
        <p:nvSpPr>
          <p:cNvPr id="7" name="TextBox 6"/>
          <p:cNvSpPr txBox="1"/>
          <p:nvPr/>
        </p:nvSpPr>
        <p:spPr>
          <a:xfrm>
            <a:off x="1188720" y="2788920"/>
            <a:ext cx="4480560" cy="535531"/>
          </a:xfrm>
          <a:prstGeom prst="rect">
            <a:avLst/>
          </a:prstGeom>
          <a:noFill/>
        </p:spPr>
        <p:txBody>
          <a:bodyPr wrap="square" lIns="0" tIns="0" rIns="0" bIns="0" anchor="t">
            <a:spAutoFit/>
          </a:bodyPr>
          <a:lstStyle/>
          <a:p>
            <a:pPr algn="just">
              <a:lnSpc>
                <a:spcPct val="120000"/>
              </a:lnSpc>
            </a:pPr>
            <a:r>
              <a:rPr lang="it-IT" sz="1500" dirty="0">
                <a:solidFill>
                  <a:srgbClr val="2B364F"/>
                </a:solidFill>
                <a:latin typeface="Public Sans"/>
              </a:rPr>
              <a:t>Difficoltà di ingresso nel mercato del lavoro </a:t>
            </a:r>
            <a:r>
              <a:rPr lang="it-IT" sz="1500" b="0" i="0" dirty="0">
                <a:solidFill>
                  <a:srgbClr val="2B364F"/>
                </a:solidFill>
                <a:latin typeface="Public Sans"/>
              </a:rPr>
              <a:t>rispetto al resto d’Europa.</a:t>
            </a:r>
          </a:p>
        </p:txBody>
      </p:sp>
      <p:sp>
        <p:nvSpPr>
          <p:cNvPr id="8" name="Rounded Rectangle 7"/>
          <p:cNvSpPr/>
          <p:nvPr/>
        </p:nvSpPr>
        <p:spPr>
          <a:xfrm>
            <a:off x="6245352" y="1874519"/>
            <a:ext cx="5029200" cy="182880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6519672" y="2148839"/>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2</a:t>
            </a:r>
          </a:p>
        </p:txBody>
      </p:sp>
      <p:sp>
        <p:nvSpPr>
          <p:cNvPr id="10" name="TextBox 9"/>
          <p:cNvSpPr txBox="1"/>
          <p:nvPr/>
        </p:nvSpPr>
        <p:spPr>
          <a:xfrm>
            <a:off x="7114032" y="2148839"/>
            <a:ext cx="3886200" cy="457200"/>
          </a:xfrm>
          <a:prstGeom prst="rect">
            <a:avLst/>
          </a:prstGeom>
          <a:noFill/>
        </p:spPr>
        <p:txBody>
          <a:bodyPr wrap="square" lIns="0" tIns="0" rIns="0" bIns="0" anchor="ctr">
            <a:spAutoFit/>
          </a:bodyPr>
          <a:lstStyle/>
          <a:p>
            <a:pPr algn="l">
              <a:lnSpc>
                <a:spcPct val="115000"/>
              </a:lnSpc>
            </a:pPr>
            <a:r>
              <a:rPr sz="1900" b="1" i="0" dirty="0">
                <a:solidFill>
                  <a:srgbClr val="14213D"/>
                </a:solidFill>
                <a:latin typeface="Libre Baskerville"/>
              </a:rPr>
              <a:t>Giovani </a:t>
            </a:r>
            <a:r>
              <a:rPr sz="1900" b="1" i="0" dirty="0" err="1">
                <a:solidFill>
                  <a:srgbClr val="14213D"/>
                </a:solidFill>
                <a:latin typeface="Libre Baskerville"/>
              </a:rPr>
              <a:t>donne</a:t>
            </a:r>
            <a:endParaRPr sz="1900" b="1" i="0" dirty="0">
              <a:solidFill>
                <a:srgbClr val="14213D"/>
              </a:solidFill>
              <a:latin typeface="Libre Baskerville"/>
            </a:endParaRPr>
          </a:p>
        </p:txBody>
      </p:sp>
      <p:sp>
        <p:nvSpPr>
          <p:cNvPr id="11" name="TextBox 10"/>
          <p:cNvSpPr txBox="1"/>
          <p:nvPr/>
        </p:nvSpPr>
        <p:spPr>
          <a:xfrm>
            <a:off x="6519671" y="2788921"/>
            <a:ext cx="4596003" cy="812530"/>
          </a:xfrm>
          <a:prstGeom prst="rect">
            <a:avLst/>
          </a:prstGeom>
          <a:noFill/>
        </p:spPr>
        <p:txBody>
          <a:bodyPr wrap="square" lIns="0" tIns="0" rIns="0" bIns="0" anchor="t">
            <a:spAutoFit/>
          </a:bodyPr>
          <a:lstStyle/>
          <a:p>
            <a:pPr algn="just">
              <a:lnSpc>
                <a:spcPct val="120000"/>
              </a:lnSpc>
            </a:pPr>
            <a:r>
              <a:rPr lang="it-IT" sz="1500" dirty="0">
                <a:solidFill>
                  <a:srgbClr val="2B364F"/>
                </a:solidFill>
                <a:latin typeface="Public Sans"/>
              </a:rPr>
              <a:t>Pur avendo</a:t>
            </a:r>
            <a:r>
              <a:rPr lang="it-IT" sz="1500" b="0" i="0" dirty="0">
                <a:solidFill>
                  <a:srgbClr val="2B364F"/>
                </a:solidFill>
                <a:latin typeface="Public Sans"/>
              </a:rPr>
              <a:t> </a:t>
            </a:r>
            <a:r>
              <a:rPr lang="it-IT" sz="1500" dirty="0">
                <a:solidFill>
                  <a:srgbClr val="2B364F"/>
                </a:solidFill>
                <a:latin typeface="Public Sans"/>
              </a:rPr>
              <a:t>risultati scolastici migliori rispetto ai coetanei, vivono una condizione peggiore all’interno del mercato del lavoro</a:t>
            </a:r>
            <a:endParaRPr sz="1500" b="0" i="0" dirty="0">
              <a:solidFill>
                <a:srgbClr val="2B364F"/>
              </a:solidFill>
              <a:latin typeface="Public Sans"/>
            </a:endParaRPr>
          </a:p>
        </p:txBody>
      </p:sp>
      <p:sp>
        <p:nvSpPr>
          <p:cNvPr id="12" name="Rounded Rectangle 11"/>
          <p:cNvSpPr/>
          <p:nvPr/>
        </p:nvSpPr>
        <p:spPr>
          <a:xfrm>
            <a:off x="3730752" y="3977639"/>
            <a:ext cx="5029200" cy="182880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Oval 12"/>
          <p:cNvSpPr/>
          <p:nvPr/>
        </p:nvSpPr>
        <p:spPr>
          <a:xfrm>
            <a:off x="4317683" y="4069080"/>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3</a:t>
            </a:r>
          </a:p>
        </p:txBody>
      </p:sp>
      <p:sp>
        <p:nvSpPr>
          <p:cNvPr id="14" name="TextBox 13"/>
          <p:cNvSpPr txBox="1"/>
          <p:nvPr/>
        </p:nvSpPr>
        <p:spPr>
          <a:xfrm>
            <a:off x="5033772" y="4185473"/>
            <a:ext cx="3381566" cy="315856"/>
          </a:xfrm>
          <a:prstGeom prst="rect">
            <a:avLst/>
          </a:prstGeom>
          <a:noFill/>
        </p:spPr>
        <p:txBody>
          <a:bodyPr wrap="square" lIns="0" tIns="0" rIns="0" bIns="0" anchor="ctr">
            <a:spAutoFit/>
          </a:bodyPr>
          <a:lstStyle/>
          <a:p>
            <a:pPr algn="l">
              <a:lnSpc>
                <a:spcPct val="115000"/>
              </a:lnSpc>
            </a:pPr>
            <a:r>
              <a:rPr sz="1900" b="1" i="0">
                <a:solidFill>
                  <a:srgbClr val="14213D"/>
                </a:solidFill>
                <a:latin typeface="Libre Baskerville"/>
              </a:rPr>
              <a:t>Divario di genere</a:t>
            </a:r>
          </a:p>
        </p:txBody>
      </p:sp>
      <p:sp>
        <p:nvSpPr>
          <p:cNvPr id="15" name="TextBox 14"/>
          <p:cNvSpPr txBox="1"/>
          <p:nvPr/>
        </p:nvSpPr>
        <p:spPr>
          <a:xfrm>
            <a:off x="4005072" y="4617720"/>
            <a:ext cx="4581716" cy="1089529"/>
          </a:xfrm>
          <a:prstGeom prst="rect">
            <a:avLst/>
          </a:prstGeom>
          <a:noFill/>
        </p:spPr>
        <p:txBody>
          <a:bodyPr wrap="square" lIns="0" tIns="0" rIns="0" bIns="0" anchor="t">
            <a:spAutoFit/>
          </a:bodyPr>
          <a:lstStyle/>
          <a:p>
            <a:pPr algn="just">
              <a:lnSpc>
                <a:spcPct val="120000"/>
              </a:lnSpc>
            </a:pPr>
            <a:r>
              <a:rPr lang="it-IT" sz="1500" b="0" i="0" dirty="0">
                <a:solidFill>
                  <a:srgbClr val="2B364F"/>
                </a:solidFill>
                <a:latin typeface="Public Sans"/>
              </a:rPr>
              <a:t> </a:t>
            </a:r>
            <a:r>
              <a:rPr lang="it-IT" sz="1500" dirty="0">
                <a:solidFill>
                  <a:srgbClr val="2B364F"/>
                </a:solidFill>
                <a:latin typeface="Public Sans"/>
              </a:rPr>
              <a:t>Fenomeno che attraversa tutte le fasce della popolazione a prescindere dall’età anche se si amplia con l’avanzare dell’età ed aumenta nei ruoli apicali oltre che nelle libere professioni.</a:t>
            </a:r>
            <a:endParaRPr sz="1500" b="0" i="0" dirty="0">
              <a:solidFill>
                <a:srgbClr val="2B364F"/>
              </a:solidFill>
              <a:latin typeface="Public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LO SCENARIO · LE LIBERE PROFESSIONI</a:t>
            </a:r>
          </a:p>
        </p:txBody>
      </p:sp>
      <p:sp>
        <p:nvSpPr>
          <p:cNvPr id="3" name="TextBox 2"/>
          <p:cNvSpPr txBox="1"/>
          <p:nvPr/>
        </p:nvSpPr>
        <p:spPr>
          <a:xfrm>
            <a:off x="914400" y="850392"/>
            <a:ext cx="10360152" cy="914400"/>
          </a:xfrm>
          <a:prstGeom prst="rect">
            <a:avLst/>
          </a:prstGeom>
          <a:noFill/>
        </p:spPr>
        <p:txBody>
          <a:bodyPr wrap="square" lIns="0" tIns="0" rIns="0" bIns="0" anchor="t">
            <a:spAutoFit/>
          </a:bodyPr>
          <a:lstStyle/>
          <a:p>
            <a:pPr algn="l">
              <a:lnSpc>
                <a:spcPct val="110000"/>
              </a:lnSpc>
            </a:pPr>
            <a:r>
              <a:rPr sz="3200" b="1" i="0">
                <a:solidFill>
                  <a:srgbClr val="14213D"/>
                </a:solidFill>
                <a:latin typeface="Libre Baskerville"/>
              </a:rPr>
              <a:t>Le donne crescono, ma guadagnano meno</a:t>
            </a:r>
          </a:p>
        </p:txBody>
      </p:sp>
      <p:sp>
        <p:nvSpPr>
          <p:cNvPr id="4" name="Rounded Rectangle 3"/>
          <p:cNvSpPr/>
          <p:nvPr/>
        </p:nvSpPr>
        <p:spPr>
          <a:xfrm>
            <a:off x="914400" y="1874519"/>
            <a:ext cx="5029200" cy="361188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Up Arrow 4"/>
          <p:cNvSpPr/>
          <p:nvPr/>
        </p:nvSpPr>
        <p:spPr>
          <a:xfrm>
            <a:off x="1234440" y="2103120"/>
            <a:ext cx="365760" cy="502920"/>
          </a:xfrm>
          <a:prstGeom prst="upArrow">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783080" y="2103120"/>
            <a:ext cx="3840480" cy="502920"/>
          </a:xfrm>
          <a:prstGeom prst="rect">
            <a:avLst/>
          </a:prstGeom>
          <a:noFill/>
        </p:spPr>
        <p:txBody>
          <a:bodyPr wrap="square" lIns="0" tIns="0" rIns="0" bIns="0" anchor="ctr">
            <a:spAutoFit/>
          </a:bodyPr>
          <a:lstStyle/>
          <a:p>
            <a:pPr algn="l">
              <a:lnSpc>
                <a:spcPct val="115000"/>
              </a:lnSpc>
            </a:pPr>
            <a:r>
              <a:rPr sz="2200" b="1" i="0">
                <a:solidFill>
                  <a:srgbClr val="1F4E79"/>
                </a:solidFill>
                <a:latin typeface="Libre Baskerville"/>
              </a:rPr>
              <a:t>Cosa cresce</a:t>
            </a:r>
          </a:p>
        </p:txBody>
      </p:sp>
      <p:sp>
        <p:nvSpPr>
          <p:cNvPr id="7" name="TextBox 6"/>
          <p:cNvSpPr txBox="1"/>
          <p:nvPr/>
        </p:nvSpPr>
        <p:spPr>
          <a:xfrm>
            <a:off x="1234440" y="2880360"/>
            <a:ext cx="4389120" cy="1969770"/>
          </a:xfrm>
          <a:prstGeom prst="rect">
            <a:avLst/>
          </a:prstGeom>
          <a:noFill/>
        </p:spPr>
        <p:txBody>
          <a:bodyPr wrap="square" lIns="0" tIns="0" rIns="0" bIns="0" anchor="t">
            <a:spAutoFit/>
          </a:bodyPr>
          <a:lstStyle/>
          <a:p>
            <a:pPr marL="228600" indent="-228600" algn="just">
              <a:buClr>
                <a:srgbClr val="E0A458"/>
              </a:buClr>
              <a:buFont typeface="Arial"/>
              <a:buChar char="•"/>
            </a:pPr>
            <a:r>
              <a:rPr lang="it-IT" sz="1600" b="0" i="0" dirty="0">
                <a:solidFill>
                  <a:srgbClr val="2B364F"/>
                </a:solidFill>
                <a:latin typeface="Public Sans"/>
              </a:rPr>
              <a:t>Nel settore libero professionale aumenta la quota di donne che passa dal 33,2% del 2014 al 37% del 2024 con un incremento di quasi 4 punti percentuali in un decennio </a:t>
            </a:r>
          </a:p>
          <a:p>
            <a:pPr marL="228600" indent="-228600" algn="just">
              <a:buClr>
                <a:srgbClr val="E0A458"/>
              </a:buClr>
              <a:buFont typeface="Arial"/>
              <a:buChar char="•"/>
            </a:pPr>
            <a:r>
              <a:rPr lang="it-IT" sz="1600" b="0" i="0" dirty="0">
                <a:solidFill>
                  <a:srgbClr val="2B364F"/>
                </a:solidFill>
                <a:latin typeface="Public Sans"/>
              </a:rPr>
              <a:t>Le donne rappresentano una componente fondamentale di crescita del settore </a:t>
            </a:r>
            <a:endParaRPr sz="1600" b="0" i="0" dirty="0">
              <a:solidFill>
                <a:srgbClr val="2B364F"/>
              </a:solidFill>
              <a:latin typeface="Public Sans"/>
            </a:endParaRPr>
          </a:p>
          <a:p>
            <a:pPr marL="228600" indent="-228600" algn="just">
              <a:buClr>
                <a:srgbClr val="E0A458"/>
              </a:buClr>
              <a:buFont typeface="Arial"/>
              <a:buChar char="•"/>
            </a:pPr>
            <a:r>
              <a:rPr lang="it-IT" sz="1600" b="0" i="0" dirty="0">
                <a:solidFill>
                  <a:srgbClr val="2B364F"/>
                </a:solidFill>
                <a:latin typeface="Public Sans"/>
              </a:rPr>
              <a:t>Aumenta il numero delle professioniste con dipendenti</a:t>
            </a:r>
            <a:endParaRPr sz="1600" b="0" i="0" dirty="0">
              <a:solidFill>
                <a:srgbClr val="2B364F"/>
              </a:solidFill>
              <a:latin typeface="Public Sans"/>
            </a:endParaRPr>
          </a:p>
        </p:txBody>
      </p:sp>
      <p:sp>
        <p:nvSpPr>
          <p:cNvPr id="8" name="Rounded Rectangle 7"/>
          <p:cNvSpPr/>
          <p:nvPr/>
        </p:nvSpPr>
        <p:spPr>
          <a:xfrm>
            <a:off x="6245352" y="1874519"/>
            <a:ext cx="5029200" cy="3611880"/>
          </a:xfrm>
          <a:prstGeom prst="roundRect">
            <a:avLst>
              <a:gd name="adj" fmla="val 6000"/>
            </a:avLst>
          </a:prstGeom>
          <a:solidFill>
            <a:srgbClr val="F6E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Down Arrow 8"/>
          <p:cNvSpPr/>
          <p:nvPr/>
        </p:nvSpPr>
        <p:spPr>
          <a:xfrm>
            <a:off x="6565392" y="2103120"/>
            <a:ext cx="365760" cy="502920"/>
          </a:xfrm>
          <a:prstGeom prst="downArrow">
            <a:avLst/>
          </a:prstGeom>
          <a:solidFill>
            <a:srgbClr val="9A4F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114032" y="2103120"/>
            <a:ext cx="3840480" cy="502920"/>
          </a:xfrm>
          <a:prstGeom prst="rect">
            <a:avLst/>
          </a:prstGeom>
          <a:noFill/>
        </p:spPr>
        <p:txBody>
          <a:bodyPr wrap="square" lIns="0" tIns="0" rIns="0" bIns="0" anchor="ctr">
            <a:spAutoFit/>
          </a:bodyPr>
          <a:lstStyle/>
          <a:p>
            <a:pPr algn="l">
              <a:lnSpc>
                <a:spcPct val="115000"/>
              </a:lnSpc>
            </a:pPr>
            <a:r>
              <a:rPr sz="2200" b="1" i="0">
                <a:solidFill>
                  <a:srgbClr val="9A4F12"/>
                </a:solidFill>
                <a:latin typeface="Libre Baskerville"/>
              </a:rPr>
              <a:t>Cosa resiste</a:t>
            </a:r>
          </a:p>
        </p:txBody>
      </p:sp>
      <p:sp>
        <p:nvSpPr>
          <p:cNvPr id="11" name="TextBox 10"/>
          <p:cNvSpPr txBox="1"/>
          <p:nvPr/>
        </p:nvSpPr>
        <p:spPr>
          <a:xfrm>
            <a:off x="6565392" y="2880360"/>
            <a:ext cx="4389120" cy="2708434"/>
          </a:xfrm>
          <a:prstGeom prst="rect">
            <a:avLst/>
          </a:prstGeom>
          <a:noFill/>
        </p:spPr>
        <p:txBody>
          <a:bodyPr wrap="square" lIns="0" tIns="0" rIns="0" bIns="0" anchor="t">
            <a:spAutoFit/>
          </a:bodyPr>
          <a:lstStyle/>
          <a:p>
            <a:pPr marL="228600" indent="-228600" algn="just">
              <a:buClr>
                <a:srgbClr val="E0A458"/>
              </a:buClr>
              <a:buFont typeface="Arial"/>
              <a:buChar char="•"/>
            </a:pPr>
            <a:r>
              <a:rPr sz="1600" b="0" i="0" dirty="0">
                <a:solidFill>
                  <a:srgbClr val="2B364F"/>
                </a:solidFill>
                <a:latin typeface="Public Sans"/>
              </a:rPr>
              <a:t>Il </a:t>
            </a:r>
            <a:r>
              <a:rPr sz="1600" b="0" i="0" dirty="0" err="1">
                <a:solidFill>
                  <a:srgbClr val="2B364F"/>
                </a:solidFill>
                <a:latin typeface="Public Sans"/>
              </a:rPr>
              <a:t>divario</a:t>
            </a:r>
            <a:r>
              <a:rPr sz="1600" b="0" i="0" dirty="0">
                <a:solidFill>
                  <a:srgbClr val="2B364F"/>
                </a:solidFill>
                <a:latin typeface="Public Sans"/>
              </a:rPr>
              <a:t> </a:t>
            </a:r>
            <a:r>
              <a:rPr lang="it-IT" sz="1600" b="0" i="0" dirty="0">
                <a:solidFill>
                  <a:srgbClr val="2B364F"/>
                </a:solidFill>
                <a:latin typeface="Public Sans"/>
              </a:rPr>
              <a:t>reddituale </a:t>
            </a:r>
            <a:r>
              <a:rPr sz="1600" b="0" i="0" dirty="0" err="1">
                <a:solidFill>
                  <a:srgbClr val="2B364F"/>
                </a:solidFill>
                <a:latin typeface="Public Sans"/>
              </a:rPr>
              <a:t>è</a:t>
            </a:r>
            <a:r>
              <a:rPr sz="1600" b="0" i="0" dirty="0">
                <a:solidFill>
                  <a:srgbClr val="2B364F"/>
                </a:solidFill>
                <a:latin typeface="Public Sans"/>
              </a:rPr>
              <a:t> </a:t>
            </a:r>
            <a:r>
              <a:rPr sz="1600" b="0" i="0" dirty="0" err="1">
                <a:solidFill>
                  <a:srgbClr val="2B364F"/>
                </a:solidFill>
                <a:latin typeface="Public Sans"/>
              </a:rPr>
              <a:t>più</a:t>
            </a:r>
            <a:r>
              <a:rPr sz="1600" b="0" i="0" dirty="0">
                <a:solidFill>
                  <a:srgbClr val="2B364F"/>
                </a:solidFill>
                <a:latin typeface="Public Sans"/>
              </a:rPr>
              <a:t> marcato </a:t>
            </a:r>
            <a:r>
              <a:rPr lang="it-IT" sz="1600" b="0" i="0" dirty="0">
                <a:solidFill>
                  <a:srgbClr val="2B364F"/>
                </a:solidFill>
                <a:latin typeface="Public Sans"/>
              </a:rPr>
              <a:t> nelle libere professioni rispetto al lavoro dipendente</a:t>
            </a:r>
          </a:p>
          <a:p>
            <a:pPr marL="228600" indent="-228600" algn="just">
              <a:buClr>
                <a:srgbClr val="E0A458"/>
              </a:buClr>
              <a:buFont typeface="Arial"/>
              <a:buChar char="•"/>
            </a:pPr>
            <a:r>
              <a:rPr lang="it-IT" sz="1600" dirty="0">
                <a:solidFill>
                  <a:srgbClr val="2B364F"/>
                </a:solidFill>
                <a:latin typeface="Public Sans"/>
              </a:rPr>
              <a:t>Una libera </a:t>
            </a:r>
            <a:r>
              <a:rPr lang="it-IT" sz="1600">
                <a:solidFill>
                  <a:srgbClr val="2B364F"/>
                </a:solidFill>
                <a:latin typeface="Public Sans"/>
              </a:rPr>
              <a:t>professionasta</a:t>
            </a:r>
            <a:r>
              <a:rPr lang="it-IT" sz="1600" dirty="0">
                <a:solidFill>
                  <a:srgbClr val="2B364F"/>
                </a:solidFill>
                <a:latin typeface="Public Sans"/>
              </a:rPr>
              <a:t> guadagna il 53,7% del reddito di un collega maschio (nel lavoro dipendente il GAP è del 25,7 %)</a:t>
            </a:r>
          </a:p>
          <a:p>
            <a:pPr marL="228600" indent="-228600" algn="just">
              <a:buClr>
                <a:srgbClr val="E0A458"/>
              </a:buClr>
              <a:buFont typeface="Arial"/>
              <a:buChar char="•"/>
            </a:pPr>
            <a:r>
              <a:rPr lang="it-IT" sz="1600" b="0" i="0" dirty="0">
                <a:solidFill>
                  <a:srgbClr val="2B364F"/>
                </a:solidFill>
                <a:latin typeface="Public Sans"/>
              </a:rPr>
              <a:t>Il numero delle </a:t>
            </a:r>
            <a:r>
              <a:rPr sz="1600" b="0" i="0" dirty="0" err="1">
                <a:solidFill>
                  <a:srgbClr val="2B364F"/>
                </a:solidFill>
                <a:latin typeface="Public Sans"/>
              </a:rPr>
              <a:t>donne</a:t>
            </a:r>
            <a:r>
              <a:rPr sz="1600" b="0" i="0" dirty="0">
                <a:solidFill>
                  <a:srgbClr val="2B364F"/>
                </a:solidFill>
                <a:latin typeface="Public Sans"/>
              </a:rPr>
              <a:t> </a:t>
            </a:r>
            <a:r>
              <a:rPr sz="1600" b="0" i="0" dirty="0" err="1">
                <a:solidFill>
                  <a:srgbClr val="2B364F"/>
                </a:solidFill>
                <a:latin typeface="Public Sans"/>
              </a:rPr>
              <a:t>nelle</a:t>
            </a:r>
            <a:r>
              <a:rPr sz="1600" b="0" i="0" dirty="0">
                <a:solidFill>
                  <a:srgbClr val="2B364F"/>
                </a:solidFill>
                <a:latin typeface="Public Sans"/>
              </a:rPr>
              <a:t> </a:t>
            </a:r>
            <a:r>
              <a:rPr sz="1600" b="0" i="0" dirty="0" err="1">
                <a:solidFill>
                  <a:srgbClr val="2B364F"/>
                </a:solidFill>
                <a:latin typeface="Public Sans"/>
              </a:rPr>
              <a:t>posizioni</a:t>
            </a:r>
            <a:r>
              <a:rPr sz="1600" b="0" i="0" dirty="0">
                <a:solidFill>
                  <a:srgbClr val="2B364F"/>
                </a:solidFill>
                <a:latin typeface="Public Sans"/>
              </a:rPr>
              <a:t> </a:t>
            </a:r>
            <a:r>
              <a:rPr lang="it-IT" sz="1600" dirty="0">
                <a:solidFill>
                  <a:srgbClr val="2B364F"/>
                </a:solidFill>
                <a:latin typeface="Public Sans"/>
              </a:rPr>
              <a:t>apicali e </a:t>
            </a:r>
            <a:r>
              <a:rPr sz="1600" b="0" i="0" dirty="0">
                <a:solidFill>
                  <a:srgbClr val="2B364F"/>
                </a:solidFill>
                <a:latin typeface="Public Sans"/>
              </a:rPr>
              <a:t>di </a:t>
            </a:r>
            <a:r>
              <a:rPr sz="1600" b="0" i="0" dirty="0" err="1">
                <a:solidFill>
                  <a:srgbClr val="2B364F"/>
                </a:solidFill>
                <a:latin typeface="Public Sans"/>
              </a:rPr>
              <a:t>vertice</a:t>
            </a:r>
            <a:r>
              <a:rPr lang="it-IT" sz="1600" b="0" i="0" dirty="0">
                <a:solidFill>
                  <a:srgbClr val="2B364F"/>
                </a:solidFill>
                <a:latin typeface="Public Sans"/>
              </a:rPr>
              <a:t> continua ad essere esiguo</a:t>
            </a:r>
          </a:p>
          <a:p>
            <a:pPr marL="228600" indent="-228600" algn="just">
              <a:buClr>
                <a:srgbClr val="E0A458"/>
              </a:buClr>
              <a:buFont typeface="Arial"/>
              <a:buChar char="•"/>
            </a:pPr>
            <a:r>
              <a:rPr lang="it-IT" sz="1600" dirty="0">
                <a:solidFill>
                  <a:srgbClr val="2B364F"/>
                </a:solidFill>
                <a:latin typeface="Public Sans"/>
              </a:rPr>
              <a:t>Permane la segregazione professionale (le professioni a maggioranza femminile sono meno remunerative)</a:t>
            </a:r>
            <a:endParaRPr sz="1600" b="0" i="0" dirty="0">
              <a:solidFill>
                <a:srgbClr val="2B364F"/>
              </a:solidFill>
              <a:latin typeface="Public Sans"/>
            </a:endParaRPr>
          </a:p>
          <a:p>
            <a:pPr marL="228600" indent="-228600" algn="l">
              <a:buClr>
                <a:srgbClr val="E0A458"/>
              </a:buClr>
              <a:buFont typeface="Arial"/>
              <a:buChar char="•"/>
            </a:pPr>
            <a:endParaRPr sz="1600" b="0" i="0" dirty="0">
              <a:solidFill>
                <a:srgbClr val="2B364F"/>
              </a:solidFill>
              <a:latin typeface="Public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LO SCENARIO · LA CURA E I GIOVANI</a:t>
            </a:r>
          </a:p>
        </p:txBody>
      </p:sp>
      <p:sp>
        <p:nvSpPr>
          <p:cNvPr id="3" name="TextBox 2"/>
          <p:cNvSpPr txBox="1"/>
          <p:nvPr/>
        </p:nvSpPr>
        <p:spPr>
          <a:xfrm>
            <a:off x="914400" y="850392"/>
            <a:ext cx="10360152" cy="914400"/>
          </a:xfrm>
          <a:prstGeom prst="rect">
            <a:avLst/>
          </a:prstGeom>
          <a:noFill/>
        </p:spPr>
        <p:txBody>
          <a:bodyPr wrap="square" lIns="0" tIns="0" rIns="0" bIns="0" anchor="t">
            <a:spAutoFit/>
          </a:bodyPr>
          <a:lstStyle/>
          <a:p>
            <a:pPr algn="l">
              <a:lnSpc>
                <a:spcPct val="110000"/>
              </a:lnSpc>
            </a:pPr>
            <a:r>
              <a:rPr sz="3200" b="1" i="0">
                <a:solidFill>
                  <a:srgbClr val="14213D"/>
                </a:solidFill>
                <a:latin typeface="Libre Baskerville"/>
              </a:rPr>
              <a:t>I nodi aperti: la cura e i giovani</a:t>
            </a:r>
          </a:p>
        </p:txBody>
      </p:sp>
      <p:sp>
        <p:nvSpPr>
          <p:cNvPr id="4" name="Rounded Rectangle 3"/>
          <p:cNvSpPr/>
          <p:nvPr/>
        </p:nvSpPr>
        <p:spPr>
          <a:xfrm>
            <a:off x="914400" y="1828800"/>
            <a:ext cx="5029200" cy="214884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1188720" y="2103120"/>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1</a:t>
            </a:r>
          </a:p>
        </p:txBody>
      </p:sp>
      <p:sp>
        <p:nvSpPr>
          <p:cNvPr id="6" name="TextBox 5"/>
          <p:cNvSpPr txBox="1"/>
          <p:nvPr/>
        </p:nvSpPr>
        <p:spPr>
          <a:xfrm>
            <a:off x="1783080" y="2103120"/>
            <a:ext cx="3886200" cy="457200"/>
          </a:xfrm>
          <a:prstGeom prst="rect">
            <a:avLst/>
          </a:prstGeom>
          <a:noFill/>
        </p:spPr>
        <p:txBody>
          <a:bodyPr wrap="square" lIns="0" tIns="0" rIns="0" bIns="0" anchor="ctr">
            <a:spAutoFit/>
          </a:bodyPr>
          <a:lstStyle/>
          <a:p>
            <a:pPr algn="l">
              <a:lnSpc>
                <a:spcPct val="115000"/>
              </a:lnSpc>
            </a:pPr>
            <a:r>
              <a:rPr sz="1900" b="1" i="0">
                <a:solidFill>
                  <a:srgbClr val="14213D"/>
                </a:solidFill>
                <a:latin typeface="Libre Baskerville"/>
              </a:rPr>
              <a:t>La maternità</a:t>
            </a:r>
          </a:p>
        </p:txBody>
      </p:sp>
      <p:sp>
        <p:nvSpPr>
          <p:cNvPr id="7" name="TextBox 6"/>
          <p:cNvSpPr txBox="1"/>
          <p:nvPr/>
        </p:nvSpPr>
        <p:spPr>
          <a:xfrm>
            <a:off x="1174865" y="2743200"/>
            <a:ext cx="4480560" cy="923330"/>
          </a:xfrm>
          <a:prstGeom prst="rect">
            <a:avLst/>
          </a:prstGeom>
          <a:noFill/>
        </p:spPr>
        <p:txBody>
          <a:bodyPr wrap="square" lIns="0" tIns="0" rIns="0" bIns="0" anchor="t">
            <a:spAutoFit/>
          </a:bodyPr>
          <a:lstStyle/>
          <a:p>
            <a:pPr marL="171450" indent="-171450" algn="just">
              <a:lnSpc>
                <a:spcPct val="100000"/>
              </a:lnSpc>
              <a:buFontTx/>
              <a:buChar char="-"/>
            </a:pPr>
            <a:r>
              <a:rPr lang="it-IT" sz="1200" b="0" i="0" dirty="0">
                <a:solidFill>
                  <a:srgbClr val="2B364F"/>
                </a:solidFill>
                <a:latin typeface="Public Sans"/>
              </a:rPr>
              <a:t>Il 79% delle libere professioniste ritiene che un figlio possa compromettere la carriera. </a:t>
            </a:r>
          </a:p>
          <a:p>
            <a:pPr marL="171450" indent="-171450" algn="just">
              <a:lnSpc>
                <a:spcPct val="100000"/>
              </a:lnSpc>
              <a:buFontTx/>
              <a:buChar char="-"/>
            </a:pPr>
            <a:endParaRPr lang="it-IT" sz="1200" dirty="0"/>
          </a:p>
          <a:p>
            <a:pPr algn="just"/>
            <a:r>
              <a:rPr lang="it-IT" sz="1200" dirty="0">
                <a:solidFill>
                  <a:schemeClr val="bg1"/>
                </a:solidFill>
              </a:rPr>
              <a:t>- Il 77% delle libere professioniste ritiene che le misure esistenti a sostegno della genitorialità siano inadeguate</a:t>
            </a:r>
          </a:p>
        </p:txBody>
      </p:sp>
      <p:sp>
        <p:nvSpPr>
          <p:cNvPr id="8" name="Rounded Rectangle 7"/>
          <p:cNvSpPr/>
          <p:nvPr/>
        </p:nvSpPr>
        <p:spPr>
          <a:xfrm>
            <a:off x="6245352" y="1828800"/>
            <a:ext cx="5029200" cy="214884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6519672" y="2103120"/>
            <a:ext cx="457200" cy="45720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14213D"/>
                </a:solidFill>
                <a:latin typeface="Public Sans"/>
              </a:rPr>
              <a:t>2</a:t>
            </a:r>
          </a:p>
        </p:txBody>
      </p:sp>
      <p:sp>
        <p:nvSpPr>
          <p:cNvPr id="10" name="TextBox 9"/>
          <p:cNvSpPr txBox="1"/>
          <p:nvPr/>
        </p:nvSpPr>
        <p:spPr>
          <a:xfrm>
            <a:off x="7114032" y="2103120"/>
            <a:ext cx="3886200" cy="457200"/>
          </a:xfrm>
          <a:prstGeom prst="rect">
            <a:avLst/>
          </a:prstGeom>
          <a:noFill/>
        </p:spPr>
        <p:txBody>
          <a:bodyPr wrap="square" lIns="0" tIns="0" rIns="0" bIns="0" anchor="ctr">
            <a:spAutoFit/>
          </a:bodyPr>
          <a:lstStyle/>
          <a:p>
            <a:pPr algn="l">
              <a:lnSpc>
                <a:spcPct val="115000"/>
              </a:lnSpc>
            </a:pPr>
            <a:r>
              <a:rPr sz="1900" b="1" i="0" dirty="0">
                <a:solidFill>
                  <a:srgbClr val="14213D"/>
                </a:solidFill>
                <a:latin typeface="Libre Baskerville"/>
              </a:rPr>
              <a:t>I </a:t>
            </a:r>
            <a:r>
              <a:rPr sz="1900" b="1" i="0" dirty="0" err="1">
                <a:solidFill>
                  <a:srgbClr val="14213D"/>
                </a:solidFill>
                <a:latin typeface="Libre Baskerville"/>
              </a:rPr>
              <a:t>giovani</a:t>
            </a:r>
            <a:r>
              <a:rPr sz="1900" b="1" i="0" dirty="0">
                <a:solidFill>
                  <a:srgbClr val="14213D"/>
                </a:solidFill>
                <a:latin typeface="Libre Baskerville"/>
              </a:rPr>
              <a:t> </a:t>
            </a:r>
            <a:r>
              <a:rPr sz="1900" b="1" i="0" dirty="0" err="1">
                <a:solidFill>
                  <a:srgbClr val="14213D"/>
                </a:solidFill>
                <a:latin typeface="Libre Baskerville"/>
              </a:rPr>
              <a:t>professionisti</a:t>
            </a:r>
            <a:endParaRPr sz="1900" b="1" i="0" dirty="0">
              <a:solidFill>
                <a:srgbClr val="14213D"/>
              </a:solidFill>
              <a:latin typeface="Libre Baskerville"/>
            </a:endParaRPr>
          </a:p>
        </p:txBody>
      </p:sp>
      <p:sp>
        <p:nvSpPr>
          <p:cNvPr id="11" name="TextBox 10"/>
          <p:cNvSpPr txBox="1"/>
          <p:nvPr/>
        </p:nvSpPr>
        <p:spPr>
          <a:xfrm>
            <a:off x="6519672" y="2424143"/>
            <a:ext cx="4389119" cy="1508105"/>
          </a:xfrm>
          <a:prstGeom prst="rect">
            <a:avLst/>
          </a:prstGeom>
          <a:noFill/>
        </p:spPr>
        <p:txBody>
          <a:bodyPr wrap="square" lIns="0" tIns="0" rIns="0" bIns="0" anchor="t">
            <a:spAutoFit/>
          </a:bodyPr>
          <a:lstStyle/>
          <a:p>
            <a:pPr algn="just"/>
            <a:endParaRPr lang="it-IT" sz="1200" dirty="0">
              <a:solidFill>
                <a:srgbClr val="2B364F"/>
              </a:solidFill>
              <a:latin typeface="Public Sans"/>
            </a:endParaRPr>
          </a:p>
          <a:p>
            <a:pPr marL="171450" indent="-171450" algn="just">
              <a:buFontTx/>
              <a:buChar char="-"/>
            </a:pPr>
            <a:r>
              <a:rPr lang="it-IT" sz="1200" dirty="0">
                <a:solidFill>
                  <a:srgbClr val="2B364F"/>
                </a:solidFill>
                <a:latin typeface="Public Sans"/>
              </a:rPr>
              <a:t>Sostenibilità generazionale (l’età mediana è di 48 anni)</a:t>
            </a:r>
          </a:p>
          <a:p>
            <a:pPr marL="171450" indent="-171450" algn="just">
              <a:buFontTx/>
              <a:buChar char="-"/>
            </a:pPr>
            <a:r>
              <a:rPr lang="it-IT" sz="1200" dirty="0">
                <a:solidFill>
                  <a:srgbClr val="2B364F"/>
                </a:solidFill>
                <a:latin typeface="Public Sans"/>
              </a:rPr>
              <a:t>Assenza di ricambio generazionale </a:t>
            </a:r>
          </a:p>
          <a:p>
            <a:pPr marL="171450" indent="-171450" algn="just">
              <a:buFontTx/>
              <a:buChar char="-"/>
            </a:pPr>
            <a:r>
              <a:rPr lang="it-IT" sz="1200" dirty="0">
                <a:solidFill>
                  <a:srgbClr val="2B364F"/>
                </a:solidFill>
                <a:latin typeface="Public Sans"/>
              </a:rPr>
              <a:t>Divario reddituale generazionale (un giovane guadagna il 31% di un senior)</a:t>
            </a:r>
          </a:p>
          <a:p>
            <a:pPr marL="171450" indent="-171450" algn="just">
              <a:buFontTx/>
              <a:buChar char="-"/>
            </a:pPr>
            <a:r>
              <a:rPr lang="it-IT" sz="1200" dirty="0">
                <a:solidFill>
                  <a:srgbClr val="2B364F"/>
                </a:solidFill>
                <a:latin typeface="Public Sans"/>
              </a:rPr>
              <a:t>Spostamento in avanti del picco reddituale (</a:t>
            </a:r>
            <a:r>
              <a:rPr lang="it-IT" sz="1200" dirty="0">
                <a:solidFill>
                  <a:schemeClr val="bg1"/>
                </a:solidFill>
              </a:rPr>
              <a:t>picco reddituale si è spostato dai 45/54 anni ai 55/64) </a:t>
            </a:r>
          </a:p>
          <a:p>
            <a:pPr algn="just"/>
            <a:endParaRPr lang="it-IT" sz="1400" b="1" i="0" dirty="0">
              <a:solidFill>
                <a:schemeClr val="bg1"/>
              </a:solidFill>
              <a:latin typeface="Public Sans"/>
            </a:endParaRPr>
          </a:p>
        </p:txBody>
      </p:sp>
      <p:sp>
        <p:nvSpPr>
          <p:cNvPr id="12" name="Rounded Rectangle 11"/>
          <p:cNvSpPr/>
          <p:nvPr/>
        </p:nvSpPr>
        <p:spPr>
          <a:xfrm>
            <a:off x="914400" y="4206240"/>
            <a:ext cx="10360152" cy="1481328"/>
          </a:xfrm>
          <a:prstGeom prst="roundRect">
            <a:avLst>
              <a:gd name="adj" fmla="val 8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1280160" y="4343400"/>
            <a:ext cx="2743200" cy="320040"/>
          </a:xfrm>
          <a:prstGeom prst="rect">
            <a:avLst/>
          </a:prstGeom>
          <a:noFill/>
        </p:spPr>
        <p:txBody>
          <a:bodyPr wrap="square" lIns="0" tIns="0" rIns="0" bIns="0" anchor="t">
            <a:spAutoFit/>
          </a:bodyPr>
          <a:lstStyle/>
          <a:p>
            <a:pPr algn="l">
              <a:lnSpc>
                <a:spcPct val="115000"/>
              </a:lnSpc>
            </a:pPr>
            <a:r>
              <a:rPr sz="1300" b="1" i="0">
                <a:solidFill>
                  <a:srgbClr val="E0A458"/>
                </a:solidFill>
                <a:latin typeface="Public Sans"/>
              </a:rPr>
              <a:t>IN SINTESI</a:t>
            </a:r>
          </a:p>
        </p:txBody>
      </p:sp>
      <p:sp>
        <p:nvSpPr>
          <p:cNvPr id="14" name="TextBox 13"/>
          <p:cNvSpPr txBox="1"/>
          <p:nvPr/>
        </p:nvSpPr>
        <p:spPr>
          <a:xfrm>
            <a:off x="1280160" y="4709160"/>
            <a:ext cx="3026664" cy="832279"/>
          </a:xfrm>
          <a:prstGeom prst="rect">
            <a:avLst/>
          </a:prstGeom>
          <a:noFill/>
        </p:spPr>
        <p:txBody>
          <a:bodyPr wrap="square" lIns="0" tIns="0" rIns="0" bIns="0" anchor="t">
            <a:spAutoFit/>
          </a:bodyPr>
          <a:lstStyle/>
          <a:p>
            <a:pPr algn="just">
              <a:lnSpc>
                <a:spcPct val="115000"/>
              </a:lnSpc>
            </a:pPr>
            <a:r>
              <a:rPr sz="1600" b="0" i="0" dirty="0">
                <a:solidFill>
                  <a:srgbClr val="F7F5F0"/>
                </a:solidFill>
                <a:latin typeface="Libre Baskerville"/>
              </a:rPr>
              <a:t>Le </a:t>
            </a:r>
            <a:r>
              <a:rPr sz="1600" b="0" i="0" dirty="0" err="1">
                <a:solidFill>
                  <a:srgbClr val="F7F5F0"/>
                </a:solidFill>
                <a:latin typeface="Libre Baskerville"/>
              </a:rPr>
              <a:t>donne</a:t>
            </a:r>
            <a:r>
              <a:rPr sz="1600" b="0" i="0" dirty="0">
                <a:solidFill>
                  <a:srgbClr val="F7F5F0"/>
                </a:solidFill>
                <a:latin typeface="Libre Baskerville"/>
              </a:rPr>
              <a:t> </a:t>
            </a:r>
            <a:r>
              <a:rPr lang="it-IT" sz="1600" b="0" i="0" dirty="0">
                <a:solidFill>
                  <a:srgbClr val="F7F5F0"/>
                </a:solidFill>
                <a:latin typeface="Libre Baskerville"/>
              </a:rPr>
              <a:t>aumentano come numero</a:t>
            </a:r>
            <a:r>
              <a:rPr sz="1600" b="0" i="0" dirty="0">
                <a:solidFill>
                  <a:srgbClr val="F7F5F0"/>
                </a:solidFill>
                <a:latin typeface="Libre Baskerville"/>
              </a:rPr>
              <a:t>, ma </a:t>
            </a:r>
            <a:r>
              <a:rPr sz="1600" b="0" i="0" dirty="0" err="1">
                <a:solidFill>
                  <a:srgbClr val="F7F5F0"/>
                </a:solidFill>
                <a:latin typeface="Libre Baskerville"/>
              </a:rPr>
              <a:t>guadagnano</a:t>
            </a:r>
            <a:r>
              <a:rPr sz="1600" b="0" i="0" dirty="0">
                <a:solidFill>
                  <a:srgbClr val="F7F5F0"/>
                </a:solidFill>
                <a:latin typeface="Libre Baskerville"/>
              </a:rPr>
              <a:t> </a:t>
            </a:r>
            <a:r>
              <a:rPr sz="1600" b="0" i="0" dirty="0" err="1">
                <a:solidFill>
                  <a:srgbClr val="F7F5F0"/>
                </a:solidFill>
                <a:latin typeface="Libre Baskerville"/>
              </a:rPr>
              <a:t>meno</a:t>
            </a:r>
            <a:endParaRPr sz="1600" b="0" i="0" dirty="0">
              <a:solidFill>
                <a:srgbClr val="F7F5F0"/>
              </a:solidFill>
              <a:latin typeface="Libre Baskerville"/>
            </a:endParaRPr>
          </a:p>
        </p:txBody>
      </p:sp>
      <p:sp>
        <p:nvSpPr>
          <p:cNvPr id="15" name="TextBox 14"/>
          <p:cNvSpPr txBox="1"/>
          <p:nvPr/>
        </p:nvSpPr>
        <p:spPr>
          <a:xfrm>
            <a:off x="4581144" y="4709160"/>
            <a:ext cx="3026664" cy="549125"/>
          </a:xfrm>
          <a:prstGeom prst="rect">
            <a:avLst/>
          </a:prstGeom>
          <a:noFill/>
        </p:spPr>
        <p:txBody>
          <a:bodyPr wrap="square" lIns="0" tIns="0" rIns="0" bIns="0" anchor="t">
            <a:spAutoFit/>
          </a:bodyPr>
          <a:lstStyle/>
          <a:p>
            <a:pPr algn="just">
              <a:lnSpc>
                <a:spcPct val="115000"/>
              </a:lnSpc>
            </a:pPr>
            <a:r>
              <a:rPr sz="1600" b="0" i="0" dirty="0">
                <a:solidFill>
                  <a:srgbClr val="F7F5F0"/>
                </a:solidFill>
                <a:latin typeface="Libre Baskerville"/>
              </a:rPr>
              <a:t>I </a:t>
            </a:r>
            <a:r>
              <a:rPr sz="1600" b="0" i="0" dirty="0" err="1">
                <a:solidFill>
                  <a:srgbClr val="F7F5F0"/>
                </a:solidFill>
                <a:latin typeface="Libre Baskerville"/>
              </a:rPr>
              <a:t>giovani</a:t>
            </a:r>
            <a:r>
              <a:rPr sz="1600" b="0" i="0" dirty="0">
                <a:solidFill>
                  <a:srgbClr val="F7F5F0"/>
                </a:solidFill>
                <a:latin typeface="Libre Baskerville"/>
              </a:rPr>
              <a:t> ci </a:t>
            </a:r>
            <a:r>
              <a:rPr sz="1600" b="0" i="0" dirty="0" err="1">
                <a:solidFill>
                  <a:srgbClr val="F7F5F0"/>
                </a:solidFill>
                <a:latin typeface="Libre Baskerville"/>
              </a:rPr>
              <a:t>sono</a:t>
            </a:r>
            <a:r>
              <a:rPr sz="1600" b="0" i="0" dirty="0">
                <a:solidFill>
                  <a:srgbClr val="F7F5F0"/>
                </a:solidFill>
                <a:latin typeface="Libre Baskerville"/>
              </a:rPr>
              <a:t>, ma </a:t>
            </a:r>
            <a:r>
              <a:rPr sz="1600" b="0" i="0" dirty="0" err="1">
                <a:solidFill>
                  <a:srgbClr val="F7F5F0"/>
                </a:solidFill>
                <a:latin typeface="Libre Baskerville"/>
              </a:rPr>
              <a:t>faticano</a:t>
            </a:r>
            <a:r>
              <a:rPr sz="1600" b="0" i="0" dirty="0">
                <a:solidFill>
                  <a:srgbClr val="F7F5F0"/>
                </a:solidFill>
                <a:latin typeface="Libre Baskerville"/>
              </a:rPr>
              <a:t> a </a:t>
            </a:r>
            <a:r>
              <a:rPr sz="1600" b="0" i="0" dirty="0" err="1">
                <a:solidFill>
                  <a:srgbClr val="F7F5F0"/>
                </a:solidFill>
                <a:latin typeface="Libre Baskerville"/>
              </a:rPr>
              <a:t>entrare</a:t>
            </a:r>
            <a:r>
              <a:rPr sz="1600" b="0" i="0" dirty="0">
                <a:solidFill>
                  <a:srgbClr val="F7F5F0"/>
                </a:solidFill>
                <a:latin typeface="Libre Baskerville"/>
              </a:rPr>
              <a:t> e a </a:t>
            </a:r>
            <a:r>
              <a:rPr sz="1600" b="0" i="0" dirty="0" err="1">
                <a:solidFill>
                  <a:srgbClr val="F7F5F0"/>
                </a:solidFill>
                <a:latin typeface="Libre Baskerville"/>
              </a:rPr>
              <a:t>restare</a:t>
            </a:r>
            <a:endParaRPr sz="1600" b="0" i="0" dirty="0">
              <a:solidFill>
                <a:srgbClr val="F7F5F0"/>
              </a:solidFill>
              <a:latin typeface="Libre Baskerville"/>
            </a:endParaRPr>
          </a:p>
        </p:txBody>
      </p:sp>
      <p:sp>
        <p:nvSpPr>
          <p:cNvPr id="16" name="TextBox 15"/>
          <p:cNvSpPr txBox="1"/>
          <p:nvPr/>
        </p:nvSpPr>
        <p:spPr>
          <a:xfrm>
            <a:off x="7882127" y="4709160"/>
            <a:ext cx="3026664" cy="549125"/>
          </a:xfrm>
          <a:prstGeom prst="rect">
            <a:avLst/>
          </a:prstGeom>
          <a:noFill/>
        </p:spPr>
        <p:txBody>
          <a:bodyPr wrap="square" lIns="0" tIns="0" rIns="0" bIns="0" anchor="t">
            <a:spAutoFit/>
          </a:bodyPr>
          <a:lstStyle/>
          <a:p>
            <a:pPr algn="just">
              <a:lnSpc>
                <a:spcPct val="115000"/>
              </a:lnSpc>
            </a:pPr>
            <a:r>
              <a:rPr sz="1600" b="0" i="0" dirty="0">
                <a:solidFill>
                  <a:srgbClr val="F7F5F0"/>
                </a:solidFill>
                <a:latin typeface="Libre Baskerville"/>
              </a:rPr>
              <a:t>La cura </a:t>
            </a:r>
            <a:r>
              <a:rPr sz="1600" b="0" i="0" dirty="0" err="1">
                <a:solidFill>
                  <a:srgbClr val="F7F5F0"/>
                </a:solidFill>
                <a:latin typeface="Libre Baskerville"/>
              </a:rPr>
              <a:t>pesa</a:t>
            </a:r>
            <a:r>
              <a:rPr sz="1600" b="0" i="0" dirty="0">
                <a:solidFill>
                  <a:srgbClr val="F7F5F0"/>
                </a:solidFill>
                <a:latin typeface="Libre Baskerville"/>
              </a:rPr>
              <a:t> </a:t>
            </a:r>
            <a:r>
              <a:rPr sz="1600" b="0" i="0" dirty="0" err="1">
                <a:solidFill>
                  <a:srgbClr val="F7F5F0"/>
                </a:solidFill>
                <a:latin typeface="Libre Baskerville"/>
              </a:rPr>
              <a:t>ancora</a:t>
            </a:r>
            <a:r>
              <a:rPr sz="1600" b="0" i="0" dirty="0">
                <a:solidFill>
                  <a:srgbClr val="F7F5F0"/>
                </a:solidFill>
                <a:latin typeface="Libre Baskerville"/>
              </a:rPr>
              <a:t> quasi </a:t>
            </a:r>
            <a:r>
              <a:rPr sz="1600" b="0" i="0" dirty="0" err="1">
                <a:solidFill>
                  <a:srgbClr val="F7F5F0"/>
                </a:solidFill>
                <a:latin typeface="Libre Baskerville"/>
              </a:rPr>
              <a:t>tutta</a:t>
            </a:r>
            <a:r>
              <a:rPr sz="1600" b="0" i="0" dirty="0">
                <a:solidFill>
                  <a:srgbClr val="F7F5F0"/>
                </a:solidFill>
                <a:latin typeface="Libre Baskerville"/>
              </a:rPr>
              <a:t> </a:t>
            </a:r>
            <a:r>
              <a:rPr sz="1600" b="0" i="0" dirty="0" err="1">
                <a:solidFill>
                  <a:srgbClr val="F7F5F0"/>
                </a:solidFill>
                <a:latin typeface="Libre Baskerville"/>
              </a:rPr>
              <a:t>su</a:t>
            </a:r>
            <a:r>
              <a:rPr sz="1600" b="0" i="0" dirty="0">
                <a:solidFill>
                  <a:srgbClr val="F7F5F0"/>
                </a:solidFill>
                <a:latin typeface="Libre Baskerville"/>
              </a:rPr>
              <a:t> un lato solo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LE PROPOSTE · I TAVOLI DI MILANO E ROMA</a:t>
            </a:r>
          </a:p>
        </p:txBody>
      </p:sp>
      <p:sp>
        <p:nvSpPr>
          <p:cNvPr id="3" name="TextBox 2"/>
          <p:cNvSpPr txBox="1"/>
          <p:nvPr/>
        </p:nvSpPr>
        <p:spPr>
          <a:xfrm>
            <a:off x="914400" y="850392"/>
            <a:ext cx="10360152" cy="914400"/>
          </a:xfrm>
          <a:prstGeom prst="rect">
            <a:avLst/>
          </a:prstGeom>
          <a:noFill/>
        </p:spPr>
        <p:txBody>
          <a:bodyPr wrap="square" lIns="0" tIns="0" rIns="0" bIns="0" anchor="t">
            <a:spAutoFit/>
          </a:bodyPr>
          <a:lstStyle/>
          <a:p>
            <a:pPr algn="l">
              <a:lnSpc>
                <a:spcPct val="110000"/>
              </a:lnSpc>
            </a:pPr>
            <a:r>
              <a:rPr sz="3200" b="1" i="0">
                <a:solidFill>
                  <a:srgbClr val="14213D"/>
                </a:solidFill>
                <a:latin typeface="Libre Baskerville"/>
              </a:rPr>
              <a:t>Due temi ricorrenti</a:t>
            </a:r>
          </a:p>
        </p:txBody>
      </p:sp>
      <p:sp>
        <p:nvSpPr>
          <p:cNvPr id="4" name="Rounded Rectangle 3"/>
          <p:cNvSpPr/>
          <p:nvPr/>
        </p:nvSpPr>
        <p:spPr>
          <a:xfrm>
            <a:off x="914400" y="1920240"/>
            <a:ext cx="5029200" cy="214884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1234440" y="2148840"/>
            <a:ext cx="4389120" cy="411480"/>
          </a:xfrm>
          <a:prstGeom prst="rect">
            <a:avLst/>
          </a:prstGeom>
          <a:noFill/>
        </p:spPr>
        <p:txBody>
          <a:bodyPr wrap="square" lIns="0" tIns="0" rIns="0" bIns="0" anchor="t">
            <a:spAutoFit/>
          </a:bodyPr>
          <a:lstStyle/>
          <a:p>
            <a:pPr algn="l">
              <a:lnSpc>
                <a:spcPct val="115000"/>
              </a:lnSpc>
            </a:pPr>
            <a:r>
              <a:rPr sz="2200" b="1" i="0">
                <a:solidFill>
                  <a:srgbClr val="1F4E79"/>
                </a:solidFill>
                <a:latin typeface="Libre Baskerville"/>
              </a:rPr>
              <a:t>Giovani</a:t>
            </a:r>
          </a:p>
        </p:txBody>
      </p:sp>
      <p:sp>
        <p:nvSpPr>
          <p:cNvPr id="6" name="TextBox 5"/>
          <p:cNvSpPr txBox="1"/>
          <p:nvPr/>
        </p:nvSpPr>
        <p:spPr>
          <a:xfrm>
            <a:off x="1248728" y="2697480"/>
            <a:ext cx="4389120" cy="1132811"/>
          </a:xfrm>
          <a:prstGeom prst="rect">
            <a:avLst/>
          </a:prstGeom>
          <a:noFill/>
        </p:spPr>
        <p:txBody>
          <a:bodyPr wrap="square" lIns="0" tIns="0" rIns="0" bIns="0" anchor="t">
            <a:spAutoFit/>
          </a:bodyPr>
          <a:lstStyle/>
          <a:p>
            <a:pPr algn="just">
              <a:lnSpc>
                <a:spcPct val="125000"/>
              </a:lnSpc>
            </a:pPr>
            <a:r>
              <a:rPr lang="it-IT" sz="1500" b="0" i="0" dirty="0">
                <a:solidFill>
                  <a:srgbClr val="2B364F"/>
                </a:solidFill>
                <a:latin typeface="Public Sans"/>
              </a:rPr>
              <a:t>Manifestano </a:t>
            </a:r>
            <a:r>
              <a:rPr lang="it-IT" sz="1500" dirty="0">
                <a:solidFill>
                  <a:srgbClr val="2B364F"/>
                </a:solidFill>
                <a:latin typeface="Public Sans"/>
              </a:rPr>
              <a:t>d</a:t>
            </a:r>
            <a:r>
              <a:rPr sz="1500" b="0" i="0" dirty="0" err="1">
                <a:solidFill>
                  <a:srgbClr val="2B364F"/>
                </a:solidFill>
                <a:latin typeface="Public Sans"/>
              </a:rPr>
              <a:t>isaffezione</a:t>
            </a:r>
            <a:r>
              <a:rPr sz="1500" b="0" i="0" dirty="0">
                <a:solidFill>
                  <a:srgbClr val="2B364F"/>
                </a:solidFill>
                <a:latin typeface="Public Sans"/>
              </a:rPr>
              <a:t> verso la libera </a:t>
            </a:r>
            <a:r>
              <a:rPr sz="1500" b="0" i="0" dirty="0" err="1">
                <a:solidFill>
                  <a:srgbClr val="2B364F"/>
                </a:solidFill>
                <a:latin typeface="Public Sans"/>
              </a:rPr>
              <a:t>professione</a:t>
            </a:r>
            <a:r>
              <a:rPr sz="1500" b="0" i="0" dirty="0">
                <a:solidFill>
                  <a:srgbClr val="2B364F"/>
                </a:solidFill>
                <a:latin typeface="Public Sans"/>
              </a:rPr>
              <a:t>: </a:t>
            </a:r>
            <a:r>
              <a:rPr sz="1500" b="0" i="0" dirty="0" err="1">
                <a:solidFill>
                  <a:srgbClr val="2B364F"/>
                </a:solidFill>
                <a:latin typeface="Public Sans"/>
              </a:rPr>
              <a:t>avviare</a:t>
            </a:r>
            <a:r>
              <a:rPr sz="1500" b="0" i="0" dirty="0">
                <a:solidFill>
                  <a:srgbClr val="2B364F"/>
                </a:solidFill>
                <a:latin typeface="Public Sans"/>
              </a:rPr>
              <a:t> </a:t>
            </a:r>
            <a:r>
              <a:rPr sz="1500" b="0" i="0" dirty="0" err="1">
                <a:solidFill>
                  <a:srgbClr val="2B364F"/>
                </a:solidFill>
                <a:latin typeface="Public Sans"/>
              </a:rPr>
              <a:t>un’attività</a:t>
            </a:r>
            <a:r>
              <a:rPr lang="it-IT" sz="1500" b="0" i="0" dirty="0">
                <a:solidFill>
                  <a:srgbClr val="2B364F"/>
                </a:solidFill>
                <a:latin typeface="Public Sans"/>
              </a:rPr>
              <a:t> libero professionale</a:t>
            </a:r>
            <a:r>
              <a:rPr sz="1500" b="0" i="0" dirty="0">
                <a:solidFill>
                  <a:srgbClr val="2B364F"/>
                </a:solidFill>
                <a:latin typeface="Public Sans"/>
              </a:rPr>
              <a:t> </a:t>
            </a:r>
            <a:r>
              <a:rPr lang="it-IT" sz="1500" b="0" i="0" dirty="0">
                <a:solidFill>
                  <a:srgbClr val="2B364F"/>
                </a:solidFill>
                <a:latin typeface="Public Sans"/>
              </a:rPr>
              <a:t>comporta gravosi </a:t>
            </a:r>
            <a:r>
              <a:rPr lang="it-IT" sz="1500" dirty="0">
                <a:solidFill>
                  <a:srgbClr val="2B364F"/>
                </a:solidFill>
                <a:latin typeface="Public Sans"/>
              </a:rPr>
              <a:t>investimenti</a:t>
            </a:r>
            <a:r>
              <a:rPr sz="1500" b="0" i="0" dirty="0">
                <a:solidFill>
                  <a:srgbClr val="2B364F"/>
                </a:solidFill>
                <a:latin typeface="Public Sans"/>
              </a:rPr>
              <a:t> </a:t>
            </a:r>
            <a:r>
              <a:rPr lang="it-IT" sz="1500" b="0" i="0" dirty="0">
                <a:solidFill>
                  <a:srgbClr val="2B364F"/>
                </a:solidFill>
                <a:latin typeface="Public Sans"/>
              </a:rPr>
              <a:t>economici, un difficile</a:t>
            </a:r>
            <a:r>
              <a:rPr sz="1500" b="0" i="0" dirty="0">
                <a:solidFill>
                  <a:srgbClr val="2B364F"/>
                </a:solidFill>
                <a:latin typeface="Public Sans"/>
              </a:rPr>
              <a:t> </a:t>
            </a:r>
            <a:r>
              <a:rPr sz="1500" b="0" i="0" dirty="0" err="1">
                <a:solidFill>
                  <a:srgbClr val="2B364F"/>
                </a:solidFill>
                <a:latin typeface="Public Sans"/>
              </a:rPr>
              <a:t>equilibrio</a:t>
            </a:r>
            <a:r>
              <a:rPr sz="1500" b="0" i="0" dirty="0">
                <a:solidFill>
                  <a:srgbClr val="2B364F"/>
                </a:solidFill>
                <a:latin typeface="Public Sans"/>
              </a:rPr>
              <a:t> vita-</a:t>
            </a:r>
            <a:r>
              <a:rPr sz="1500" b="0" i="0" dirty="0" err="1">
                <a:solidFill>
                  <a:srgbClr val="2B364F"/>
                </a:solidFill>
                <a:latin typeface="Public Sans"/>
              </a:rPr>
              <a:t>lavoro</a:t>
            </a:r>
            <a:r>
              <a:rPr sz="1500" b="0" i="0" dirty="0">
                <a:solidFill>
                  <a:srgbClr val="2B364F"/>
                </a:solidFill>
                <a:latin typeface="Public Sans"/>
              </a:rPr>
              <a:t>, a </a:t>
            </a:r>
            <a:r>
              <a:rPr sz="1500" b="0" i="0" dirty="0" err="1">
                <a:solidFill>
                  <a:srgbClr val="2B364F"/>
                </a:solidFill>
                <a:latin typeface="Public Sans"/>
              </a:rPr>
              <a:t>fronte</a:t>
            </a:r>
            <a:r>
              <a:rPr sz="1500" b="0" i="0" dirty="0">
                <a:solidFill>
                  <a:srgbClr val="2B364F"/>
                </a:solidFill>
                <a:latin typeface="Public Sans"/>
              </a:rPr>
              <a:t> di </a:t>
            </a:r>
            <a:r>
              <a:rPr sz="1500" b="0" i="0" dirty="0" err="1">
                <a:solidFill>
                  <a:srgbClr val="2B364F"/>
                </a:solidFill>
                <a:latin typeface="Public Sans"/>
              </a:rPr>
              <a:t>compensi</a:t>
            </a:r>
            <a:r>
              <a:rPr sz="1500" b="0" i="0" dirty="0">
                <a:solidFill>
                  <a:srgbClr val="2B364F"/>
                </a:solidFill>
                <a:latin typeface="Public Sans"/>
              </a:rPr>
              <a:t> </a:t>
            </a:r>
            <a:r>
              <a:rPr lang="it-IT" sz="1500" b="0" i="0" dirty="0">
                <a:solidFill>
                  <a:srgbClr val="2B364F"/>
                </a:solidFill>
                <a:latin typeface="Public Sans"/>
              </a:rPr>
              <a:t>non</a:t>
            </a:r>
            <a:r>
              <a:rPr sz="1500" b="0" i="0" dirty="0">
                <a:solidFill>
                  <a:srgbClr val="2B364F"/>
                </a:solidFill>
                <a:latin typeface="Public Sans"/>
              </a:rPr>
              <a:t> </a:t>
            </a:r>
            <a:r>
              <a:rPr sz="1500" b="0" i="0" dirty="0" err="1">
                <a:solidFill>
                  <a:srgbClr val="2B364F"/>
                </a:solidFill>
                <a:latin typeface="Public Sans"/>
              </a:rPr>
              <a:t>adeguati</a:t>
            </a:r>
            <a:endParaRPr sz="1500" b="0" i="0" dirty="0">
              <a:solidFill>
                <a:srgbClr val="2B364F"/>
              </a:solidFill>
              <a:latin typeface="Public Sans"/>
            </a:endParaRPr>
          </a:p>
        </p:txBody>
      </p:sp>
      <p:sp>
        <p:nvSpPr>
          <p:cNvPr id="7" name="Rounded Rectangle 6"/>
          <p:cNvSpPr/>
          <p:nvPr/>
        </p:nvSpPr>
        <p:spPr>
          <a:xfrm>
            <a:off x="6245352" y="1920240"/>
            <a:ext cx="5029200" cy="214884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6565392" y="2148840"/>
            <a:ext cx="4389120" cy="411480"/>
          </a:xfrm>
          <a:prstGeom prst="rect">
            <a:avLst/>
          </a:prstGeom>
          <a:noFill/>
        </p:spPr>
        <p:txBody>
          <a:bodyPr wrap="square" lIns="0" tIns="0" rIns="0" bIns="0" anchor="t">
            <a:spAutoFit/>
          </a:bodyPr>
          <a:lstStyle/>
          <a:p>
            <a:pPr algn="l">
              <a:lnSpc>
                <a:spcPct val="115000"/>
              </a:lnSpc>
            </a:pPr>
            <a:r>
              <a:rPr sz="2200" b="1" i="0">
                <a:solidFill>
                  <a:srgbClr val="9A4F12"/>
                </a:solidFill>
                <a:latin typeface="Libre Baskerville"/>
              </a:rPr>
              <a:t>Donne</a:t>
            </a:r>
          </a:p>
        </p:txBody>
      </p:sp>
      <p:sp>
        <p:nvSpPr>
          <p:cNvPr id="9" name="TextBox 8"/>
          <p:cNvSpPr txBox="1"/>
          <p:nvPr/>
        </p:nvSpPr>
        <p:spPr>
          <a:xfrm>
            <a:off x="6565392" y="2697480"/>
            <a:ext cx="4389120" cy="1132811"/>
          </a:xfrm>
          <a:prstGeom prst="rect">
            <a:avLst/>
          </a:prstGeom>
          <a:noFill/>
        </p:spPr>
        <p:txBody>
          <a:bodyPr wrap="square" lIns="0" tIns="0" rIns="0" bIns="0" anchor="t">
            <a:spAutoFit/>
          </a:bodyPr>
          <a:lstStyle/>
          <a:p>
            <a:pPr algn="just">
              <a:lnSpc>
                <a:spcPct val="125000"/>
              </a:lnSpc>
            </a:pPr>
            <a:r>
              <a:rPr sz="1500" b="0" i="0" dirty="0" err="1">
                <a:solidFill>
                  <a:srgbClr val="2B364F"/>
                </a:solidFill>
                <a:latin typeface="Public Sans"/>
              </a:rPr>
              <a:t>Stereotipi</a:t>
            </a:r>
            <a:r>
              <a:rPr sz="1500" b="0" i="0" dirty="0">
                <a:solidFill>
                  <a:srgbClr val="2B364F"/>
                </a:solidFill>
                <a:latin typeface="Public Sans"/>
              </a:rPr>
              <a:t> e </a:t>
            </a:r>
            <a:r>
              <a:rPr sz="1500" b="0" i="0" dirty="0" err="1">
                <a:solidFill>
                  <a:srgbClr val="2B364F"/>
                </a:solidFill>
                <a:latin typeface="Public Sans"/>
              </a:rPr>
              <a:t>problemi</a:t>
            </a:r>
            <a:r>
              <a:rPr sz="1500" b="0" i="0" dirty="0">
                <a:solidFill>
                  <a:srgbClr val="2B364F"/>
                </a:solidFill>
                <a:latin typeface="Public Sans"/>
              </a:rPr>
              <a:t> </a:t>
            </a:r>
            <a:r>
              <a:rPr sz="1500" b="0" i="0" dirty="0" err="1">
                <a:solidFill>
                  <a:srgbClr val="2B364F"/>
                </a:solidFill>
                <a:latin typeface="Public Sans"/>
              </a:rPr>
              <a:t>culturali</a:t>
            </a:r>
            <a:r>
              <a:rPr sz="1500" b="0" i="0" dirty="0">
                <a:solidFill>
                  <a:srgbClr val="2B364F"/>
                </a:solidFill>
                <a:latin typeface="Public Sans"/>
              </a:rPr>
              <a:t>, </a:t>
            </a:r>
            <a:r>
              <a:rPr lang="it-IT" sz="1500" dirty="0">
                <a:solidFill>
                  <a:srgbClr val="2B364F"/>
                </a:solidFill>
                <a:latin typeface="Public Sans"/>
              </a:rPr>
              <a:t>oltre ad </a:t>
            </a:r>
            <a:r>
              <a:rPr sz="1500" b="0" i="0" dirty="0" err="1">
                <a:solidFill>
                  <a:srgbClr val="2B364F"/>
                </a:solidFill>
                <a:latin typeface="Public Sans"/>
              </a:rPr>
              <a:t>una</a:t>
            </a:r>
            <a:r>
              <a:rPr sz="1500" b="0" i="0" dirty="0">
                <a:solidFill>
                  <a:srgbClr val="2B364F"/>
                </a:solidFill>
                <a:latin typeface="Public Sans"/>
              </a:rPr>
              <a:t> </a:t>
            </a:r>
            <a:r>
              <a:rPr sz="1500" b="0" i="0" dirty="0" err="1">
                <a:solidFill>
                  <a:srgbClr val="2B364F"/>
                </a:solidFill>
                <a:latin typeface="Public Sans"/>
              </a:rPr>
              <a:t>ripartizione</a:t>
            </a:r>
            <a:r>
              <a:rPr sz="1500" b="0" i="0" dirty="0">
                <a:solidFill>
                  <a:srgbClr val="2B364F"/>
                </a:solidFill>
                <a:latin typeface="Public Sans"/>
              </a:rPr>
              <a:t> non </a:t>
            </a:r>
            <a:r>
              <a:rPr sz="1500" b="0" i="0" dirty="0" err="1">
                <a:solidFill>
                  <a:srgbClr val="2B364F"/>
                </a:solidFill>
                <a:latin typeface="Public Sans"/>
              </a:rPr>
              <a:t>equa</a:t>
            </a:r>
            <a:r>
              <a:rPr sz="1500" b="0" i="0" dirty="0">
                <a:solidFill>
                  <a:srgbClr val="2B364F"/>
                </a:solidFill>
                <a:latin typeface="Public Sans"/>
              </a:rPr>
              <a:t> del </a:t>
            </a:r>
            <a:r>
              <a:rPr sz="1500" b="0" i="0" dirty="0" err="1">
                <a:solidFill>
                  <a:srgbClr val="2B364F"/>
                </a:solidFill>
                <a:latin typeface="Public Sans"/>
              </a:rPr>
              <a:t>lavoro</a:t>
            </a:r>
            <a:r>
              <a:rPr sz="1500" b="0" i="0" dirty="0">
                <a:solidFill>
                  <a:srgbClr val="2B364F"/>
                </a:solidFill>
                <a:latin typeface="Public Sans"/>
              </a:rPr>
              <a:t> di cura: </a:t>
            </a:r>
            <a:r>
              <a:rPr sz="1500" b="0" i="0" dirty="0" err="1">
                <a:solidFill>
                  <a:srgbClr val="2B364F"/>
                </a:solidFill>
                <a:latin typeface="Public Sans"/>
              </a:rPr>
              <a:t>maternità</a:t>
            </a:r>
            <a:r>
              <a:rPr sz="1500" b="0" i="0" dirty="0">
                <a:solidFill>
                  <a:srgbClr val="2B364F"/>
                </a:solidFill>
                <a:latin typeface="Public Sans"/>
              </a:rPr>
              <a:t> e </a:t>
            </a:r>
            <a:r>
              <a:rPr sz="1500" b="0" i="0" dirty="0" err="1">
                <a:solidFill>
                  <a:srgbClr val="2B364F"/>
                </a:solidFill>
                <a:latin typeface="Public Sans"/>
              </a:rPr>
              <a:t>assistenza</a:t>
            </a:r>
            <a:r>
              <a:rPr sz="1500" b="0" i="0" dirty="0">
                <a:solidFill>
                  <a:srgbClr val="2B364F"/>
                </a:solidFill>
                <a:latin typeface="Public Sans"/>
              </a:rPr>
              <a:t> ai </a:t>
            </a:r>
            <a:r>
              <a:rPr sz="1500" b="0" i="0" dirty="0" err="1">
                <a:solidFill>
                  <a:srgbClr val="2B364F"/>
                </a:solidFill>
                <a:latin typeface="Public Sans"/>
              </a:rPr>
              <a:t>familiari</a:t>
            </a:r>
            <a:r>
              <a:rPr sz="1500" b="0" i="0" dirty="0">
                <a:solidFill>
                  <a:srgbClr val="2B364F"/>
                </a:solidFill>
                <a:latin typeface="Public Sans"/>
              </a:rPr>
              <a:t> </a:t>
            </a:r>
            <a:r>
              <a:rPr lang="it-IT" sz="1500">
                <a:solidFill>
                  <a:srgbClr val="2B364F"/>
                </a:solidFill>
                <a:latin typeface="Public Sans"/>
              </a:rPr>
              <a:t>i</a:t>
            </a:r>
            <a:r>
              <a:rPr lang="it-IT" sz="1500" b="0" i="0">
                <a:solidFill>
                  <a:srgbClr val="2B364F"/>
                </a:solidFill>
                <a:latin typeface="Public Sans"/>
              </a:rPr>
              <a:t>ncidono </a:t>
            </a:r>
            <a:r>
              <a:rPr lang="it-IT" sz="1500" b="0" i="0" dirty="0">
                <a:solidFill>
                  <a:srgbClr val="2B364F"/>
                </a:solidFill>
                <a:latin typeface="Public Sans"/>
              </a:rPr>
              <a:t>fortemente sulle progressioni di carriera e sul divario reddituale</a:t>
            </a:r>
            <a:endParaRPr sz="1500" b="0" i="0" dirty="0">
              <a:solidFill>
                <a:srgbClr val="2B364F"/>
              </a:solidFill>
              <a:latin typeface="Public Sans"/>
            </a:endParaRPr>
          </a:p>
        </p:txBody>
      </p:sp>
      <p:sp>
        <p:nvSpPr>
          <p:cNvPr id="10" name="TextBox 9"/>
          <p:cNvSpPr txBox="1"/>
          <p:nvPr/>
        </p:nvSpPr>
        <p:spPr>
          <a:xfrm>
            <a:off x="914400" y="4343400"/>
            <a:ext cx="3657600" cy="365760"/>
          </a:xfrm>
          <a:prstGeom prst="rect">
            <a:avLst/>
          </a:prstGeom>
          <a:noFill/>
        </p:spPr>
        <p:txBody>
          <a:bodyPr wrap="square" lIns="0" tIns="0" rIns="0" bIns="0" anchor="t">
            <a:spAutoFit/>
          </a:bodyPr>
          <a:lstStyle/>
          <a:p>
            <a:pPr algn="l">
              <a:lnSpc>
                <a:spcPct val="115000"/>
              </a:lnSpc>
            </a:pPr>
            <a:r>
              <a:rPr sz="1800" b="1" i="0">
                <a:solidFill>
                  <a:srgbClr val="14213D"/>
                </a:solidFill>
                <a:latin typeface="Public Sans"/>
              </a:rPr>
              <a:t>20 proposte</a:t>
            </a:r>
            <a:r>
              <a:rPr sz="1800" b="0" i="0">
                <a:solidFill>
                  <a:srgbClr val="2B364F"/>
                </a:solidFill>
                <a:latin typeface="Public Sans"/>
              </a:rPr>
              <a:t> in 5 direzioni</a:t>
            </a:r>
          </a:p>
        </p:txBody>
      </p:sp>
      <p:sp>
        <p:nvSpPr>
          <p:cNvPr id="11" name="Rounded Rectangle 10"/>
          <p:cNvSpPr/>
          <p:nvPr/>
        </p:nvSpPr>
        <p:spPr>
          <a:xfrm>
            <a:off x="914400" y="4800600"/>
            <a:ext cx="1962302" cy="731520"/>
          </a:xfrm>
          <a:prstGeom prst="roundRect">
            <a:avLst>
              <a:gd name="adj" fmla="val 12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1024128" y="4800600"/>
            <a:ext cx="1742846" cy="731520"/>
          </a:xfrm>
          <a:prstGeom prst="rect">
            <a:avLst/>
          </a:prstGeom>
          <a:noFill/>
        </p:spPr>
        <p:txBody>
          <a:bodyPr wrap="square" lIns="0" tIns="0" rIns="0" bIns="0" anchor="ctr">
            <a:spAutoFit/>
          </a:bodyPr>
          <a:lstStyle/>
          <a:p>
            <a:pPr algn="ctr">
              <a:lnSpc>
                <a:spcPct val="105000"/>
              </a:lnSpc>
            </a:pPr>
            <a:r>
              <a:rPr sz="1300" b="1" i="0">
                <a:solidFill>
                  <a:srgbClr val="E0A458"/>
                </a:solidFill>
                <a:latin typeface="Public Sans"/>
              </a:rPr>
              <a:t>1  </a:t>
            </a:r>
            <a:r>
              <a:rPr sz="1300" b="1" i="0">
                <a:solidFill>
                  <a:srgbClr val="F7F5F0"/>
                </a:solidFill>
                <a:latin typeface="Public Sans"/>
              </a:rPr>
              <a:t>Rappresentanza</a:t>
            </a:r>
          </a:p>
        </p:txBody>
      </p:sp>
      <p:sp>
        <p:nvSpPr>
          <p:cNvPr id="13" name="Rounded Rectangle 12"/>
          <p:cNvSpPr/>
          <p:nvPr/>
        </p:nvSpPr>
        <p:spPr>
          <a:xfrm>
            <a:off x="3013862" y="4800600"/>
            <a:ext cx="1962302" cy="731520"/>
          </a:xfrm>
          <a:prstGeom prst="roundRect">
            <a:avLst>
              <a:gd name="adj" fmla="val 12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3123590" y="4800600"/>
            <a:ext cx="1742846" cy="731520"/>
          </a:xfrm>
          <a:prstGeom prst="rect">
            <a:avLst/>
          </a:prstGeom>
          <a:noFill/>
        </p:spPr>
        <p:txBody>
          <a:bodyPr wrap="square" lIns="0" tIns="0" rIns="0" bIns="0" anchor="ctr">
            <a:spAutoFit/>
          </a:bodyPr>
          <a:lstStyle/>
          <a:p>
            <a:pPr algn="ctr">
              <a:lnSpc>
                <a:spcPct val="105000"/>
              </a:lnSpc>
            </a:pPr>
            <a:r>
              <a:rPr sz="1300" b="1" i="0">
                <a:solidFill>
                  <a:srgbClr val="E0A458"/>
                </a:solidFill>
                <a:latin typeface="Public Sans"/>
              </a:rPr>
              <a:t>2  </a:t>
            </a:r>
            <a:r>
              <a:rPr sz="1300" b="1" i="0">
                <a:solidFill>
                  <a:srgbClr val="F7F5F0"/>
                </a:solidFill>
                <a:latin typeface="Public Sans"/>
              </a:rPr>
              <a:t>Welfare e genitorialità</a:t>
            </a:r>
          </a:p>
        </p:txBody>
      </p:sp>
      <p:sp>
        <p:nvSpPr>
          <p:cNvPr id="15" name="Rounded Rectangle 14"/>
          <p:cNvSpPr/>
          <p:nvPr/>
        </p:nvSpPr>
        <p:spPr>
          <a:xfrm>
            <a:off x="5113324" y="4800600"/>
            <a:ext cx="1962302" cy="731520"/>
          </a:xfrm>
          <a:prstGeom prst="roundRect">
            <a:avLst>
              <a:gd name="adj" fmla="val 12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5223052" y="4800600"/>
            <a:ext cx="1742846" cy="731520"/>
          </a:xfrm>
          <a:prstGeom prst="rect">
            <a:avLst/>
          </a:prstGeom>
          <a:noFill/>
        </p:spPr>
        <p:txBody>
          <a:bodyPr wrap="square" lIns="0" tIns="0" rIns="0" bIns="0" anchor="ctr">
            <a:spAutoFit/>
          </a:bodyPr>
          <a:lstStyle/>
          <a:p>
            <a:pPr algn="ctr">
              <a:lnSpc>
                <a:spcPct val="105000"/>
              </a:lnSpc>
            </a:pPr>
            <a:r>
              <a:rPr sz="1300" b="1" i="0">
                <a:solidFill>
                  <a:srgbClr val="E0A458"/>
                </a:solidFill>
                <a:latin typeface="Public Sans"/>
              </a:rPr>
              <a:t>3  </a:t>
            </a:r>
            <a:r>
              <a:rPr sz="1300" b="1" i="0">
                <a:solidFill>
                  <a:srgbClr val="F7F5F0"/>
                </a:solidFill>
                <a:latin typeface="Public Sans"/>
              </a:rPr>
              <a:t>Reddito e sviluppo</a:t>
            </a:r>
          </a:p>
        </p:txBody>
      </p:sp>
      <p:sp>
        <p:nvSpPr>
          <p:cNvPr id="17" name="Rounded Rectangle 16"/>
          <p:cNvSpPr/>
          <p:nvPr/>
        </p:nvSpPr>
        <p:spPr>
          <a:xfrm>
            <a:off x="7212787" y="4800600"/>
            <a:ext cx="1962302" cy="731520"/>
          </a:xfrm>
          <a:prstGeom prst="roundRect">
            <a:avLst>
              <a:gd name="adj" fmla="val 12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7322515" y="4800600"/>
            <a:ext cx="1742846" cy="731520"/>
          </a:xfrm>
          <a:prstGeom prst="rect">
            <a:avLst/>
          </a:prstGeom>
          <a:noFill/>
        </p:spPr>
        <p:txBody>
          <a:bodyPr wrap="square" lIns="0" tIns="0" rIns="0" bIns="0" anchor="ctr">
            <a:spAutoFit/>
          </a:bodyPr>
          <a:lstStyle/>
          <a:p>
            <a:pPr algn="ctr">
              <a:lnSpc>
                <a:spcPct val="105000"/>
              </a:lnSpc>
            </a:pPr>
            <a:r>
              <a:rPr sz="1300" b="1" i="0">
                <a:solidFill>
                  <a:srgbClr val="E0A458"/>
                </a:solidFill>
                <a:latin typeface="Public Sans"/>
              </a:rPr>
              <a:t>4  </a:t>
            </a:r>
            <a:r>
              <a:rPr sz="1300" b="1" i="0">
                <a:solidFill>
                  <a:srgbClr val="F7F5F0"/>
                </a:solidFill>
                <a:latin typeface="Public Sans"/>
              </a:rPr>
              <a:t>Giovani e università</a:t>
            </a:r>
          </a:p>
        </p:txBody>
      </p:sp>
      <p:sp>
        <p:nvSpPr>
          <p:cNvPr id="19" name="Rounded Rectangle 18"/>
          <p:cNvSpPr/>
          <p:nvPr/>
        </p:nvSpPr>
        <p:spPr>
          <a:xfrm>
            <a:off x="9312249" y="4800600"/>
            <a:ext cx="1962302" cy="731520"/>
          </a:xfrm>
          <a:prstGeom prst="roundRect">
            <a:avLst>
              <a:gd name="adj" fmla="val 12000"/>
            </a:avLst>
          </a:prstGeom>
          <a:solidFill>
            <a:srgbClr val="1421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421977" y="4800600"/>
            <a:ext cx="1742846" cy="731520"/>
          </a:xfrm>
          <a:prstGeom prst="rect">
            <a:avLst/>
          </a:prstGeom>
          <a:noFill/>
        </p:spPr>
        <p:txBody>
          <a:bodyPr wrap="square" lIns="0" tIns="0" rIns="0" bIns="0" anchor="ctr">
            <a:spAutoFit/>
          </a:bodyPr>
          <a:lstStyle/>
          <a:p>
            <a:pPr algn="ctr">
              <a:lnSpc>
                <a:spcPct val="105000"/>
              </a:lnSpc>
            </a:pPr>
            <a:r>
              <a:rPr sz="1300" b="1" i="0">
                <a:solidFill>
                  <a:srgbClr val="E0A458"/>
                </a:solidFill>
                <a:latin typeface="Public Sans"/>
              </a:rPr>
              <a:t>5  </a:t>
            </a:r>
            <a:r>
              <a:rPr sz="1300" b="1" i="0">
                <a:solidFill>
                  <a:srgbClr val="F7F5F0"/>
                </a:solidFill>
                <a:latin typeface="Public Sans"/>
              </a:rPr>
              <a:t>Cultura e conoscenza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LE PROPOSTE · LE CINQUE DIREZIONI</a:t>
            </a:r>
          </a:p>
        </p:txBody>
      </p:sp>
      <p:sp>
        <p:nvSpPr>
          <p:cNvPr id="3" name="TextBox 2"/>
          <p:cNvSpPr txBox="1"/>
          <p:nvPr/>
        </p:nvSpPr>
        <p:spPr>
          <a:xfrm>
            <a:off x="914400" y="850392"/>
            <a:ext cx="10360152" cy="914400"/>
          </a:xfrm>
          <a:prstGeom prst="rect">
            <a:avLst/>
          </a:prstGeom>
          <a:noFill/>
        </p:spPr>
        <p:txBody>
          <a:bodyPr wrap="square" lIns="0" tIns="0" rIns="0" bIns="0" anchor="t">
            <a:spAutoFit/>
          </a:bodyPr>
          <a:lstStyle/>
          <a:p>
            <a:pPr algn="l">
              <a:lnSpc>
                <a:spcPct val="110000"/>
              </a:lnSpc>
            </a:pPr>
            <a:r>
              <a:rPr sz="3200" b="1" i="0">
                <a:solidFill>
                  <a:srgbClr val="14213D"/>
                </a:solidFill>
                <a:latin typeface="Libre Baskerville"/>
              </a:rPr>
              <a:t>Venti proposte, cinque direzioni</a:t>
            </a:r>
          </a:p>
        </p:txBody>
      </p:sp>
      <p:sp>
        <p:nvSpPr>
          <p:cNvPr id="4" name="Rounded Rectangle 3"/>
          <p:cNvSpPr/>
          <p:nvPr/>
        </p:nvSpPr>
        <p:spPr>
          <a:xfrm>
            <a:off x="914400" y="1828800"/>
            <a:ext cx="10360152" cy="676656"/>
          </a:xfrm>
          <a:prstGeom prst="roundRect">
            <a:avLst>
              <a:gd name="adj" fmla="val 12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1097280" y="1965960"/>
            <a:ext cx="402336" cy="402336"/>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14213D"/>
                </a:solidFill>
                <a:latin typeface="Public Sans"/>
              </a:rPr>
              <a:t>1</a:t>
            </a:r>
          </a:p>
        </p:txBody>
      </p:sp>
      <p:sp>
        <p:nvSpPr>
          <p:cNvPr id="6" name="TextBox 5"/>
          <p:cNvSpPr txBox="1"/>
          <p:nvPr/>
        </p:nvSpPr>
        <p:spPr>
          <a:xfrm>
            <a:off x="1645920" y="1828800"/>
            <a:ext cx="2331720" cy="676656"/>
          </a:xfrm>
          <a:prstGeom prst="rect">
            <a:avLst/>
          </a:prstGeom>
          <a:noFill/>
        </p:spPr>
        <p:txBody>
          <a:bodyPr wrap="square" lIns="0" tIns="0" rIns="0" bIns="0" anchor="ctr">
            <a:spAutoFit/>
          </a:bodyPr>
          <a:lstStyle/>
          <a:p>
            <a:pPr algn="l">
              <a:lnSpc>
                <a:spcPct val="105000"/>
              </a:lnSpc>
            </a:pPr>
            <a:r>
              <a:rPr sz="1500" b="1" i="0">
                <a:solidFill>
                  <a:srgbClr val="14213D"/>
                </a:solidFill>
                <a:latin typeface="Libre Baskerville"/>
              </a:rPr>
              <a:t>Rappresentanza</a:t>
            </a:r>
          </a:p>
        </p:txBody>
      </p:sp>
      <p:sp>
        <p:nvSpPr>
          <p:cNvPr id="7" name="TextBox 6"/>
          <p:cNvSpPr txBox="1"/>
          <p:nvPr/>
        </p:nvSpPr>
        <p:spPr>
          <a:xfrm>
            <a:off x="4069080" y="1936071"/>
            <a:ext cx="7022592" cy="462114"/>
          </a:xfrm>
          <a:prstGeom prst="rect">
            <a:avLst/>
          </a:prstGeom>
          <a:noFill/>
        </p:spPr>
        <p:txBody>
          <a:bodyPr wrap="square" lIns="0" tIns="0" rIns="0" bIns="0" anchor="ctr">
            <a:spAutoFit/>
          </a:bodyPr>
          <a:lstStyle/>
          <a:p>
            <a:pPr algn="just">
              <a:lnSpc>
                <a:spcPct val="110000"/>
              </a:lnSpc>
            </a:pPr>
            <a:r>
              <a:rPr sz="1400" b="0" i="0" dirty="0">
                <a:solidFill>
                  <a:srgbClr val="2B364F"/>
                </a:solidFill>
                <a:latin typeface="Public Sans"/>
              </a:rPr>
              <a:t>Quote </a:t>
            </a:r>
            <a:r>
              <a:rPr sz="1400" b="0" i="0" dirty="0" err="1">
                <a:solidFill>
                  <a:srgbClr val="2B364F"/>
                </a:solidFill>
                <a:latin typeface="Public Sans"/>
              </a:rPr>
              <a:t>proporzionali</a:t>
            </a:r>
            <a:r>
              <a:rPr sz="1400" b="0" i="0" dirty="0">
                <a:solidFill>
                  <a:srgbClr val="2B364F"/>
                </a:solidFill>
                <a:latin typeface="Public Sans"/>
              </a:rPr>
              <a:t> </a:t>
            </a:r>
            <a:r>
              <a:rPr sz="1400" b="0" i="0" dirty="0" err="1">
                <a:solidFill>
                  <a:srgbClr val="2B364F"/>
                </a:solidFill>
                <a:latin typeface="Public Sans"/>
              </a:rPr>
              <a:t>negli</a:t>
            </a:r>
            <a:r>
              <a:rPr sz="1400" b="0" i="0" dirty="0">
                <a:solidFill>
                  <a:srgbClr val="2B364F"/>
                </a:solidFill>
                <a:latin typeface="Public Sans"/>
              </a:rPr>
              <a:t> </a:t>
            </a:r>
            <a:r>
              <a:rPr sz="1400" b="0" i="0" dirty="0" err="1">
                <a:solidFill>
                  <a:srgbClr val="2B364F"/>
                </a:solidFill>
                <a:latin typeface="Public Sans"/>
              </a:rPr>
              <a:t>organi</a:t>
            </a:r>
            <a:r>
              <a:rPr sz="1400" b="0" i="0" dirty="0">
                <a:solidFill>
                  <a:srgbClr val="2B364F"/>
                </a:solidFill>
                <a:latin typeface="Public Sans"/>
              </a:rPr>
              <a:t> </a:t>
            </a:r>
            <a:r>
              <a:rPr sz="1400" b="0" i="0" dirty="0" err="1">
                <a:solidFill>
                  <a:srgbClr val="2B364F"/>
                </a:solidFill>
                <a:latin typeface="Public Sans"/>
              </a:rPr>
              <a:t>direttivi</a:t>
            </a:r>
            <a:r>
              <a:rPr sz="1400" b="0" i="0" dirty="0">
                <a:solidFill>
                  <a:srgbClr val="2B364F"/>
                </a:solidFill>
                <a:latin typeface="Public Sans"/>
              </a:rPr>
              <a:t> – </a:t>
            </a:r>
            <a:r>
              <a:rPr sz="1400" b="0" i="0" dirty="0" err="1">
                <a:solidFill>
                  <a:srgbClr val="2B364F"/>
                </a:solidFill>
                <a:latin typeface="Public Sans"/>
              </a:rPr>
              <a:t>sindacali</a:t>
            </a:r>
            <a:r>
              <a:rPr sz="1400" b="0" i="0" dirty="0">
                <a:solidFill>
                  <a:srgbClr val="2B364F"/>
                </a:solidFill>
                <a:latin typeface="Public Sans"/>
              </a:rPr>
              <a:t>, </a:t>
            </a:r>
            <a:r>
              <a:rPr sz="1400" b="0" i="0" dirty="0" err="1">
                <a:solidFill>
                  <a:srgbClr val="2B364F"/>
                </a:solidFill>
                <a:latin typeface="Public Sans"/>
              </a:rPr>
              <a:t>ordinistici</a:t>
            </a:r>
            <a:r>
              <a:rPr sz="1400" b="0" i="0" dirty="0">
                <a:solidFill>
                  <a:srgbClr val="2B364F"/>
                </a:solidFill>
                <a:latin typeface="Public Sans"/>
              </a:rPr>
              <a:t>, </a:t>
            </a:r>
            <a:r>
              <a:rPr sz="1400" b="0" i="0" dirty="0" err="1">
                <a:solidFill>
                  <a:srgbClr val="2B364F"/>
                </a:solidFill>
                <a:latin typeface="Public Sans"/>
              </a:rPr>
              <a:t>previdenziali</a:t>
            </a:r>
            <a:r>
              <a:rPr sz="1400" b="0" i="0" dirty="0">
                <a:solidFill>
                  <a:srgbClr val="2B364F"/>
                </a:solidFill>
                <a:latin typeface="Public Sans"/>
              </a:rPr>
              <a:t> · </a:t>
            </a:r>
            <a:r>
              <a:rPr sz="1400" b="0" i="0" dirty="0" err="1">
                <a:solidFill>
                  <a:srgbClr val="2B364F"/>
                </a:solidFill>
                <a:latin typeface="Public Sans"/>
              </a:rPr>
              <a:t>donne</a:t>
            </a:r>
            <a:r>
              <a:rPr sz="1400" b="0" i="0" dirty="0">
                <a:solidFill>
                  <a:srgbClr val="2B364F"/>
                </a:solidFill>
                <a:latin typeface="Public Sans"/>
              </a:rPr>
              <a:t> </a:t>
            </a:r>
            <a:r>
              <a:rPr sz="1400" b="0" i="0" dirty="0" err="1">
                <a:solidFill>
                  <a:srgbClr val="2B364F"/>
                </a:solidFill>
                <a:latin typeface="Public Sans"/>
              </a:rPr>
              <a:t>nei</a:t>
            </a:r>
            <a:r>
              <a:rPr sz="1400" b="0" i="0" dirty="0">
                <a:solidFill>
                  <a:srgbClr val="2B364F"/>
                </a:solidFill>
                <a:latin typeface="Public Sans"/>
              </a:rPr>
              <a:t> </a:t>
            </a:r>
            <a:r>
              <a:rPr sz="1400" b="0" i="0" dirty="0" err="1">
                <a:solidFill>
                  <a:srgbClr val="2B364F"/>
                </a:solidFill>
                <a:latin typeface="Public Sans"/>
              </a:rPr>
              <a:t>dibattiti</a:t>
            </a:r>
            <a:r>
              <a:rPr sz="1400" b="0" i="0" dirty="0">
                <a:solidFill>
                  <a:srgbClr val="2B364F"/>
                </a:solidFill>
                <a:latin typeface="Public Sans"/>
              </a:rPr>
              <a:t> e </a:t>
            </a:r>
            <a:r>
              <a:rPr sz="1400" b="0" i="0" dirty="0" err="1">
                <a:solidFill>
                  <a:srgbClr val="2B364F"/>
                </a:solidFill>
                <a:latin typeface="Public Sans"/>
              </a:rPr>
              <a:t>nei</a:t>
            </a:r>
            <a:r>
              <a:rPr sz="1400" b="0" i="0" dirty="0">
                <a:solidFill>
                  <a:srgbClr val="2B364F"/>
                </a:solidFill>
                <a:latin typeface="Public Sans"/>
              </a:rPr>
              <a:t> panel · </a:t>
            </a:r>
            <a:r>
              <a:rPr sz="1400" b="0" i="0" dirty="0" err="1">
                <a:solidFill>
                  <a:srgbClr val="2B364F"/>
                </a:solidFill>
                <a:latin typeface="Public Sans"/>
              </a:rPr>
              <a:t>parità</a:t>
            </a:r>
            <a:r>
              <a:rPr sz="1400" b="0" i="0" dirty="0">
                <a:solidFill>
                  <a:srgbClr val="2B364F"/>
                </a:solidFill>
                <a:latin typeface="Public Sans"/>
              </a:rPr>
              <a:t> </a:t>
            </a:r>
            <a:r>
              <a:rPr sz="1400" b="0" i="0" dirty="0" err="1">
                <a:solidFill>
                  <a:srgbClr val="2B364F"/>
                </a:solidFill>
                <a:latin typeface="Public Sans"/>
              </a:rPr>
              <a:t>nei</a:t>
            </a:r>
            <a:r>
              <a:rPr sz="1400" b="0" i="0" dirty="0">
                <a:solidFill>
                  <a:srgbClr val="2B364F"/>
                </a:solidFill>
                <a:latin typeface="Public Sans"/>
              </a:rPr>
              <a:t> </a:t>
            </a:r>
            <a:r>
              <a:rPr sz="1400" b="0" i="0" dirty="0" err="1">
                <a:solidFill>
                  <a:srgbClr val="2B364F"/>
                </a:solidFill>
                <a:latin typeface="Public Sans"/>
              </a:rPr>
              <a:t>Codici</a:t>
            </a:r>
            <a:r>
              <a:rPr sz="1400" b="0" i="0" dirty="0">
                <a:solidFill>
                  <a:srgbClr val="2B364F"/>
                </a:solidFill>
                <a:latin typeface="Public Sans"/>
              </a:rPr>
              <a:t> </a:t>
            </a:r>
            <a:r>
              <a:rPr sz="1400" b="0" i="0" dirty="0" err="1">
                <a:solidFill>
                  <a:srgbClr val="2B364F"/>
                </a:solidFill>
                <a:latin typeface="Public Sans"/>
              </a:rPr>
              <a:t>deontologici</a:t>
            </a:r>
            <a:r>
              <a:rPr sz="1400" b="0" i="0" dirty="0">
                <a:solidFill>
                  <a:srgbClr val="2B364F"/>
                </a:solidFill>
                <a:latin typeface="Public Sans"/>
              </a:rPr>
              <a:t> con</a:t>
            </a:r>
            <a:r>
              <a:rPr lang="it-IT" sz="1400" b="0" i="0" dirty="0">
                <a:solidFill>
                  <a:srgbClr val="2B364F"/>
                </a:solidFill>
                <a:latin typeface="Public Sans"/>
              </a:rPr>
              <a:t> adeguate</a:t>
            </a:r>
            <a:r>
              <a:rPr sz="1400" b="0" i="0" dirty="0">
                <a:solidFill>
                  <a:srgbClr val="2B364F"/>
                </a:solidFill>
                <a:latin typeface="Public Sans"/>
              </a:rPr>
              <a:t> </a:t>
            </a:r>
            <a:r>
              <a:rPr sz="1400" b="0" i="0" dirty="0" err="1">
                <a:solidFill>
                  <a:srgbClr val="2B364F"/>
                </a:solidFill>
                <a:latin typeface="Public Sans"/>
              </a:rPr>
              <a:t>sanzioni</a:t>
            </a:r>
            <a:endParaRPr sz="1400" b="0" i="0" dirty="0">
              <a:solidFill>
                <a:srgbClr val="2B364F"/>
              </a:solidFill>
              <a:latin typeface="Public Sans"/>
            </a:endParaRPr>
          </a:p>
        </p:txBody>
      </p:sp>
      <p:sp>
        <p:nvSpPr>
          <p:cNvPr id="8" name="Rounded Rectangle 7"/>
          <p:cNvSpPr/>
          <p:nvPr/>
        </p:nvSpPr>
        <p:spPr>
          <a:xfrm>
            <a:off x="914400" y="2596896"/>
            <a:ext cx="10360152" cy="676656"/>
          </a:xfrm>
          <a:prstGeom prst="roundRect">
            <a:avLst>
              <a:gd name="adj" fmla="val 12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1097280" y="2734056"/>
            <a:ext cx="402336" cy="402336"/>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14213D"/>
                </a:solidFill>
                <a:latin typeface="Public Sans"/>
              </a:rPr>
              <a:t>2</a:t>
            </a:r>
          </a:p>
        </p:txBody>
      </p:sp>
      <p:sp>
        <p:nvSpPr>
          <p:cNvPr id="10" name="TextBox 9"/>
          <p:cNvSpPr txBox="1"/>
          <p:nvPr/>
        </p:nvSpPr>
        <p:spPr>
          <a:xfrm>
            <a:off x="1645920" y="2596896"/>
            <a:ext cx="2331720" cy="676656"/>
          </a:xfrm>
          <a:prstGeom prst="rect">
            <a:avLst/>
          </a:prstGeom>
          <a:noFill/>
        </p:spPr>
        <p:txBody>
          <a:bodyPr wrap="square" lIns="0" tIns="0" rIns="0" bIns="0" anchor="ctr">
            <a:spAutoFit/>
          </a:bodyPr>
          <a:lstStyle/>
          <a:p>
            <a:pPr algn="l">
              <a:lnSpc>
                <a:spcPct val="105000"/>
              </a:lnSpc>
            </a:pPr>
            <a:r>
              <a:rPr sz="1500" b="1" i="0">
                <a:solidFill>
                  <a:srgbClr val="14213D"/>
                </a:solidFill>
                <a:latin typeface="Libre Baskerville"/>
              </a:rPr>
              <a:t>Welfare e genitorialità</a:t>
            </a:r>
          </a:p>
        </p:txBody>
      </p:sp>
      <p:sp>
        <p:nvSpPr>
          <p:cNvPr id="11" name="TextBox 10"/>
          <p:cNvSpPr txBox="1"/>
          <p:nvPr/>
        </p:nvSpPr>
        <p:spPr>
          <a:xfrm>
            <a:off x="4069080" y="2704167"/>
            <a:ext cx="7022592" cy="462114"/>
          </a:xfrm>
          <a:prstGeom prst="rect">
            <a:avLst/>
          </a:prstGeom>
          <a:noFill/>
        </p:spPr>
        <p:txBody>
          <a:bodyPr wrap="square" lIns="0" tIns="0" rIns="0" bIns="0" anchor="ctr">
            <a:spAutoFit/>
          </a:bodyPr>
          <a:lstStyle/>
          <a:p>
            <a:pPr algn="just">
              <a:lnSpc>
                <a:spcPct val="110000"/>
              </a:lnSpc>
            </a:pPr>
            <a:r>
              <a:rPr sz="1400" b="0" i="0" dirty="0">
                <a:solidFill>
                  <a:srgbClr val="2B364F"/>
                </a:solidFill>
                <a:latin typeface="Public Sans"/>
              </a:rPr>
              <a:t>Nidi, voucher baby-sitting e welfare · </a:t>
            </a:r>
            <a:r>
              <a:rPr sz="1400" b="0" i="0" dirty="0" err="1">
                <a:solidFill>
                  <a:srgbClr val="2B364F"/>
                </a:solidFill>
                <a:latin typeface="Public Sans"/>
              </a:rPr>
              <a:t>nuovi</a:t>
            </a:r>
            <a:r>
              <a:rPr sz="1400" b="0" i="0" dirty="0">
                <a:solidFill>
                  <a:srgbClr val="2B364F"/>
                </a:solidFill>
                <a:latin typeface="Public Sans"/>
              </a:rPr>
              <a:t> </a:t>
            </a:r>
            <a:r>
              <a:rPr sz="1400" b="0" i="0" dirty="0" err="1">
                <a:solidFill>
                  <a:srgbClr val="2B364F"/>
                </a:solidFill>
                <a:latin typeface="Public Sans"/>
              </a:rPr>
              <a:t>criteri</a:t>
            </a:r>
            <a:r>
              <a:rPr sz="1400" b="0" i="0" dirty="0">
                <a:solidFill>
                  <a:srgbClr val="2B364F"/>
                </a:solidFill>
                <a:latin typeface="Public Sans"/>
              </a:rPr>
              <a:t> di </a:t>
            </a:r>
            <a:r>
              <a:rPr sz="1400" b="0" i="0" dirty="0" err="1">
                <a:solidFill>
                  <a:srgbClr val="2B364F"/>
                </a:solidFill>
                <a:latin typeface="Public Sans"/>
              </a:rPr>
              <a:t>reddito</a:t>
            </a:r>
            <a:r>
              <a:rPr sz="1400" b="0" i="0" dirty="0">
                <a:solidFill>
                  <a:srgbClr val="2B364F"/>
                </a:solidFill>
                <a:latin typeface="Public Sans"/>
              </a:rPr>
              <a:t> per la </a:t>
            </a:r>
            <a:r>
              <a:rPr sz="1400" b="0" i="0" dirty="0" err="1">
                <a:solidFill>
                  <a:srgbClr val="2B364F"/>
                </a:solidFill>
                <a:latin typeface="Public Sans"/>
              </a:rPr>
              <a:t>maternità</a:t>
            </a:r>
            <a:r>
              <a:rPr sz="1400" b="0" i="0" dirty="0">
                <a:solidFill>
                  <a:srgbClr val="2B364F"/>
                </a:solidFill>
                <a:latin typeface="Public Sans"/>
              </a:rPr>
              <a:t> · </a:t>
            </a:r>
            <a:r>
              <a:rPr sz="1400" b="0" i="0" dirty="0" err="1">
                <a:solidFill>
                  <a:srgbClr val="2B364F"/>
                </a:solidFill>
                <a:latin typeface="Public Sans"/>
              </a:rPr>
              <a:t>contributi</a:t>
            </a:r>
            <a:r>
              <a:rPr sz="1400" b="0" i="0" dirty="0">
                <a:solidFill>
                  <a:srgbClr val="2B364F"/>
                </a:solidFill>
                <a:latin typeface="Public Sans"/>
              </a:rPr>
              <a:t> a chi </a:t>
            </a:r>
            <a:r>
              <a:rPr sz="1400" b="0" i="0" dirty="0" err="1">
                <a:solidFill>
                  <a:srgbClr val="2B364F"/>
                </a:solidFill>
                <a:latin typeface="Public Sans"/>
              </a:rPr>
              <a:t>sospende</a:t>
            </a:r>
            <a:r>
              <a:rPr sz="1400" b="0" i="0" dirty="0">
                <a:solidFill>
                  <a:srgbClr val="2B364F"/>
                </a:solidFill>
                <a:latin typeface="Public Sans"/>
              </a:rPr>
              <a:t> </a:t>
            </a:r>
            <a:r>
              <a:rPr sz="1400" b="0" i="0" dirty="0" err="1">
                <a:solidFill>
                  <a:srgbClr val="2B364F"/>
                </a:solidFill>
                <a:latin typeface="Public Sans"/>
              </a:rPr>
              <a:t>l’attività</a:t>
            </a:r>
            <a:r>
              <a:rPr sz="1400" b="0" i="0" dirty="0">
                <a:solidFill>
                  <a:srgbClr val="2B364F"/>
                </a:solidFill>
                <a:latin typeface="Public Sans"/>
              </a:rPr>
              <a:t> per la cura · </a:t>
            </a:r>
            <a:r>
              <a:rPr lang="it-IT" sz="1400" dirty="0">
                <a:solidFill>
                  <a:srgbClr val="2B364F"/>
                </a:solidFill>
                <a:latin typeface="Public Sans"/>
              </a:rPr>
              <a:t>L</a:t>
            </a:r>
            <a:r>
              <a:rPr sz="1400" b="0" i="0" dirty="0" err="1">
                <a:solidFill>
                  <a:srgbClr val="2B364F"/>
                </a:solidFill>
                <a:latin typeface="Public Sans"/>
              </a:rPr>
              <a:t>egge</a:t>
            </a:r>
            <a:r>
              <a:rPr sz="1400" b="0" i="0" dirty="0">
                <a:solidFill>
                  <a:srgbClr val="2B364F"/>
                </a:solidFill>
                <a:latin typeface="Public Sans"/>
              </a:rPr>
              <a:t> 104 </a:t>
            </a:r>
            <a:r>
              <a:rPr sz="1400" b="0" i="0" dirty="0" err="1">
                <a:solidFill>
                  <a:srgbClr val="2B364F"/>
                </a:solidFill>
                <a:latin typeface="Public Sans"/>
              </a:rPr>
              <a:t>estesa</a:t>
            </a:r>
            <a:r>
              <a:rPr sz="1400" b="0" i="0" dirty="0">
                <a:solidFill>
                  <a:srgbClr val="2B364F"/>
                </a:solidFill>
                <a:latin typeface="Public Sans"/>
              </a:rPr>
              <a:t> ai </a:t>
            </a:r>
            <a:r>
              <a:rPr sz="1400" b="0" i="0" dirty="0" err="1">
                <a:solidFill>
                  <a:srgbClr val="2B364F"/>
                </a:solidFill>
                <a:latin typeface="Public Sans"/>
              </a:rPr>
              <a:t>professionisti</a:t>
            </a:r>
            <a:endParaRPr sz="1400" b="0" i="0" dirty="0">
              <a:solidFill>
                <a:srgbClr val="2B364F"/>
              </a:solidFill>
              <a:latin typeface="Public Sans"/>
            </a:endParaRPr>
          </a:p>
        </p:txBody>
      </p:sp>
      <p:sp>
        <p:nvSpPr>
          <p:cNvPr id="12" name="Rounded Rectangle 11"/>
          <p:cNvSpPr/>
          <p:nvPr/>
        </p:nvSpPr>
        <p:spPr>
          <a:xfrm>
            <a:off x="914400" y="3364991"/>
            <a:ext cx="10360152" cy="676656"/>
          </a:xfrm>
          <a:prstGeom prst="roundRect">
            <a:avLst>
              <a:gd name="adj" fmla="val 12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Oval 12"/>
          <p:cNvSpPr/>
          <p:nvPr/>
        </p:nvSpPr>
        <p:spPr>
          <a:xfrm>
            <a:off x="1097280" y="3502151"/>
            <a:ext cx="402336" cy="402336"/>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14213D"/>
                </a:solidFill>
                <a:latin typeface="Public Sans"/>
              </a:rPr>
              <a:t>3</a:t>
            </a:r>
          </a:p>
        </p:txBody>
      </p:sp>
      <p:sp>
        <p:nvSpPr>
          <p:cNvPr id="14" name="TextBox 13"/>
          <p:cNvSpPr txBox="1"/>
          <p:nvPr/>
        </p:nvSpPr>
        <p:spPr>
          <a:xfrm>
            <a:off x="1645920" y="3364991"/>
            <a:ext cx="2331720" cy="676656"/>
          </a:xfrm>
          <a:prstGeom prst="rect">
            <a:avLst/>
          </a:prstGeom>
          <a:noFill/>
        </p:spPr>
        <p:txBody>
          <a:bodyPr wrap="square" lIns="0" tIns="0" rIns="0" bIns="0" anchor="ctr">
            <a:spAutoFit/>
          </a:bodyPr>
          <a:lstStyle/>
          <a:p>
            <a:pPr algn="l">
              <a:lnSpc>
                <a:spcPct val="105000"/>
              </a:lnSpc>
            </a:pPr>
            <a:r>
              <a:rPr sz="1500" b="1" i="0">
                <a:solidFill>
                  <a:srgbClr val="14213D"/>
                </a:solidFill>
                <a:latin typeface="Libre Baskerville"/>
              </a:rPr>
              <a:t>Reddito e sviluppo</a:t>
            </a:r>
          </a:p>
        </p:txBody>
      </p:sp>
      <p:sp>
        <p:nvSpPr>
          <p:cNvPr id="15" name="TextBox 14"/>
          <p:cNvSpPr txBox="1"/>
          <p:nvPr/>
        </p:nvSpPr>
        <p:spPr>
          <a:xfrm>
            <a:off x="4069080" y="3472262"/>
            <a:ext cx="7022592" cy="462114"/>
          </a:xfrm>
          <a:prstGeom prst="rect">
            <a:avLst/>
          </a:prstGeom>
          <a:noFill/>
        </p:spPr>
        <p:txBody>
          <a:bodyPr wrap="square" lIns="0" tIns="0" rIns="0" bIns="0" anchor="ctr">
            <a:spAutoFit/>
          </a:bodyPr>
          <a:lstStyle/>
          <a:p>
            <a:pPr algn="just">
              <a:lnSpc>
                <a:spcPct val="110000"/>
              </a:lnSpc>
            </a:pPr>
            <a:r>
              <a:rPr sz="1400" b="0" i="0" dirty="0">
                <a:solidFill>
                  <a:srgbClr val="2B364F"/>
                </a:solidFill>
                <a:latin typeface="Public Sans"/>
              </a:rPr>
              <a:t>Bandi per </a:t>
            </a:r>
            <a:r>
              <a:rPr sz="1400" b="0" i="0" dirty="0" err="1">
                <a:solidFill>
                  <a:srgbClr val="2B364F"/>
                </a:solidFill>
                <a:latin typeface="Public Sans"/>
              </a:rPr>
              <a:t>l’imprenditoria</a:t>
            </a:r>
            <a:r>
              <a:rPr sz="1400" b="0" i="0" dirty="0">
                <a:solidFill>
                  <a:srgbClr val="2B364F"/>
                </a:solidFill>
                <a:latin typeface="Public Sans"/>
              </a:rPr>
              <a:t> </a:t>
            </a:r>
            <a:r>
              <a:rPr sz="1400" b="0" i="0" dirty="0" err="1">
                <a:solidFill>
                  <a:srgbClr val="2B364F"/>
                </a:solidFill>
                <a:latin typeface="Public Sans"/>
              </a:rPr>
              <a:t>femminile</a:t>
            </a:r>
            <a:r>
              <a:rPr sz="1400" b="0" i="0" dirty="0">
                <a:solidFill>
                  <a:srgbClr val="2B364F"/>
                </a:solidFill>
                <a:latin typeface="Public Sans"/>
              </a:rPr>
              <a:t> · </a:t>
            </a:r>
            <a:r>
              <a:rPr sz="1400" b="0" i="0" dirty="0" err="1">
                <a:solidFill>
                  <a:srgbClr val="2B364F"/>
                </a:solidFill>
                <a:latin typeface="Public Sans"/>
              </a:rPr>
              <a:t>credito</a:t>
            </a:r>
            <a:r>
              <a:rPr sz="1400" b="0" i="0" dirty="0">
                <a:solidFill>
                  <a:srgbClr val="2B364F"/>
                </a:solidFill>
                <a:latin typeface="Public Sans"/>
              </a:rPr>
              <a:t> </a:t>
            </a:r>
            <a:r>
              <a:rPr sz="1400" b="0" i="0" dirty="0" err="1">
                <a:solidFill>
                  <a:srgbClr val="2B364F"/>
                </a:solidFill>
                <a:latin typeface="Public Sans"/>
              </a:rPr>
              <a:t>agevolato</a:t>
            </a:r>
            <a:r>
              <a:rPr sz="1400" b="0" i="0" dirty="0">
                <a:solidFill>
                  <a:srgbClr val="2B364F"/>
                </a:solidFill>
                <a:latin typeface="Public Sans"/>
              </a:rPr>
              <a:t> per chi </a:t>
            </a:r>
            <a:r>
              <a:rPr sz="1400" b="0" i="0" dirty="0" err="1">
                <a:solidFill>
                  <a:srgbClr val="2B364F"/>
                </a:solidFill>
                <a:latin typeface="Public Sans"/>
              </a:rPr>
              <a:t>avvia</a:t>
            </a:r>
            <a:r>
              <a:rPr lang="it-IT" sz="1400" b="0" i="0" dirty="0">
                <a:solidFill>
                  <a:srgbClr val="2B364F"/>
                </a:solidFill>
                <a:latin typeface="Public Sans"/>
              </a:rPr>
              <a:t> una nuova attività</a:t>
            </a:r>
            <a:r>
              <a:rPr sz="1400" b="0" i="0" dirty="0">
                <a:solidFill>
                  <a:srgbClr val="2B364F"/>
                </a:solidFill>
                <a:latin typeface="Public Sans"/>
              </a:rPr>
              <a:t>, con rating </a:t>
            </a:r>
            <a:r>
              <a:rPr lang="it-IT" sz="1400" b="0" i="0" dirty="0">
                <a:solidFill>
                  <a:srgbClr val="2B364F"/>
                </a:solidFill>
                <a:latin typeface="Public Sans"/>
              </a:rPr>
              <a:t>di </a:t>
            </a:r>
            <a:r>
              <a:rPr sz="1400" b="0" i="0" dirty="0" err="1">
                <a:solidFill>
                  <a:srgbClr val="2B364F"/>
                </a:solidFill>
                <a:latin typeface="Public Sans"/>
              </a:rPr>
              <a:t>genere</a:t>
            </a:r>
            <a:r>
              <a:rPr sz="1400" b="0" i="0" dirty="0">
                <a:solidFill>
                  <a:srgbClr val="2B364F"/>
                </a:solidFill>
                <a:latin typeface="Public Sans"/>
              </a:rPr>
              <a:t> · </a:t>
            </a:r>
            <a:r>
              <a:rPr sz="1400" b="0" i="0" dirty="0" err="1">
                <a:solidFill>
                  <a:srgbClr val="2B364F"/>
                </a:solidFill>
                <a:latin typeface="Public Sans"/>
              </a:rPr>
              <a:t>aggregazioni</a:t>
            </a:r>
            <a:r>
              <a:rPr sz="1400" b="0" i="0" dirty="0">
                <a:solidFill>
                  <a:srgbClr val="2B364F"/>
                </a:solidFill>
                <a:latin typeface="Public Sans"/>
              </a:rPr>
              <a:t> e </a:t>
            </a:r>
            <a:r>
              <a:rPr sz="1400" b="0" i="0" dirty="0" err="1">
                <a:solidFill>
                  <a:srgbClr val="2B364F"/>
                </a:solidFill>
                <a:latin typeface="Public Sans"/>
              </a:rPr>
              <a:t>società</a:t>
            </a:r>
            <a:r>
              <a:rPr sz="1400" b="0" i="0" dirty="0">
                <a:solidFill>
                  <a:srgbClr val="2B364F"/>
                </a:solidFill>
                <a:latin typeface="Public Sans"/>
              </a:rPr>
              <a:t> </a:t>
            </a:r>
            <a:r>
              <a:rPr sz="1400" b="0" i="0" dirty="0" err="1">
                <a:solidFill>
                  <a:srgbClr val="2B364F"/>
                </a:solidFill>
                <a:latin typeface="Public Sans"/>
              </a:rPr>
              <a:t>miste</a:t>
            </a:r>
            <a:r>
              <a:rPr lang="it-IT" sz="1400" dirty="0">
                <a:solidFill>
                  <a:srgbClr val="2B364F"/>
                </a:solidFill>
                <a:latin typeface="Public Sans"/>
              </a:rPr>
              <a:t> </a:t>
            </a:r>
            <a:r>
              <a:rPr sz="1400" b="0" i="0" dirty="0">
                <a:solidFill>
                  <a:srgbClr val="2B364F"/>
                </a:solidFill>
                <a:latin typeface="Public Sans"/>
              </a:rPr>
              <a:t>con </a:t>
            </a:r>
            <a:r>
              <a:rPr sz="1400" b="0" i="0" dirty="0" err="1">
                <a:solidFill>
                  <a:srgbClr val="2B364F"/>
                </a:solidFill>
                <a:latin typeface="Public Sans"/>
              </a:rPr>
              <a:t>fondi</a:t>
            </a:r>
            <a:r>
              <a:rPr sz="1400" b="0" i="0" dirty="0">
                <a:solidFill>
                  <a:srgbClr val="2B364F"/>
                </a:solidFill>
                <a:latin typeface="Public Sans"/>
              </a:rPr>
              <a:t> </a:t>
            </a:r>
            <a:r>
              <a:rPr sz="1400" b="0" i="0" dirty="0" err="1">
                <a:solidFill>
                  <a:srgbClr val="2B364F"/>
                </a:solidFill>
                <a:latin typeface="Public Sans"/>
              </a:rPr>
              <a:t>dedicati</a:t>
            </a:r>
            <a:endParaRPr sz="1400" b="0" i="0" dirty="0">
              <a:solidFill>
                <a:srgbClr val="2B364F"/>
              </a:solidFill>
              <a:latin typeface="Public Sans"/>
            </a:endParaRPr>
          </a:p>
        </p:txBody>
      </p:sp>
      <p:sp>
        <p:nvSpPr>
          <p:cNvPr id="16" name="Rounded Rectangle 15"/>
          <p:cNvSpPr/>
          <p:nvPr/>
        </p:nvSpPr>
        <p:spPr>
          <a:xfrm>
            <a:off x="914400" y="4133087"/>
            <a:ext cx="10360152" cy="676656"/>
          </a:xfrm>
          <a:prstGeom prst="roundRect">
            <a:avLst>
              <a:gd name="adj" fmla="val 12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1097280" y="4270248"/>
            <a:ext cx="402336" cy="402336"/>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14213D"/>
                </a:solidFill>
                <a:latin typeface="Public Sans"/>
              </a:rPr>
              <a:t>4</a:t>
            </a:r>
          </a:p>
        </p:txBody>
      </p:sp>
      <p:sp>
        <p:nvSpPr>
          <p:cNvPr id="18" name="TextBox 17"/>
          <p:cNvSpPr txBox="1"/>
          <p:nvPr/>
        </p:nvSpPr>
        <p:spPr>
          <a:xfrm>
            <a:off x="1645920" y="4133087"/>
            <a:ext cx="2331720" cy="676656"/>
          </a:xfrm>
          <a:prstGeom prst="rect">
            <a:avLst/>
          </a:prstGeom>
          <a:noFill/>
        </p:spPr>
        <p:txBody>
          <a:bodyPr wrap="square" lIns="0" tIns="0" rIns="0" bIns="0" anchor="ctr">
            <a:spAutoFit/>
          </a:bodyPr>
          <a:lstStyle/>
          <a:p>
            <a:pPr algn="l">
              <a:lnSpc>
                <a:spcPct val="105000"/>
              </a:lnSpc>
            </a:pPr>
            <a:r>
              <a:rPr sz="1500" b="1" i="0">
                <a:solidFill>
                  <a:srgbClr val="14213D"/>
                </a:solidFill>
                <a:latin typeface="Libre Baskerville"/>
              </a:rPr>
              <a:t>Giovani e università</a:t>
            </a:r>
          </a:p>
        </p:txBody>
      </p:sp>
      <p:sp>
        <p:nvSpPr>
          <p:cNvPr id="19" name="TextBox 18"/>
          <p:cNvSpPr txBox="1"/>
          <p:nvPr/>
        </p:nvSpPr>
        <p:spPr>
          <a:xfrm>
            <a:off x="4069080" y="4240358"/>
            <a:ext cx="7022592" cy="462114"/>
          </a:xfrm>
          <a:prstGeom prst="rect">
            <a:avLst/>
          </a:prstGeom>
          <a:noFill/>
        </p:spPr>
        <p:txBody>
          <a:bodyPr wrap="square" lIns="0" tIns="0" rIns="0" bIns="0" anchor="ctr">
            <a:spAutoFit/>
          </a:bodyPr>
          <a:lstStyle/>
          <a:p>
            <a:pPr algn="just">
              <a:lnSpc>
                <a:spcPct val="110000"/>
              </a:lnSpc>
            </a:pPr>
            <a:r>
              <a:rPr sz="1400" b="0" i="0" dirty="0">
                <a:solidFill>
                  <a:srgbClr val="2B364F"/>
                </a:solidFill>
                <a:latin typeface="Public Sans"/>
              </a:rPr>
              <a:t>Borse e </a:t>
            </a:r>
            <a:r>
              <a:rPr sz="1400" b="0" i="0" dirty="0" err="1">
                <a:solidFill>
                  <a:srgbClr val="2B364F"/>
                </a:solidFill>
                <a:latin typeface="Public Sans"/>
              </a:rPr>
              <a:t>prestiti</a:t>
            </a:r>
            <a:r>
              <a:rPr sz="1400" b="0" i="0" dirty="0">
                <a:solidFill>
                  <a:srgbClr val="2B364F"/>
                </a:solidFill>
                <a:latin typeface="Public Sans"/>
              </a:rPr>
              <a:t> </a:t>
            </a:r>
            <a:r>
              <a:rPr sz="1400" b="0" i="0" dirty="0" err="1">
                <a:solidFill>
                  <a:srgbClr val="2B364F"/>
                </a:solidFill>
                <a:latin typeface="Public Sans"/>
              </a:rPr>
              <a:t>d’onore</a:t>
            </a:r>
            <a:r>
              <a:rPr sz="1400" b="0" i="0" dirty="0">
                <a:solidFill>
                  <a:srgbClr val="2B364F"/>
                </a:solidFill>
                <a:latin typeface="Public Sans"/>
              </a:rPr>
              <a:t> · rete </a:t>
            </a:r>
            <a:r>
              <a:rPr sz="1400" b="0" i="0" dirty="0" err="1">
                <a:solidFill>
                  <a:srgbClr val="2B364F"/>
                </a:solidFill>
                <a:latin typeface="Public Sans"/>
              </a:rPr>
              <a:t>università</a:t>
            </a:r>
            <a:r>
              <a:rPr sz="1400" b="0" i="0" dirty="0">
                <a:solidFill>
                  <a:srgbClr val="2B364F"/>
                </a:solidFill>
                <a:latin typeface="Public Sans"/>
              </a:rPr>
              <a:t>, </a:t>
            </a:r>
            <a:r>
              <a:rPr sz="1400" b="0" i="0" dirty="0" err="1">
                <a:solidFill>
                  <a:srgbClr val="2B364F"/>
                </a:solidFill>
                <a:latin typeface="Public Sans"/>
              </a:rPr>
              <a:t>studi</a:t>
            </a:r>
            <a:r>
              <a:rPr sz="1400" b="0" i="0" dirty="0">
                <a:solidFill>
                  <a:srgbClr val="2B364F"/>
                </a:solidFill>
                <a:latin typeface="Public Sans"/>
              </a:rPr>
              <a:t> e </a:t>
            </a:r>
            <a:r>
              <a:rPr sz="1400" b="0" i="0" dirty="0" err="1">
                <a:solidFill>
                  <a:srgbClr val="2B364F"/>
                </a:solidFill>
                <a:latin typeface="Public Sans"/>
              </a:rPr>
              <a:t>associazioni</a:t>
            </a:r>
            <a:r>
              <a:rPr sz="1400" b="0" i="0" dirty="0">
                <a:solidFill>
                  <a:srgbClr val="2B364F"/>
                </a:solidFill>
                <a:latin typeface="Public Sans"/>
              </a:rPr>
              <a:t> · </a:t>
            </a:r>
            <a:r>
              <a:rPr sz="1400" b="0" i="0" dirty="0" err="1">
                <a:solidFill>
                  <a:srgbClr val="2B364F"/>
                </a:solidFill>
                <a:latin typeface="Public Sans"/>
              </a:rPr>
              <a:t>una</a:t>
            </a:r>
            <a:r>
              <a:rPr sz="1400" b="0" i="0" dirty="0">
                <a:solidFill>
                  <a:srgbClr val="2B364F"/>
                </a:solidFill>
                <a:latin typeface="Public Sans"/>
              </a:rPr>
              <a:t> </a:t>
            </a:r>
            <a:r>
              <a:rPr sz="1400" b="0" i="0" dirty="0" err="1">
                <a:solidFill>
                  <a:srgbClr val="2B364F"/>
                </a:solidFill>
                <a:latin typeface="Public Sans"/>
              </a:rPr>
              <a:t>giornata</a:t>
            </a:r>
            <a:r>
              <a:rPr sz="1400" b="0" i="0" dirty="0">
                <a:solidFill>
                  <a:srgbClr val="2B364F"/>
                </a:solidFill>
                <a:latin typeface="Public Sans"/>
              </a:rPr>
              <a:t> della libera </a:t>
            </a:r>
            <a:r>
              <a:rPr sz="1400" b="0" i="0" dirty="0" err="1">
                <a:solidFill>
                  <a:srgbClr val="2B364F"/>
                </a:solidFill>
                <a:latin typeface="Public Sans"/>
              </a:rPr>
              <a:t>professione</a:t>
            </a:r>
            <a:r>
              <a:rPr sz="1400" b="0" i="0" dirty="0">
                <a:solidFill>
                  <a:srgbClr val="2B364F"/>
                </a:solidFill>
                <a:latin typeface="Public Sans"/>
              </a:rPr>
              <a:t> in tutti </a:t>
            </a:r>
            <a:r>
              <a:rPr sz="1400" b="0" i="0" dirty="0" err="1">
                <a:solidFill>
                  <a:srgbClr val="2B364F"/>
                </a:solidFill>
                <a:latin typeface="Public Sans"/>
              </a:rPr>
              <a:t>gli</a:t>
            </a:r>
            <a:r>
              <a:rPr sz="1400" b="0" i="0" dirty="0">
                <a:solidFill>
                  <a:srgbClr val="2B364F"/>
                </a:solidFill>
                <a:latin typeface="Public Sans"/>
              </a:rPr>
              <a:t> </a:t>
            </a:r>
            <a:r>
              <a:rPr sz="1400" b="0" i="0" dirty="0" err="1">
                <a:solidFill>
                  <a:srgbClr val="2B364F"/>
                </a:solidFill>
                <a:latin typeface="Public Sans"/>
              </a:rPr>
              <a:t>atenei</a:t>
            </a:r>
            <a:r>
              <a:rPr sz="1400" b="0" i="0" dirty="0">
                <a:solidFill>
                  <a:srgbClr val="2B364F"/>
                </a:solidFill>
                <a:latin typeface="Public Sans"/>
              </a:rPr>
              <a:t> · </a:t>
            </a:r>
            <a:r>
              <a:rPr sz="1400" b="0" i="0" dirty="0" err="1">
                <a:solidFill>
                  <a:srgbClr val="2B364F"/>
                </a:solidFill>
                <a:latin typeface="Public Sans"/>
              </a:rPr>
              <a:t>saloni</a:t>
            </a:r>
            <a:r>
              <a:rPr sz="1400" b="0" i="0" dirty="0">
                <a:solidFill>
                  <a:srgbClr val="2B364F"/>
                </a:solidFill>
                <a:latin typeface="Public Sans"/>
              </a:rPr>
              <a:t> di </a:t>
            </a:r>
            <a:r>
              <a:rPr sz="1400" b="0" i="0" dirty="0" err="1">
                <a:solidFill>
                  <a:srgbClr val="2B364F"/>
                </a:solidFill>
                <a:latin typeface="Public Sans"/>
              </a:rPr>
              <a:t>orientamento</a:t>
            </a:r>
            <a:endParaRPr sz="1400" b="0" i="0" dirty="0">
              <a:solidFill>
                <a:srgbClr val="2B364F"/>
              </a:solidFill>
              <a:latin typeface="Public Sans"/>
            </a:endParaRPr>
          </a:p>
        </p:txBody>
      </p:sp>
      <p:sp>
        <p:nvSpPr>
          <p:cNvPr id="20" name="Rounded Rectangle 19"/>
          <p:cNvSpPr/>
          <p:nvPr/>
        </p:nvSpPr>
        <p:spPr>
          <a:xfrm>
            <a:off x="914400" y="4901183"/>
            <a:ext cx="10360152" cy="676656"/>
          </a:xfrm>
          <a:prstGeom prst="roundRect">
            <a:avLst>
              <a:gd name="adj" fmla="val 12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Oval 20"/>
          <p:cNvSpPr/>
          <p:nvPr/>
        </p:nvSpPr>
        <p:spPr>
          <a:xfrm>
            <a:off x="1097280" y="5038344"/>
            <a:ext cx="402336" cy="402336"/>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14213D"/>
                </a:solidFill>
                <a:latin typeface="Public Sans"/>
              </a:rPr>
              <a:t>5</a:t>
            </a:r>
          </a:p>
        </p:txBody>
      </p:sp>
      <p:sp>
        <p:nvSpPr>
          <p:cNvPr id="22" name="TextBox 21"/>
          <p:cNvSpPr txBox="1"/>
          <p:nvPr/>
        </p:nvSpPr>
        <p:spPr>
          <a:xfrm>
            <a:off x="1645920" y="4901183"/>
            <a:ext cx="2331720" cy="676656"/>
          </a:xfrm>
          <a:prstGeom prst="rect">
            <a:avLst/>
          </a:prstGeom>
          <a:noFill/>
        </p:spPr>
        <p:txBody>
          <a:bodyPr wrap="square" lIns="0" tIns="0" rIns="0" bIns="0" anchor="ctr">
            <a:spAutoFit/>
          </a:bodyPr>
          <a:lstStyle/>
          <a:p>
            <a:pPr algn="l">
              <a:lnSpc>
                <a:spcPct val="105000"/>
              </a:lnSpc>
            </a:pPr>
            <a:r>
              <a:rPr sz="1500" b="1" i="0">
                <a:solidFill>
                  <a:srgbClr val="14213D"/>
                </a:solidFill>
                <a:latin typeface="Libre Baskerville"/>
              </a:rPr>
              <a:t>Cultura e conoscenza</a:t>
            </a:r>
          </a:p>
        </p:txBody>
      </p:sp>
      <p:sp>
        <p:nvSpPr>
          <p:cNvPr id="23" name="TextBox 22"/>
          <p:cNvSpPr txBox="1"/>
          <p:nvPr/>
        </p:nvSpPr>
        <p:spPr>
          <a:xfrm>
            <a:off x="4069080" y="5008454"/>
            <a:ext cx="7022592" cy="462114"/>
          </a:xfrm>
          <a:prstGeom prst="rect">
            <a:avLst/>
          </a:prstGeom>
          <a:noFill/>
        </p:spPr>
        <p:txBody>
          <a:bodyPr wrap="square" lIns="0" tIns="0" rIns="0" bIns="0" anchor="ctr">
            <a:spAutoFit/>
          </a:bodyPr>
          <a:lstStyle/>
          <a:p>
            <a:pPr algn="just">
              <a:lnSpc>
                <a:spcPct val="110000"/>
              </a:lnSpc>
            </a:pPr>
            <a:r>
              <a:rPr sz="1400" b="0" i="0" dirty="0" err="1">
                <a:solidFill>
                  <a:srgbClr val="2B364F"/>
                </a:solidFill>
                <a:latin typeface="Public Sans"/>
              </a:rPr>
              <a:t>Consapevolezza</a:t>
            </a:r>
            <a:r>
              <a:rPr sz="1400" b="0" i="0" dirty="0">
                <a:solidFill>
                  <a:srgbClr val="2B364F"/>
                </a:solidFill>
                <a:latin typeface="Public Sans"/>
              </a:rPr>
              <a:t> di </a:t>
            </a:r>
            <a:r>
              <a:rPr sz="1400" b="0" i="0" dirty="0" err="1">
                <a:solidFill>
                  <a:srgbClr val="2B364F"/>
                </a:solidFill>
                <a:latin typeface="Public Sans"/>
              </a:rPr>
              <a:t>genere</a:t>
            </a:r>
            <a:r>
              <a:rPr sz="1400" b="0" i="0" dirty="0">
                <a:solidFill>
                  <a:srgbClr val="2B364F"/>
                </a:solidFill>
                <a:latin typeface="Public Sans"/>
              </a:rPr>
              <a:t> e </a:t>
            </a:r>
            <a:r>
              <a:rPr sz="1400" b="0" i="0" dirty="0" err="1">
                <a:solidFill>
                  <a:srgbClr val="2B364F"/>
                </a:solidFill>
                <a:latin typeface="Public Sans"/>
              </a:rPr>
              <a:t>linguaggio</a:t>
            </a:r>
            <a:r>
              <a:rPr sz="1400" b="0" i="0" dirty="0">
                <a:solidFill>
                  <a:srgbClr val="2B364F"/>
                </a:solidFill>
                <a:latin typeface="Public Sans"/>
              </a:rPr>
              <a:t> · campagna e </a:t>
            </a:r>
            <a:r>
              <a:rPr sz="1400" b="0" i="0" dirty="0" err="1">
                <a:solidFill>
                  <a:srgbClr val="2B364F"/>
                </a:solidFill>
                <a:latin typeface="Public Sans"/>
              </a:rPr>
              <a:t>vademecum</a:t>
            </a:r>
            <a:r>
              <a:rPr sz="1400" b="0" i="0" dirty="0">
                <a:solidFill>
                  <a:srgbClr val="2B364F"/>
                </a:solidFill>
                <a:latin typeface="Public Sans"/>
              </a:rPr>
              <a:t> </a:t>
            </a:r>
            <a:r>
              <a:rPr sz="1400" b="0" i="0" dirty="0" err="1">
                <a:solidFill>
                  <a:srgbClr val="2B364F"/>
                </a:solidFill>
                <a:latin typeface="Public Sans"/>
              </a:rPr>
              <a:t>sulle</a:t>
            </a:r>
            <a:r>
              <a:rPr sz="1400" b="0" i="0" dirty="0">
                <a:solidFill>
                  <a:srgbClr val="2B364F"/>
                </a:solidFill>
                <a:latin typeface="Public Sans"/>
              </a:rPr>
              <a:t> </a:t>
            </a:r>
            <a:r>
              <a:rPr sz="1400" b="0" i="0" dirty="0" err="1">
                <a:solidFill>
                  <a:srgbClr val="2B364F"/>
                </a:solidFill>
                <a:latin typeface="Public Sans"/>
              </a:rPr>
              <a:t>tutele</a:t>
            </a:r>
            <a:r>
              <a:rPr sz="1400" b="0" i="0" dirty="0">
                <a:solidFill>
                  <a:srgbClr val="2B364F"/>
                </a:solidFill>
                <a:latin typeface="Public Sans"/>
              </a:rPr>
              <a:t> · </a:t>
            </a:r>
            <a:r>
              <a:rPr sz="1400" b="0" i="0" dirty="0" err="1">
                <a:solidFill>
                  <a:srgbClr val="2B364F"/>
                </a:solidFill>
                <a:latin typeface="Public Sans"/>
              </a:rPr>
              <a:t>osservatori</a:t>
            </a:r>
            <a:r>
              <a:rPr sz="1400" b="0" i="0" dirty="0">
                <a:solidFill>
                  <a:srgbClr val="2B364F"/>
                </a:solidFill>
                <a:latin typeface="Public Sans"/>
              </a:rPr>
              <a:t> </a:t>
            </a:r>
            <a:r>
              <a:rPr sz="1400" b="0" i="0" dirty="0" err="1">
                <a:solidFill>
                  <a:srgbClr val="2B364F"/>
                </a:solidFill>
                <a:latin typeface="Public Sans"/>
              </a:rPr>
              <a:t>permanenti</a:t>
            </a:r>
            <a:r>
              <a:rPr sz="1400" b="0" i="0" dirty="0">
                <a:solidFill>
                  <a:srgbClr val="2B364F"/>
                </a:solidFill>
                <a:latin typeface="Public Sans"/>
              </a:rPr>
              <a:t> · </a:t>
            </a:r>
            <a:r>
              <a:rPr sz="1400" b="0" i="0" dirty="0" err="1">
                <a:solidFill>
                  <a:srgbClr val="2B364F"/>
                </a:solidFill>
                <a:latin typeface="Public Sans"/>
              </a:rPr>
              <a:t>bilancio</a:t>
            </a:r>
            <a:r>
              <a:rPr sz="1400" b="0" i="0" dirty="0">
                <a:solidFill>
                  <a:srgbClr val="2B364F"/>
                </a:solidFill>
                <a:latin typeface="Public Sans"/>
              </a:rPr>
              <a:t> di </a:t>
            </a:r>
            <a:r>
              <a:rPr sz="1400" b="0" i="0" dirty="0" err="1">
                <a:solidFill>
                  <a:srgbClr val="2B364F"/>
                </a:solidFill>
                <a:latin typeface="Public Sans"/>
              </a:rPr>
              <a:t>genere</a:t>
            </a:r>
            <a:r>
              <a:rPr sz="1400" b="0" i="0" dirty="0">
                <a:solidFill>
                  <a:srgbClr val="2B364F"/>
                </a:solidFill>
                <a:latin typeface="Public Sans"/>
              </a:rPr>
              <a:t> · </a:t>
            </a:r>
            <a:r>
              <a:rPr sz="1400" b="0" i="0" dirty="0" err="1">
                <a:solidFill>
                  <a:srgbClr val="2B364F"/>
                </a:solidFill>
                <a:latin typeface="Public Sans"/>
              </a:rPr>
              <a:t>monitoraggio</a:t>
            </a:r>
            <a:r>
              <a:rPr sz="1400" b="0" i="0" dirty="0">
                <a:solidFill>
                  <a:srgbClr val="2B364F"/>
                </a:solidFill>
                <a:latin typeface="Public Sans"/>
              </a:rPr>
              <a:t> </a:t>
            </a:r>
            <a:r>
              <a:rPr sz="1400" b="0" i="0" dirty="0" err="1">
                <a:solidFill>
                  <a:srgbClr val="2B364F"/>
                </a:solidFill>
                <a:latin typeface="Public Sans"/>
              </a:rPr>
              <a:t>territoriale</a:t>
            </a:r>
            <a:endParaRPr sz="1400" b="0" i="0" dirty="0">
              <a:solidFill>
                <a:srgbClr val="2B364F"/>
              </a:solidFill>
              <a:latin typeface="Public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02920"/>
            <a:ext cx="10360152" cy="274320"/>
          </a:xfrm>
          <a:prstGeom prst="rect">
            <a:avLst/>
          </a:prstGeom>
          <a:noFill/>
        </p:spPr>
        <p:txBody>
          <a:bodyPr wrap="square" lIns="0" tIns="0" rIns="0" bIns="0" anchor="t">
            <a:spAutoFit/>
          </a:bodyPr>
          <a:lstStyle/>
          <a:p>
            <a:pPr algn="l">
              <a:lnSpc>
                <a:spcPct val="115000"/>
              </a:lnSpc>
            </a:pPr>
            <a:r>
              <a:rPr sz="1300" b="1" i="0">
                <a:solidFill>
                  <a:srgbClr val="9A4F12"/>
                </a:solidFill>
                <a:latin typeface="Public Sans"/>
              </a:rPr>
              <a:t>LE PROPOSTE · LE PRIORITÀ</a:t>
            </a:r>
          </a:p>
        </p:txBody>
      </p:sp>
      <p:sp>
        <p:nvSpPr>
          <p:cNvPr id="3" name="TextBox 2"/>
          <p:cNvSpPr txBox="1"/>
          <p:nvPr/>
        </p:nvSpPr>
        <p:spPr>
          <a:xfrm>
            <a:off x="914400" y="850392"/>
            <a:ext cx="10360152" cy="914400"/>
          </a:xfrm>
          <a:prstGeom prst="rect">
            <a:avLst/>
          </a:prstGeom>
          <a:noFill/>
        </p:spPr>
        <p:txBody>
          <a:bodyPr wrap="square" lIns="0" tIns="0" rIns="0" bIns="0" anchor="t">
            <a:spAutoFit/>
          </a:bodyPr>
          <a:lstStyle/>
          <a:p>
            <a:pPr algn="l">
              <a:lnSpc>
                <a:spcPct val="110000"/>
              </a:lnSpc>
            </a:pPr>
            <a:r>
              <a:rPr sz="3200" b="1" i="0">
                <a:solidFill>
                  <a:srgbClr val="14213D"/>
                </a:solidFill>
                <a:latin typeface="Libre Baskerville"/>
              </a:rPr>
              <a:t>Quattro priorità, un programma di lavoro</a:t>
            </a:r>
          </a:p>
        </p:txBody>
      </p:sp>
      <p:sp>
        <p:nvSpPr>
          <p:cNvPr id="4" name="TextBox 3"/>
          <p:cNvSpPr txBox="1"/>
          <p:nvPr/>
        </p:nvSpPr>
        <p:spPr>
          <a:xfrm>
            <a:off x="914400" y="1600200"/>
            <a:ext cx="10360152" cy="365760"/>
          </a:xfrm>
          <a:prstGeom prst="rect">
            <a:avLst/>
          </a:prstGeom>
          <a:noFill/>
        </p:spPr>
        <p:txBody>
          <a:bodyPr wrap="square" lIns="0" tIns="0" rIns="0" bIns="0" anchor="t">
            <a:spAutoFit/>
          </a:bodyPr>
          <a:lstStyle/>
          <a:p>
            <a:pPr algn="l">
              <a:lnSpc>
                <a:spcPct val="115000"/>
              </a:lnSpc>
            </a:pPr>
            <a:r>
              <a:rPr sz="1400" b="0" i="1">
                <a:solidFill>
                  <a:srgbClr val="5F6670"/>
                </a:solidFill>
                <a:latin typeface="Public Sans"/>
              </a:rPr>
              <a:t>Gli altri tavoli – fisco, lavoro, welfare, salute, formazione, sviluppo economico – sono arrivati a conclusioni vicine alle nostre.</a:t>
            </a:r>
          </a:p>
        </p:txBody>
      </p:sp>
      <p:sp>
        <p:nvSpPr>
          <p:cNvPr id="5" name="Rounded Rectangle 4"/>
          <p:cNvSpPr/>
          <p:nvPr/>
        </p:nvSpPr>
        <p:spPr>
          <a:xfrm>
            <a:off x="914400" y="2148840"/>
            <a:ext cx="2398014" cy="292608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1143000" y="2377440"/>
            <a:ext cx="502920" cy="50292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14213D"/>
                </a:solidFill>
                <a:latin typeface="Public Sans"/>
              </a:rPr>
              <a:t>1</a:t>
            </a:r>
          </a:p>
        </p:txBody>
      </p:sp>
      <p:sp>
        <p:nvSpPr>
          <p:cNvPr id="7" name="TextBox 6"/>
          <p:cNvSpPr txBox="1"/>
          <p:nvPr/>
        </p:nvSpPr>
        <p:spPr>
          <a:xfrm>
            <a:off x="1143000" y="3017520"/>
            <a:ext cx="1940814" cy="411480"/>
          </a:xfrm>
          <a:prstGeom prst="rect">
            <a:avLst/>
          </a:prstGeom>
          <a:noFill/>
        </p:spPr>
        <p:txBody>
          <a:bodyPr wrap="square" lIns="0" tIns="0" rIns="0" bIns="0" anchor="t">
            <a:spAutoFit/>
          </a:bodyPr>
          <a:lstStyle/>
          <a:p>
            <a:pPr algn="l">
              <a:lnSpc>
                <a:spcPct val="115000"/>
              </a:lnSpc>
            </a:pPr>
            <a:r>
              <a:rPr sz="1600" b="1" i="0">
                <a:solidFill>
                  <a:srgbClr val="14213D"/>
                </a:solidFill>
                <a:latin typeface="Libre Baskerville"/>
              </a:rPr>
              <a:t>Rappresentanza</a:t>
            </a:r>
          </a:p>
        </p:txBody>
      </p:sp>
      <p:sp>
        <p:nvSpPr>
          <p:cNvPr id="8" name="TextBox 7"/>
          <p:cNvSpPr txBox="1"/>
          <p:nvPr/>
        </p:nvSpPr>
        <p:spPr>
          <a:xfrm>
            <a:off x="1143000" y="3474720"/>
            <a:ext cx="1940814" cy="758349"/>
          </a:xfrm>
          <a:prstGeom prst="rect">
            <a:avLst/>
          </a:prstGeom>
          <a:noFill/>
        </p:spPr>
        <p:txBody>
          <a:bodyPr wrap="square" lIns="0" tIns="0" rIns="0" bIns="0" anchor="t">
            <a:spAutoFit/>
          </a:bodyPr>
          <a:lstStyle/>
          <a:p>
            <a:pPr algn="ctr">
              <a:lnSpc>
                <a:spcPct val="120000"/>
              </a:lnSpc>
            </a:pPr>
            <a:r>
              <a:rPr sz="1400" b="0" i="0" dirty="0" err="1">
                <a:solidFill>
                  <a:srgbClr val="2B364F"/>
                </a:solidFill>
                <a:latin typeface="Public Sans"/>
              </a:rPr>
              <a:t>Più</a:t>
            </a:r>
            <a:r>
              <a:rPr sz="1400" b="0" i="0" dirty="0">
                <a:solidFill>
                  <a:srgbClr val="2B364F"/>
                </a:solidFill>
                <a:latin typeface="Public Sans"/>
              </a:rPr>
              <a:t> </a:t>
            </a:r>
            <a:r>
              <a:rPr sz="1400" b="0" i="0" dirty="0" err="1">
                <a:solidFill>
                  <a:srgbClr val="2B364F"/>
                </a:solidFill>
                <a:latin typeface="Public Sans"/>
              </a:rPr>
              <a:t>spazio</a:t>
            </a:r>
            <a:r>
              <a:rPr sz="1400" b="0" i="0" dirty="0">
                <a:solidFill>
                  <a:srgbClr val="2B364F"/>
                </a:solidFill>
                <a:latin typeface="Public Sans"/>
              </a:rPr>
              <a:t> a </a:t>
            </a:r>
            <a:r>
              <a:rPr sz="1400" b="0" i="0" dirty="0" err="1">
                <a:solidFill>
                  <a:srgbClr val="2B364F"/>
                </a:solidFill>
                <a:latin typeface="Public Sans"/>
              </a:rPr>
              <a:t>giovani</a:t>
            </a:r>
            <a:r>
              <a:rPr sz="1400" b="0" i="0" dirty="0">
                <a:solidFill>
                  <a:srgbClr val="2B364F"/>
                </a:solidFill>
                <a:latin typeface="Public Sans"/>
              </a:rPr>
              <a:t> e </a:t>
            </a:r>
            <a:r>
              <a:rPr sz="1400" b="0" i="0" dirty="0" err="1">
                <a:solidFill>
                  <a:srgbClr val="2B364F"/>
                </a:solidFill>
                <a:latin typeface="Public Sans"/>
              </a:rPr>
              <a:t>donne</a:t>
            </a:r>
            <a:r>
              <a:rPr sz="1400" b="0" i="0" dirty="0">
                <a:solidFill>
                  <a:srgbClr val="2B364F"/>
                </a:solidFill>
                <a:latin typeface="Public Sans"/>
              </a:rPr>
              <a:t>, a tutti </a:t>
            </a:r>
            <a:r>
              <a:rPr sz="1400" b="0" i="0" dirty="0" err="1">
                <a:solidFill>
                  <a:srgbClr val="2B364F"/>
                </a:solidFill>
                <a:latin typeface="Public Sans"/>
              </a:rPr>
              <a:t>i</a:t>
            </a:r>
            <a:r>
              <a:rPr sz="1400" b="0" i="0" dirty="0">
                <a:solidFill>
                  <a:srgbClr val="2B364F"/>
                </a:solidFill>
                <a:latin typeface="Public Sans"/>
              </a:rPr>
              <a:t> </a:t>
            </a:r>
            <a:r>
              <a:rPr sz="1400" b="0" i="0" dirty="0" err="1">
                <a:solidFill>
                  <a:srgbClr val="2B364F"/>
                </a:solidFill>
                <a:latin typeface="Public Sans"/>
              </a:rPr>
              <a:t>livelli</a:t>
            </a:r>
            <a:r>
              <a:rPr sz="1400" b="0" i="0" dirty="0">
                <a:solidFill>
                  <a:srgbClr val="2B364F"/>
                </a:solidFill>
                <a:latin typeface="Public Sans"/>
              </a:rPr>
              <a:t> e ai </a:t>
            </a:r>
            <a:r>
              <a:rPr sz="1400" b="0" i="0" dirty="0" err="1">
                <a:solidFill>
                  <a:srgbClr val="2B364F"/>
                </a:solidFill>
                <a:latin typeface="Public Sans"/>
              </a:rPr>
              <a:t>vertici</a:t>
            </a:r>
            <a:r>
              <a:rPr sz="1400" b="0" i="0" dirty="0">
                <a:solidFill>
                  <a:srgbClr val="2B364F"/>
                </a:solidFill>
                <a:latin typeface="Public Sans"/>
              </a:rPr>
              <a:t>, </a:t>
            </a:r>
            <a:r>
              <a:rPr sz="1400" b="0" i="0" dirty="0" err="1">
                <a:solidFill>
                  <a:srgbClr val="2B364F"/>
                </a:solidFill>
                <a:latin typeface="Public Sans"/>
              </a:rPr>
              <a:t>anche</a:t>
            </a:r>
            <a:r>
              <a:rPr sz="1400" b="0" i="0" dirty="0">
                <a:solidFill>
                  <a:srgbClr val="2B364F"/>
                </a:solidFill>
                <a:latin typeface="Public Sans"/>
              </a:rPr>
              <a:t> con le quote</a:t>
            </a:r>
          </a:p>
        </p:txBody>
      </p:sp>
      <p:sp>
        <p:nvSpPr>
          <p:cNvPr id="9" name="Rounded Rectangle 8"/>
          <p:cNvSpPr/>
          <p:nvPr/>
        </p:nvSpPr>
        <p:spPr>
          <a:xfrm>
            <a:off x="3568446" y="2148840"/>
            <a:ext cx="2398014" cy="292608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3797046" y="2377440"/>
            <a:ext cx="502920" cy="50292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14213D"/>
                </a:solidFill>
                <a:latin typeface="Public Sans"/>
              </a:rPr>
              <a:t>2</a:t>
            </a:r>
          </a:p>
        </p:txBody>
      </p:sp>
      <p:sp>
        <p:nvSpPr>
          <p:cNvPr id="11" name="TextBox 10"/>
          <p:cNvSpPr txBox="1"/>
          <p:nvPr/>
        </p:nvSpPr>
        <p:spPr>
          <a:xfrm>
            <a:off x="3797046" y="3017520"/>
            <a:ext cx="1940814" cy="411480"/>
          </a:xfrm>
          <a:prstGeom prst="rect">
            <a:avLst/>
          </a:prstGeom>
          <a:noFill/>
        </p:spPr>
        <p:txBody>
          <a:bodyPr wrap="square" lIns="0" tIns="0" rIns="0" bIns="0" anchor="t">
            <a:spAutoFit/>
          </a:bodyPr>
          <a:lstStyle/>
          <a:p>
            <a:pPr algn="l">
              <a:lnSpc>
                <a:spcPct val="115000"/>
              </a:lnSpc>
            </a:pPr>
            <a:r>
              <a:rPr sz="1600" b="1" i="0">
                <a:solidFill>
                  <a:srgbClr val="14213D"/>
                </a:solidFill>
                <a:latin typeface="Libre Baskerville"/>
              </a:rPr>
              <a:t>Welfare</a:t>
            </a:r>
          </a:p>
        </p:txBody>
      </p:sp>
      <p:sp>
        <p:nvSpPr>
          <p:cNvPr id="12" name="TextBox 11"/>
          <p:cNvSpPr txBox="1"/>
          <p:nvPr/>
        </p:nvSpPr>
        <p:spPr>
          <a:xfrm>
            <a:off x="3797046" y="3474720"/>
            <a:ext cx="1940814" cy="1275414"/>
          </a:xfrm>
          <a:prstGeom prst="rect">
            <a:avLst/>
          </a:prstGeom>
          <a:noFill/>
        </p:spPr>
        <p:txBody>
          <a:bodyPr wrap="square" lIns="0" tIns="0" rIns="0" bIns="0" anchor="t">
            <a:spAutoFit/>
          </a:bodyPr>
          <a:lstStyle/>
          <a:p>
            <a:pPr algn="ctr">
              <a:lnSpc>
                <a:spcPct val="120000"/>
              </a:lnSpc>
            </a:pPr>
            <a:r>
              <a:rPr sz="1400" b="0" i="0" dirty="0">
                <a:solidFill>
                  <a:srgbClr val="2B364F"/>
                </a:solidFill>
                <a:latin typeface="Public Sans"/>
              </a:rPr>
              <a:t>Un welfare </a:t>
            </a:r>
            <a:r>
              <a:rPr sz="1400" b="0" i="0" dirty="0" err="1">
                <a:solidFill>
                  <a:srgbClr val="2B364F"/>
                </a:solidFill>
                <a:latin typeface="Public Sans"/>
              </a:rPr>
              <a:t>dedicato</a:t>
            </a:r>
            <a:r>
              <a:rPr sz="1400" b="0" i="0" dirty="0">
                <a:solidFill>
                  <a:srgbClr val="2B364F"/>
                </a:solidFill>
                <a:latin typeface="Public Sans"/>
              </a:rPr>
              <a:t> </a:t>
            </a:r>
            <a:r>
              <a:rPr sz="1400" b="0" i="0" dirty="0" err="1">
                <a:solidFill>
                  <a:srgbClr val="2B364F"/>
                </a:solidFill>
                <a:latin typeface="Public Sans"/>
              </a:rPr>
              <a:t>che</a:t>
            </a:r>
            <a:r>
              <a:rPr sz="1400" b="0" i="0" dirty="0">
                <a:solidFill>
                  <a:srgbClr val="2B364F"/>
                </a:solidFill>
                <a:latin typeface="Public Sans"/>
              </a:rPr>
              <a:t> </a:t>
            </a:r>
            <a:r>
              <a:rPr sz="1400" b="0" i="0" dirty="0" err="1">
                <a:solidFill>
                  <a:srgbClr val="2B364F"/>
                </a:solidFill>
                <a:latin typeface="Public Sans"/>
              </a:rPr>
              <a:t>accompagni</a:t>
            </a:r>
            <a:r>
              <a:rPr sz="1400" b="0" i="0" dirty="0">
                <a:solidFill>
                  <a:srgbClr val="2B364F"/>
                </a:solidFill>
                <a:latin typeface="Public Sans"/>
              </a:rPr>
              <a:t> ogni </a:t>
            </a:r>
            <a:r>
              <a:rPr sz="1400" b="0" i="0" dirty="0" err="1">
                <a:solidFill>
                  <a:srgbClr val="2B364F"/>
                </a:solidFill>
                <a:latin typeface="Public Sans"/>
              </a:rPr>
              <a:t>fase</a:t>
            </a:r>
            <a:r>
              <a:rPr sz="1400" b="0" i="0" dirty="0">
                <a:solidFill>
                  <a:srgbClr val="2B364F"/>
                </a:solidFill>
                <a:latin typeface="Public Sans"/>
              </a:rPr>
              <a:t> della vita </a:t>
            </a:r>
            <a:r>
              <a:rPr sz="1400" b="0" i="0" dirty="0" err="1">
                <a:solidFill>
                  <a:srgbClr val="2B364F"/>
                </a:solidFill>
                <a:latin typeface="Public Sans"/>
              </a:rPr>
              <a:t>professionale</a:t>
            </a:r>
            <a:r>
              <a:rPr sz="1400" b="0" i="0" dirty="0">
                <a:solidFill>
                  <a:srgbClr val="2B364F"/>
                </a:solidFill>
                <a:latin typeface="Public Sans"/>
              </a:rPr>
              <a:t>, </a:t>
            </a:r>
            <a:r>
              <a:rPr sz="1400" b="0" i="0" dirty="0" err="1">
                <a:solidFill>
                  <a:srgbClr val="2B364F"/>
                </a:solidFill>
                <a:latin typeface="Public Sans"/>
              </a:rPr>
              <a:t>nella</a:t>
            </a:r>
            <a:r>
              <a:rPr sz="1400" b="0" i="0" dirty="0">
                <a:solidFill>
                  <a:srgbClr val="2B364F"/>
                </a:solidFill>
                <a:latin typeface="Public Sans"/>
              </a:rPr>
              <a:t> </a:t>
            </a:r>
            <a:r>
              <a:rPr sz="1400" b="0" i="0" dirty="0" err="1">
                <a:solidFill>
                  <a:srgbClr val="2B364F"/>
                </a:solidFill>
                <a:latin typeface="Public Sans"/>
              </a:rPr>
              <a:t>genitorialità</a:t>
            </a:r>
            <a:r>
              <a:rPr sz="1400" b="0" i="0" dirty="0">
                <a:solidFill>
                  <a:srgbClr val="2B364F"/>
                </a:solidFill>
                <a:latin typeface="Public Sans"/>
              </a:rPr>
              <a:t> come </a:t>
            </a:r>
            <a:r>
              <a:rPr sz="1400" b="0" i="0" dirty="0" err="1">
                <a:solidFill>
                  <a:srgbClr val="2B364F"/>
                </a:solidFill>
                <a:latin typeface="Public Sans"/>
              </a:rPr>
              <a:t>nella</a:t>
            </a:r>
            <a:r>
              <a:rPr sz="1400" b="0" i="0" dirty="0">
                <a:solidFill>
                  <a:srgbClr val="2B364F"/>
                </a:solidFill>
                <a:latin typeface="Public Sans"/>
              </a:rPr>
              <a:t> cura</a:t>
            </a:r>
          </a:p>
        </p:txBody>
      </p:sp>
      <p:sp>
        <p:nvSpPr>
          <p:cNvPr id="13" name="Rounded Rectangle 12"/>
          <p:cNvSpPr/>
          <p:nvPr/>
        </p:nvSpPr>
        <p:spPr>
          <a:xfrm>
            <a:off x="6222492" y="2148840"/>
            <a:ext cx="2398014" cy="292608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6451092" y="2377440"/>
            <a:ext cx="502920" cy="50292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14213D"/>
                </a:solidFill>
                <a:latin typeface="Public Sans"/>
              </a:rPr>
              <a:t>3</a:t>
            </a:r>
          </a:p>
        </p:txBody>
      </p:sp>
      <p:sp>
        <p:nvSpPr>
          <p:cNvPr id="15" name="TextBox 14"/>
          <p:cNvSpPr txBox="1"/>
          <p:nvPr/>
        </p:nvSpPr>
        <p:spPr>
          <a:xfrm>
            <a:off x="6451092" y="3017520"/>
            <a:ext cx="1940814" cy="411480"/>
          </a:xfrm>
          <a:prstGeom prst="rect">
            <a:avLst/>
          </a:prstGeom>
          <a:noFill/>
        </p:spPr>
        <p:txBody>
          <a:bodyPr wrap="square" lIns="0" tIns="0" rIns="0" bIns="0" anchor="t">
            <a:spAutoFit/>
          </a:bodyPr>
          <a:lstStyle/>
          <a:p>
            <a:pPr algn="l">
              <a:lnSpc>
                <a:spcPct val="115000"/>
              </a:lnSpc>
            </a:pPr>
            <a:r>
              <a:rPr sz="1600" b="1" i="0">
                <a:solidFill>
                  <a:srgbClr val="14213D"/>
                </a:solidFill>
                <a:latin typeface="Libre Baskerville"/>
              </a:rPr>
              <a:t>Reddito</a:t>
            </a:r>
          </a:p>
        </p:txBody>
      </p:sp>
      <p:sp>
        <p:nvSpPr>
          <p:cNvPr id="16" name="TextBox 15"/>
          <p:cNvSpPr txBox="1"/>
          <p:nvPr/>
        </p:nvSpPr>
        <p:spPr>
          <a:xfrm>
            <a:off x="6451092" y="3474720"/>
            <a:ext cx="1940814" cy="1275414"/>
          </a:xfrm>
          <a:prstGeom prst="rect">
            <a:avLst/>
          </a:prstGeom>
          <a:noFill/>
        </p:spPr>
        <p:txBody>
          <a:bodyPr wrap="square" lIns="0" tIns="0" rIns="0" bIns="0" anchor="t">
            <a:spAutoFit/>
          </a:bodyPr>
          <a:lstStyle/>
          <a:p>
            <a:pPr algn="ctr">
              <a:lnSpc>
                <a:spcPct val="120000"/>
              </a:lnSpc>
            </a:pPr>
            <a:r>
              <a:rPr sz="1400" b="0" i="0" dirty="0">
                <a:solidFill>
                  <a:srgbClr val="2B364F"/>
                </a:solidFill>
                <a:latin typeface="Public Sans"/>
              </a:rPr>
              <a:t>Una </a:t>
            </a:r>
            <a:r>
              <a:rPr sz="1400" b="0" i="0" dirty="0" err="1">
                <a:solidFill>
                  <a:srgbClr val="2B364F"/>
                </a:solidFill>
                <a:latin typeface="Public Sans"/>
              </a:rPr>
              <a:t>professione</a:t>
            </a:r>
            <a:r>
              <a:rPr sz="1400" b="0" i="0" dirty="0">
                <a:solidFill>
                  <a:srgbClr val="2B364F"/>
                </a:solidFill>
                <a:latin typeface="Public Sans"/>
              </a:rPr>
              <a:t> </a:t>
            </a:r>
            <a:r>
              <a:rPr sz="1400" b="0" i="0" dirty="0" err="1">
                <a:solidFill>
                  <a:srgbClr val="2B364F"/>
                </a:solidFill>
                <a:latin typeface="Public Sans"/>
              </a:rPr>
              <a:t>più</a:t>
            </a:r>
            <a:r>
              <a:rPr sz="1400" b="0" i="0" dirty="0">
                <a:solidFill>
                  <a:srgbClr val="2B364F"/>
                </a:solidFill>
                <a:latin typeface="Public Sans"/>
              </a:rPr>
              <a:t> </a:t>
            </a:r>
            <a:r>
              <a:rPr sz="1400" b="0" i="0" dirty="0" err="1">
                <a:solidFill>
                  <a:srgbClr val="2B364F"/>
                </a:solidFill>
                <a:latin typeface="Public Sans"/>
              </a:rPr>
              <a:t>attrattiva</a:t>
            </a:r>
            <a:r>
              <a:rPr sz="1400" b="0" i="0" dirty="0">
                <a:solidFill>
                  <a:srgbClr val="2B364F"/>
                </a:solidFill>
                <a:latin typeface="Public Sans"/>
              </a:rPr>
              <a:t> e </a:t>
            </a:r>
            <a:r>
              <a:rPr sz="1400" b="0" i="0" dirty="0" err="1">
                <a:solidFill>
                  <a:srgbClr val="2B364F"/>
                </a:solidFill>
                <a:latin typeface="Public Sans"/>
              </a:rPr>
              <a:t>redditizia</a:t>
            </a:r>
            <a:r>
              <a:rPr sz="1400" b="0" i="0" dirty="0">
                <a:solidFill>
                  <a:srgbClr val="2B364F"/>
                </a:solidFill>
                <a:latin typeface="Public Sans"/>
              </a:rPr>
              <a:t>: </a:t>
            </a:r>
            <a:r>
              <a:rPr sz="1400" b="0" i="0" dirty="0" err="1">
                <a:solidFill>
                  <a:srgbClr val="2B364F"/>
                </a:solidFill>
                <a:latin typeface="Public Sans"/>
              </a:rPr>
              <a:t>aggregazioni</a:t>
            </a:r>
            <a:r>
              <a:rPr sz="1400" b="0" i="0" dirty="0">
                <a:solidFill>
                  <a:srgbClr val="2B364F"/>
                </a:solidFill>
                <a:latin typeface="Public Sans"/>
              </a:rPr>
              <a:t>, </a:t>
            </a:r>
            <a:r>
              <a:rPr sz="1400" b="0" i="0" dirty="0" err="1">
                <a:solidFill>
                  <a:srgbClr val="2B364F"/>
                </a:solidFill>
                <a:latin typeface="Public Sans"/>
              </a:rPr>
              <a:t>fondi</a:t>
            </a:r>
            <a:r>
              <a:rPr sz="1400" b="0" i="0" dirty="0">
                <a:solidFill>
                  <a:srgbClr val="2B364F"/>
                </a:solidFill>
                <a:latin typeface="Public Sans"/>
              </a:rPr>
              <a:t>,</a:t>
            </a:r>
            <a:r>
              <a:rPr lang="it-IT" sz="1400" b="0" i="0" dirty="0">
                <a:solidFill>
                  <a:srgbClr val="2B364F"/>
                </a:solidFill>
                <a:latin typeface="Public Sans"/>
              </a:rPr>
              <a:t> finanziamenti </a:t>
            </a:r>
            <a:r>
              <a:rPr lang="it-IT" sz="1400" dirty="0">
                <a:solidFill>
                  <a:srgbClr val="2B364F"/>
                </a:solidFill>
                <a:latin typeface="Public Sans"/>
              </a:rPr>
              <a:t>e </a:t>
            </a:r>
            <a:r>
              <a:rPr sz="1400" b="0" i="0" dirty="0">
                <a:solidFill>
                  <a:srgbClr val="2B364F"/>
                </a:solidFill>
                <a:latin typeface="Public Sans"/>
              </a:rPr>
              <a:t> </a:t>
            </a:r>
            <a:r>
              <a:rPr sz="1400" b="0" i="0" dirty="0" err="1">
                <a:solidFill>
                  <a:srgbClr val="2B364F"/>
                </a:solidFill>
                <a:latin typeface="Public Sans"/>
              </a:rPr>
              <a:t>credito</a:t>
            </a:r>
            <a:r>
              <a:rPr sz="1400" b="0" i="0" dirty="0">
                <a:solidFill>
                  <a:srgbClr val="2B364F"/>
                </a:solidFill>
                <a:latin typeface="Public Sans"/>
              </a:rPr>
              <a:t> </a:t>
            </a:r>
            <a:r>
              <a:rPr sz="1400" b="0" i="0" dirty="0" err="1">
                <a:solidFill>
                  <a:srgbClr val="2B364F"/>
                </a:solidFill>
                <a:latin typeface="Public Sans"/>
              </a:rPr>
              <a:t>agevolato</a:t>
            </a:r>
            <a:endParaRPr sz="1400" b="0" i="0" dirty="0">
              <a:solidFill>
                <a:srgbClr val="2B364F"/>
              </a:solidFill>
              <a:latin typeface="Public Sans"/>
            </a:endParaRPr>
          </a:p>
        </p:txBody>
      </p:sp>
      <p:sp>
        <p:nvSpPr>
          <p:cNvPr id="17" name="Rounded Rectangle 16"/>
          <p:cNvSpPr/>
          <p:nvPr/>
        </p:nvSpPr>
        <p:spPr>
          <a:xfrm>
            <a:off x="8876538" y="2148840"/>
            <a:ext cx="2398014" cy="2926080"/>
          </a:xfrm>
          <a:prstGeom prst="roundRect">
            <a:avLst>
              <a:gd name="adj" fmla="val 6000"/>
            </a:avLst>
          </a:prstGeom>
          <a:solidFill>
            <a:srgbClr val="FFFFFF"/>
          </a:solidFill>
          <a:ln w="9525">
            <a:solidFill>
              <a:srgbClr val="E3DCC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9105138" y="2377440"/>
            <a:ext cx="502920" cy="502920"/>
          </a:xfrm>
          <a:prstGeom prst="ellipse">
            <a:avLst/>
          </a:prstGeom>
          <a:solidFill>
            <a:srgbClr val="E0A4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14213D"/>
                </a:solidFill>
                <a:latin typeface="Public Sans"/>
              </a:rPr>
              <a:t>4</a:t>
            </a:r>
          </a:p>
        </p:txBody>
      </p:sp>
      <p:sp>
        <p:nvSpPr>
          <p:cNvPr id="19" name="TextBox 18"/>
          <p:cNvSpPr txBox="1"/>
          <p:nvPr/>
        </p:nvSpPr>
        <p:spPr>
          <a:xfrm>
            <a:off x="9105138" y="3017520"/>
            <a:ext cx="1940814" cy="411480"/>
          </a:xfrm>
          <a:prstGeom prst="rect">
            <a:avLst/>
          </a:prstGeom>
          <a:noFill/>
        </p:spPr>
        <p:txBody>
          <a:bodyPr wrap="square" lIns="0" tIns="0" rIns="0" bIns="0" anchor="t">
            <a:spAutoFit/>
          </a:bodyPr>
          <a:lstStyle/>
          <a:p>
            <a:pPr algn="l">
              <a:lnSpc>
                <a:spcPct val="115000"/>
              </a:lnSpc>
            </a:pPr>
            <a:r>
              <a:rPr sz="1600" b="1" i="0">
                <a:solidFill>
                  <a:srgbClr val="14213D"/>
                </a:solidFill>
                <a:latin typeface="Libre Baskerville"/>
              </a:rPr>
              <a:t>Giovani</a:t>
            </a:r>
          </a:p>
        </p:txBody>
      </p:sp>
      <p:sp>
        <p:nvSpPr>
          <p:cNvPr id="20" name="TextBox 19"/>
          <p:cNvSpPr txBox="1"/>
          <p:nvPr/>
        </p:nvSpPr>
        <p:spPr>
          <a:xfrm>
            <a:off x="9105138" y="3474720"/>
            <a:ext cx="1940814" cy="1275414"/>
          </a:xfrm>
          <a:prstGeom prst="rect">
            <a:avLst/>
          </a:prstGeom>
          <a:noFill/>
        </p:spPr>
        <p:txBody>
          <a:bodyPr wrap="square" lIns="0" tIns="0" rIns="0" bIns="0" anchor="t">
            <a:spAutoFit/>
          </a:bodyPr>
          <a:lstStyle/>
          <a:p>
            <a:pPr algn="ctr">
              <a:lnSpc>
                <a:spcPct val="120000"/>
              </a:lnSpc>
            </a:pPr>
            <a:r>
              <a:rPr sz="1400" b="0" i="0" dirty="0" err="1">
                <a:solidFill>
                  <a:srgbClr val="2B364F"/>
                </a:solidFill>
                <a:latin typeface="Public Sans"/>
              </a:rPr>
              <a:t>Relazioni</a:t>
            </a:r>
            <a:r>
              <a:rPr sz="1400" b="0" i="0" dirty="0">
                <a:solidFill>
                  <a:srgbClr val="2B364F"/>
                </a:solidFill>
                <a:latin typeface="Public Sans"/>
              </a:rPr>
              <a:t> </a:t>
            </a:r>
            <a:r>
              <a:rPr sz="1400" b="0" i="0" dirty="0" err="1">
                <a:solidFill>
                  <a:srgbClr val="2B364F"/>
                </a:solidFill>
                <a:latin typeface="Public Sans"/>
              </a:rPr>
              <a:t>stabili</a:t>
            </a:r>
            <a:r>
              <a:rPr sz="1400" b="0" i="0" dirty="0">
                <a:solidFill>
                  <a:srgbClr val="2B364F"/>
                </a:solidFill>
                <a:latin typeface="Public Sans"/>
              </a:rPr>
              <a:t> con le </a:t>
            </a:r>
            <a:r>
              <a:rPr sz="1400" b="0" i="0" dirty="0" err="1">
                <a:solidFill>
                  <a:srgbClr val="2B364F"/>
                </a:solidFill>
                <a:latin typeface="Public Sans"/>
              </a:rPr>
              <a:t>università</a:t>
            </a:r>
            <a:r>
              <a:rPr sz="1400" b="0" i="0" dirty="0">
                <a:solidFill>
                  <a:srgbClr val="2B364F"/>
                </a:solidFill>
                <a:latin typeface="Public Sans"/>
              </a:rPr>
              <a:t> per </a:t>
            </a:r>
            <a:r>
              <a:rPr lang="it-IT" sz="1400" dirty="0">
                <a:solidFill>
                  <a:srgbClr val="2B364F"/>
                </a:solidFill>
                <a:latin typeface="Public Sans"/>
              </a:rPr>
              <a:t>incentivar</a:t>
            </a:r>
            <a:r>
              <a:rPr sz="1400" b="0" i="0" dirty="0">
                <a:solidFill>
                  <a:srgbClr val="2B364F"/>
                </a:solidFill>
                <a:latin typeface="Public Sans"/>
              </a:rPr>
              <a:t>e le </a:t>
            </a:r>
            <a:r>
              <a:rPr sz="1400" b="0" i="0" dirty="0" err="1">
                <a:solidFill>
                  <a:srgbClr val="2B364F"/>
                </a:solidFill>
                <a:latin typeface="Public Sans"/>
              </a:rPr>
              <a:t>nuove</a:t>
            </a:r>
            <a:r>
              <a:rPr sz="1400" b="0" i="0" dirty="0">
                <a:solidFill>
                  <a:srgbClr val="2B364F"/>
                </a:solidFill>
                <a:latin typeface="Public Sans"/>
              </a:rPr>
              <a:t> </a:t>
            </a:r>
            <a:r>
              <a:rPr sz="1400" b="0" i="0" dirty="0" err="1">
                <a:solidFill>
                  <a:srgbClr val="2B364F"/>
                </a:solidFill>
                <a:latin typeface="Public Sans"/>
              </a:rPr>
              <a:t>generazioni</a:t>
            </a:r>
            <a:r>
              <a:rPr lang="it-IT" sz="1400" b="0" i="0" dirty="0">
                <a:solidFill>
                  <a:srgbClr val="2B364F"/>
                </a:solidFill>
                <a:latin typeface="Public Sans"/>
              </a:rPr>
              <a:t>  ad intraprendere la libera professione</a:t>
            </a:r>
            <a:endParaRPr sz="1400" b="0" i="0" dirty="0">
              <a:solidFill>
                <a:srgbClr val="2B364F"/>
              </a:solidFill>
              <a:latin typeface="Public Sans"/>
            </a:endParaRPr>
          </a:p>
        </p:txBody>
      </p:sp>
      <p:sp>
        <p:nvSpPr>
          <p:cNvPr id="21" name="TextBox 20"/>
          <p:cNvSpPr txBox="1"/>
          <p:nvPr/>
        </p:nvSpPr>
        <p:spPr>
          <a:xfrm>
            <a:off x="914400" y="5257800"/>
            <a:ext cx="10360152" cy="457200"/>
          </a:xfrm>
          <a:prstGeom prst="rect">
            <a:avLst/>
          </a:prstGeom>
          <a:noFill/>
        </p:spPr>
        <p:txBody>
          <a:bodyPr wrap="square" lIns="0" tIns="0" rIns="0" bIns="0" anchor="t">
            <a:spAutoFit/>
          </a:bodyPr>
          <a:lstStyle/>
          <a:p>
            <a:pPr algn="l">
              <a:lnSpc>
                <a:spcPct val="115000"/>
              </a:lnSpc>
            </a:pPr>
            <a:r>
              <a:rPr sz="1800" b="1" i="1">
                <a:solidFill>
                  <a:srgbClr val="14213D"/>
                </a:solidFill>
                <a:latin typeface="Libre Baskerville"/>
              </a:rPr>
              <a:t>Rappresentanza, welfare, reddito, giovani.</a:t>
            </a:r>
            <a:r>
              <a:rPr sz="1800" b="0" i="1">
                <a:solidFill>
                  <a:srgbClr val="9A4F12"/>
                </a:solidFill>
                <a:latin typeface="Libre Baskerville"/>
              </a:rPr>
              <a:t> Il nostro programma di lavoro.</a:t>
            </a:r>
          </a:p>
        </p:txBody>
      </p:sp>
    </p:spTree>
  </p:cSld>
  <p:clrMapOvr>
    <a:masterClrMapping/>
  </p:clrMapOvr>
</p:sld>
</file>

<file path=ppt/theme/theme1.xml><?xml version="1.0" encoding="utf-8"?>
<a:theme xmlns:a="http://schemas.openxmlformats.org/drawingml/2006/main" name="Previdenza e Welfare delle Professioni">
  <a:themeElements>
    <a:clrScheme name="Previdenza e Welfare delle Professioni">
      <a:dk1>
        <a:srgbClr val="14213D"/>
      </a:dk1>
      <a:lt1>
        <a:srgbClr val="F7F5F0"/>
      </a:lt1>
      <a:dk2>
        <a:srgbClr val="2B364F"/>
      </a:dk2>
      <a:lt2>
        <a:srgbClr val="BEC0C3"/>
      </a:lt2>
      <a:accent1>
        <a:srgbClr val="9A4F12"/>
      </a:accent1>
      <a:accent2>
        <a:srgbClr val="E0A458"/>
      </a:accent2>
      <a:accent3>
        <a:srgbClr val="1F4E79"/>
      </a:accent3>
      <a:accent4>
        <a:srgbClr val="4A5568"/>
      </a:accent4>
      <a:accent5>
        <a:srgbClr val="C9D2E0"/>
      </a:accent5>
      <a:accent6>
        <a:srgbClr val="6A7179"/>
      </a:accent6>
      <a:hlink>
        <a:srgbClr val="0563C1"/>
      </a:hlink>
      <a:folHlink>
        <a:srgbClr val="954F72"/>
      </a:folHlink>
    </a:clrScheme>
    <a:fontScheme name="Previdenza e Welfare delle Professioni">
      <a:majorFont>
        <a:latin typeface="Libre Baskervill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2262</Words>
  <Application>Microsoft Macintosh PowerPoint</Application>
  <PresentationFormat>Widescreen</PresentationFormat>
  <Paragraphs>155</Paragraphs>
  <Slides>7</Slides>
  <Notes>7</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7</vt:i4>
      </vt:variant>
    </vt:vector>
  </HeadingPairs>
  <TitlesOfParts>
    <vt:vector size="11" baseType="lpstr">
      <vt:lpstr>Arial</vt:lpstr>
      <vt:lpstr>Libre Baskerville</vt:lpstr>
      <vt:lpstr>Public Sans</vt:lpstr>
      <vt:lpstr>Previdenza e Welfare delle Professioni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Previdenza e Welfare delle Professioni</dc:title>
  <dc:subject/>
  <dc:creator/>
  <cp:lastModifiedBy>Fondazione Conf 01</cp:lastModifiedBy>
  <cp:revision>14</cp:revision>
  <dcterms:created xsi:type="dcterms:W3CDTF">2026-10-11T12:10:27Z</dcterms:created>
  <dcterms:modified xsi:type="dcterms:W3CDTF">2026-10-20T13:33:58Z</dcterms:modified>
</cp:coreProperties>
</file>