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65" r:id="rId2"/>
    <p:sldId id="256" r:id="rId3"/>
    <p:sldId id="258" r:id="rId4"/>
    <p:sldId id="259" r:id="rId5"/>
    <p:sldId id="261" r:id="rId6"/>
    <p:sldId id="262" r:id="rId7"/>
    <p:sldId id="263" r:id="rId8"/>
    <p:sldId id="264" r:id="rId9"/>
    <p:sldId id="257" r:id="rId10"/>
  </p:sldIdLst>
  <p:sldSz cx="12192000" cy="6858000"/>
  <p:notesSz cx="6858000" cy="9144000"/>
  <p:defaultTextStyle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5"/>
  </p:normalViewPr>
  <p:slideViewPr>
    <p:cSldViewPr snapToGrid="0" snapToObjects="1">
      <p:cViewPr varScale="1">
        <p:scale>
          <a:sx n="119" d="100"/>
          <a:sy n="119" d="100"/>
        </p:scale>
        <p:origin x="8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Professionisti</c:v>
          </c:tx>
          <c:spPr>
            <a:solidFill>
              <a:srgbClr val="173D5B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500" b="1">
                    <a:solidFill>
                      <a:srgbClr val="173D5B"/>
                    </a:solidFill>
                    <a:latin typeface="Public Sans"/>
                    <a:ea typeface="Public Sans"/>
                    <a:cs typeface="Public San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'Chart Data'!$A$2:$A$3</c:f>
              <c:numCache>
                <c:formatCode>General</c:formatCode>
                <c:ptCount val="2"/>
                <c:pt idx="0">
                  <c:v>2019</c:v>
                </c:pt>
                <c:pt idx="1">
                  <c:v>2025</c:v>
                </c:pt>
              </c:numCache>
            </c:num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42651</c:v>
                </c:pt>
                <c:pt idx="1">
                  <c:v>36812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D6-47D0-9899-FFCC81143D0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7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120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52000"/>
          <c:min val="0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  <c:spPr>
        <a:noFill/>
      </c:spPr>
    </c:plotArea>
    <c:plotVisOnly val="1"/>
    <c:dispBlanksAs val="zero"/>
    <c:showDLblsOverMax val="1"/>
  </c:chart>
  <c:spPr>
    <a:noFill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Professionisti</c:v>
          </c:tx>
          <c:spPr>
            <a:solidFill>
              <a:srgbClr val="B58B36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500" b="1">
                    <a:solidFill>
                      <a:srgbClr val="173D5B"/>
                    </a:solidFill>
                    <a:latin typeface="Public Sans"/>
                    <a:ea typeface="Public Sans"/>
                    <a:cs typeface="Public San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Data'!$A$2:$A$3</c:f>
              <c:strCache>
                <c:ptCount val="2"/>
                <c:pt idx="0">
                  <c:v>2019</c:v>
                </c:pt>
                <c:pt idx="1">
                  <c:v>1° gen. 2025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7373</c:v>
                </c:pt>
                <c:pt idx="1">
                  <c:v>6284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06-4FE4-8881-E5BD920BFF3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7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120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9000"/>
          <c:min val="0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  <c:spPr>
        <a:noFill/>
      </c:spPr>
    </c:plotArea>
    <c:plotVisOnly val="1"/>
    <c:dispBlanksAs val="zero"/>
    <c:showDLblsOverMax val="1"/>
  </c:chart>
  <c:spPr>
    <a:noFill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Valore</c:v>
          </c:tx>
          <c:spPr>
            <a:solidFill>
              <a:srgbClr val="173D5B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3,7</a:t>
                    </a:r>
                  </a:p>
                </c:rich>
              </c:tx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B078-488C-B794-EE69D17D1B7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5,2</a:t>
                    </a:r>
                  </a:p>
                </c:rich>
              </c:tx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B078-488C-B794-EE69D17D1B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60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2"/>
                    </a:solidFill>
                  </a:defRPr>
                </a:pPr>
                <a:endParaRPr lang="it-IT"/>
              </a:p>
            </c:tx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'Chart Data'!$A$2:$A$3</c:f>
              <c:numCache>
                <c:formatCode>General</c:formatCode>
                <c:ptCount val="2"/>
                <c:pt idx="0">
                  <c:v>2022</c:v>
                </c:pt>
                <c:pt idx="1">
                  <c:v>2025</c:v>
                </c:pt>
              </c:numCache>
            </c:num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3.7</c:v>
                </c:pt>
                <c:pt idx="1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78-488C-B794-EE69D17D1B7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7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1275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6.5"/>
          <c:min val="0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  <c:spPr>
        <a:noFill/>
      </c:spPr>
    </c:plotArea>
    <c:plotVisOnly val="1"/>
    <c:dispBlanksAs val="zero"/>
    <c:showDLblsOverMax val="1"/>
  </c:chart>
  <c:spPr>
    <a:noFill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Valore</c:v>
          </c:tx>
          <c:spPr>
            <a:solidFill>
              <a:srgbClr val="B58B36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41,3</a:t>
                    </a:r>
                  </a:p>
                </c:rich>
              </c:tx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A29C-479F-8C09-6937DD2F0F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accent2"/>
                    </a:solidFill>
                  </a:defRPr>
                </a:pPr>
                <a:endParaRPr lang="it-IT"/>
              </a:p>
            </c:tx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'Chart Data'!$A$2:$A$2</c:f>
              <c:numCache>
                <c:formatCode>General</c:formatCode>
                <c:ptCount val="1"/>
                <c:pt idx="0">
                  <c:v>2024</c:v>
                </c:pt>
              </c:numCache>
            </c:numRef>
          </c:cat>
          <c:val>
            <c:numRef>
              <c:f>'Chart Data'!$B$2:$B$2</c:f>
              <c:numCache>
                <c:formatCode>General</c:formatCode>
                <c:ptCount val="1"/>
                <c:pt idx="0">
                  <c:v>41.3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9C-479F-8C09-6937DD2F0F1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7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1275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52"/>
          <c:min val="0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  <c:spPr>
        <a:noFill/>
      </c:spPr>
    </c:plotArea>
    <c:plotVisOnly val="1"/>
    <c:dispBlanksAs val="zero"/>
    <c:showDLblsOverMax val="1"/>
  </c:chart>
  <c:spPr>
    <a:noFill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Valore</c:v>
          </c:tx>
          <c:spPr>
            <a:solidFill>
              <a:srgbClr val="AA463A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7,6%</a:t>
                    </a:r>
                  </a:p>
                </c:rich>
              </c:tx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D8F4-4765-8EA8-BBD7743A574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10,7%</a:t>
                    </a:r>
                  </a:p>
                </c:rich>
              </c:tx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8F4-4765-8EA8-BBD7743A57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FF0000"/>
                    </a:solidFill>
                  </a:defRPr>
                </a:pPr>
                <a:endParaRPr lang="it-IT"/>
              </a:p>
            </c:tx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'Chart Data'!$A$2:$A$3</c:f>
              <c:numCache>
                <c:formatCode>General</c:formatCode>
                <c:ptCount val="2"/>
                <c:pt idx="0">
                  <c:v>2014</c:v>
                </c:pt>
                <c:pt idx="1">
                  <c:v>2021</c:v>
                </c:pt>
              </c:numCache>
            </c:num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7.6</c:v>
                </c:pt>
                <c:pt idx="1">
                  <c:v>10.7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F4-4765-8EA8-BBD7743A574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7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1275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13.5"/>
          <c:min val="0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  <c:spPr>
        <a:noFill/>
      </c:spPr>
    </c:plotArea>
    <c:plotVisOnly val="1"/>
    <c:dispBlanksAs val="zero"/>
    <c:showDLblsOverMax val="1"/>
  </c:chart>
  <c:spPr>
    <a:noFill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Dati e formulazioni forniti dall’utente il 18 ottobre 2026.</a:t>
            </a:r>
          </a:p>
          <a:p>
            <a:r>
              <a:t>MMG 2019: 42.651; 2025: 36.812; differenza -5.839, -13,69%. Serie FIMMG su dati SISAC: https://www.omceovenezia.it/docman-categorie/news/materiale-eventi/3433-crisivocazioni-silvestroscotti-17-01-2026/file</a:t>
            </a:r>
          </a:p>
          <a:p>
            <a:r>
              <a:t>PLS 2019: 7.373; 1 gennaio 2025: 6.284; differenza -1.089, -14,77%. GIMBE su dati SISAC, 4 giugno 2026: https://www.ordinemedicibelluno.it/modulistica-docman/materiali-da-caricare/notizie-per-gli-iscritti/1093-cs-gimbe-carenza-pediatri-di-famiglia.html</a:t>
            </a:r>
          </a:p>
          <a:p>
            <a:r>
              <a:t>Le stime 10.681 pensionamenti MMG nel 2026–2031 e 6,8 milioni di popolazione teoricamente interessata sono dati forniti dall’utente, senza ulteriore riferimento allegato. I pensionamenti previsti non equivalgono al calo netto degli organici.</a:t>
            </a:r>
          </a:p>
          <a:p>
            <a:r>
              <a:t>Odontoiatria: dati riportati nel volume STATI GENERALI - doc Tavoli.docx e riproposti dall’utente. Il dato circa 65.000 è da distinguere dai professionisti effettivamente attivi. Il confronto europeo 1:2.000 è attribuito al volume e non costituisce una nuova verifica Eurostat. Le immatricolazioni non sono nuovi professionisti attivi.</a:t>
            </a:r>
          </a:p>
          <a:p>
            <a:r>
              <a:t>Grafici: confronti fra due rilevazioni, assi da zero con scale diverse. Non rappresentano una serie annuale.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Fonti e perimetri. ANIA: premi ramo malattia, polizze individuali e collettive, circa 3,7 miliardi nel 2022 e 5,2 miliardi nel 2025. Crescita nominale calcolata sui valori arrotondati: (5,2/3,7-1)*100=40,54%, circa 41%. Non misura la sola spesa diretta delle famiglie né il rincaro delle singole polizze. Fonte 2025: https://www.panoramassicurativo.ania.it/newsletter/93062/articolo/93242 . Fonte di riscontro serie 2022: Rapporto OASI 2025, tabella 6.9, https://cergas.unibocconi.eu/sites/default/files/media/attach/06_Cavazza_et_al_OASI25.pdf</a:t>
            </a:r>
          </a:p>
          <a:p>
            <a:r>
              <a:t>ISTAT: spesa sanitaria diretta delle famiglie 2024 41,3 miliardi; crescita media annua nominale 2019–2024 2,2%. Non sono premi assicurativi. È rappresentato il solo livello 2024 perché il testo non fornisce una serie annuale. https://www.istat.it/wp-content/uploads/2025/11/Istat-Audizione-LDB-2026_6-novembre.pdf , pagine 19–20.</a:t>
            </a:r>
          </a:p>
          <a:p>
            <a:r>
              <a:t>OMS Europa: rapporto Italia 2025 su indagine ISTAT. Famiglie con spese sanitarie catastrofiche: 7,6% nel 2014 e 10,7% nel 2021, aumento di 3,1 punti percentuali. Soglia 40% della capacità di spesa al netto dei bisogni essenziali. Il dato 2022 non è incluso per rottura della serie. https://www.unibocconi.it/sites/default/files/Fattore%20Preti.pdf , figura 15.</a:t>
            </a:r>
          </a:p>
          <a:p>
            <a:r>
              <a:t>I tre grafici hanno unità, periodi e scale distinti, con base zero. Dati forniti dall’utente e già verificati nella conversazione.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Punto 3. Aggregazioni professionali, reti e Società tra Professionisti (STP). Fonte: testo fornito dall’utente. Aggregarsi significa condividere competenze, tecnologia, personale, investimenti e organizzazione e creare condizioni migliori per il passaggio generazionale. I senior dispongono spesso di strutture, patrimonio professionale, esperienza e base pazienti. I giovani apportano competenze specialistiche e digitali elevate, ma incontrano maggiori ostacoli economici e organizzativi nell’avvio dell’attività. Mentoring: esperienza dal senior al giovane. Reverse mentoring: competenze digitali, tecnologiche e nuovi modelli organizzativi dai giovani ai senior. La piattaforma dedicata al passaggio generazionale è una proposta, non un servizio già esistente. Il diagramma presenta le due direzioni dello scambio, non un processo unidirezionale.</a:t>
            </a:r>
          </a:p>
          <a:p>
            <a:r>
              <a:t>Illustrazioni originali generate con ImageGen: senior con portfolio, giovane con tablet, piattaforma digitale con ponte tra generazioni. Palette blu e oro.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Punto 4. Fonte del contenuto: testo fornito dall’utente. Il 52% dei medici dichiara una condizione di burnout e il 61% riferisce di sentirsi emotivamente sfinito a fine giornata. Nel materiale fornito in questo messaggio non sono specificati fonte primaria, anno, campione e metodo: le percentuali sono riprese come dati forniti, senza attribuzione autonoma o generalizzazione ulteriore. Il fenomeno è indicato come particolarmente rilevante nelle fasce professionali più giovani. Problemi: responsabilità crescenti, carico burocratico, pressione organizzativa, rapporto con il paziente, difficoltà economiche e conciliazione vita professionale/personale. Proposte: counselling, formazione su stress e benessere lavorativo, igiene digitale e attenzione al sovraccarico cognitivo, rafforzamento delle tutele per genitorialità di entrambi i genitori, malattia e fragilità psicosociale. Integrare e far conoscere gli strumenti di bilateralità e casse previdenziali, valutando l’evoluzione dalle convenzioni verso rimborsi e voucher. Illustrazione simbolica originale generata con ImageGen in palette blu e oro.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Fonte: testo e immagine allegati dall’utente. Cinque aree: vaccinazioni, prevenzione oncologica, nutrizione, movimento e astensione dal fumo. Campagne rivolte ai professionisti e ai collaboratori attraverso brochure negli studi, contenuti digitali, reel, comunicazione antibufala e meccanismi di punti salute. Proposte: programmi motivazionali certificati di cessazione del fumo; sostegno agli screening oncologici per categorie escluse dalle campagne ministeriali; voucher nutrizionali e psicologici; progetti interdisciplinari. Esempi: collaborazione PLS-odontoiatri per igiene orale e alimentazione, ingresso delle professioni sanitarie nelle scuole per prevenzione, disagio psicologico, bullismo e cyberbullismo. Valutare LEA per soggetti con maggiore fragilità socioeconomica: la prevenzione non deve dipendere dalla capacità di spesa. Le misure descritte sono proposte, non prestazioni già istituite. Immagine fornita dall’utente, mantenuta senza alterazioni. Messaggio: un cittadino che non si ammala è anche un lavoratore che non si ammala. La prevenzione è una politica sanitaria, sociale ed economica.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Fonte: testo fornito dall’utente. La slide sintetizza il passaggio da un sistema di obblighi, documentazione, controlli e sanzioni a una cultura effettiva della prevenzione. Il rischio è un sistema formalmente corretto ma sostanzialmente inefficace, se formazione e DVR rimangono atti formali. Proposte: formazione esperienziale e specifica, contrasto agli attestatifici, sportelli territoriali di assistenza, tutoring per le piccole strutture, valorizzazione dei Comitati Paritetici Territoriali, maggiore utilizzo di Ebipro, Cadiprof e Fondoprofessioni. La logica premiale affianca, senza sostituirla, quella sanzionatoria: certificazioni per gli studi virtuosi, accesso a contributi e possibili vantaggi assicurativi. Academy Confprofessioni è una proposta da valutare con percorsi qualificati, toolkit, linee guida e materiali professionali specifici. Non si afferma che i nuovi strumenti premiali o l’Academy siano già attivi. Illustrazione simbolica originale in blu e oro generata con ImageGen.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Fonte: testo fornito dall’utente. Tre aree: formazione interprofessionale, valorizzazione di MMG e PLS come tutor, Confprofessioni protagonista in ECM e formazione finanziata; semplificazione normativa con revisione dei regimi autorizzativi, maggiore accessibilità a bandi e agevolazioni e superamento delle discriminazioni fra libero professionista e impresa; innovazione tecnologica e intelligenza artificiale da governare attraverso formazione, etica, deontologia e chiara definizione delle responsabilità. Proposta di riconoscimento nazionale dello psicologo di famiglia, con parametro indicativo di un professionista ogni 10.000 abitanti. Il parametro è una proposta del Tavolo, non uno standard normativo vigente. Illustrazione simbolica originale generata con ImageGen nei colori blu e oro.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D5A0C2-6506-4B5D-8704-E2BAE8CD8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1264841"/>
            <a:ext cx="10566400" cy="1341041"/>
          </a:xfrm>
          <a:prstGeom prst="rect">
            <a:avLst/>
          </a:prstGeom>
          <a:noFill/>
        </p:spPr>
        <p:txBody>
          <a:bodyPr wrap="square" lIns="0" tIns="0" rIns="0" bIns="0" anchor="t"/>
          <a:lstStyle>
            <a:lvl1pPr marL="0" indent="0" algn="l">
              <a:lnSpc>
                <a:spcPct val="110000"/>
              </a:lnSpc>
              <a:buNone/>
              <a:defRPr sz="4800">
                <a:solidFill>
                  <a:srgbClr val="F7F5F0"/>
                </a:solidFill>
                <a:latin typeface="Libre Baskerville"/>
                <a:ea typeface="Libre Baskerville"/>
                <a:cs typeface="Libre Baskerville"/>
              </a:defRPr>
            </a:lvl1pPr>
          </a:lstStyle>
          <a:p>
            <a:pPr marL="0" indent="0" algn="l">
              <a:lnSpc>
                <a:spcPct val="110000"/>
              </a:lnSpc>
              <a:buNone/>
            </a:pPr>
            <a:endParaRPr sz="4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2564F-32FE-4514-9517-9893BDE48D15}"/>
              </a:ext>
            </a:extLst>
          </p:cNvPr>
          <p:cNvSpPr>
            <a:spLocks noGrp="1"/>
          </p:cNvSpPr>
          <p:nvPr>
            <p:ph type="body" idx="101"/>
          </p:nvPr>
        </p:nvSpPr>
        <p:spPr>
          <a:xfrm>
            <a:off x="812800" y="2910681"/>
            <a:ext cx="10566400" cy="3134519"/>
          </a:xfrm>
          <a:prstGeom prst="rect">
            <a:avLst/>
          </a:prstGeom>
          <a:noFill/>
        </p:spPr>
        <p:txBody>
          <a:bodyPr wrap="square" lIns="0" tIns="0" rIns="0" bIns="0" anchor="t"/>
          <a:lstStyle>
            <a:lvl1pPr marL="0" indent="0" algn="l">
              <a:lnSpc>
                <a:spcPct val="140000"/>
              </a:lnSpc>
              <a:buNone/>
              <a:defRPr sz="1600">
                <a:solidFill>
                  <a:srgbClr val="F7F5F0"/>
                </a:solidFill>
                <a:latin typeface="Public Sans"/>
                <a:ea typeface="Public Sans"/>
                <a:cs typeface="Public Sans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sz="16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BADF70-1DEC-4B6A-A977-AC02F154F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1264841"/>
            <a:ext cx="10566400" cy="1341041"/>
          </a:xfrm>
          <a:prstGeom prst="rect">
            <a:avLst/>
          </a:prstGeom>
          <a:noFill/>
        </p:spPr>
        <p:txBody>
          <a:bodyPr wrap="square" lIns="0" tIns="0" rIns="0" bIns="0" anchor="t"/>
          <a:lstStyle>
            <a:lvl1pPr marL="0" indent="0" algn="l">
              <a:lnSpc>
                <a:spcPct val="110000"/>
              </a:lnSpc>
              <a:buNone/>
              <a:defRPr sz="4800">
                <a:solidFill>
                  <a:srgbClr val="F7F5F0"/>
                </a:solidFill>
                <a:latin typeface="Libre Baskerville"/>
                <a:ea typeface="Libre Baskerville"/>
                <a:cs typeface="Libre Baskerville"/>
              </a:defRPr>
            </a:lvl1pPr>
          </a:lstStyle>
          <a:p>
            <a:pPr marL="0" indent="0" algn="l">
              <a:lnSpc>
                <a:spcPct val="110000"/>
              </a:lnSpc>
              <a:buNone/>
            </a:pPr>
            <a:endParaRPr sz="4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413391-9F66-473D-B151-1AB551F9AA57}"/>
              </a:ext>
            </a:extLst>
          </p:cNvPr>
          <p:cNvSpPr>
            <a:spLocks noGrp="1"/>
          </p:cNvSpPr>
          <p:nvPr>
            <p:ph type="body" idx="101"/>
          </p:nvPr>
        </p:nvSpPr>
        <p:spPr>
          <a:xfrm>
            <a:off x="812800" y="2910681"/>
            <a:ext cx="10566400" cy="3134519"/>
          </a:xfrm>
          <a:prstGeom prst="rect">
            <a:avLst/>
          </a:prstGeom>
          <a:noFill/>
        </p:spPr>
        <p:txBody>
          <a:bodyPr wrap="square" lIns="0" tIns="0" rIns="0" bIns="0" anchor="t"/>
          <a:lstStyle>
            <a:lvl1pPr marL="0" indent="0" algn="l">
              <a:lnSpc>
                <a:spcPct val="140000"/>
              </a:lnSpc>
              <a:buNone/>
              <a:defRPr sz="1600">
                <a:solidFill>
                  <a:srgbClr val="F7F5F0"/>
                </a:solidFill>
                <a:latin typeface="Public Sans"/>
                <a:ea typeface="Public Sans"/>
                <a:cs typeface="Public Sans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sz="160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31F9CF3-5127-5EDE-B346-BD9EDDCB5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2054F41-E7BB-956D-75F5-1DA3899B3E45}"/>
              </a:ext>
            </a:extLst>
          </p:cNvPr>
          <p:cNvSpPr>
            <a:spLocks noGrp="1"/>
          </p:cNvSpPr>
          <p:nvPr>
            <p:ph type="body" idx="10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2BBE813-BCC4-FCAF-9320-63BC9D2711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49" y="-6719"/>
            <a:ext cx="10753251" cy="605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352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olo">
            <a:extLst>
              <a:ext uri="{FF2B5EF4-FFF2-40B4-BE49-F238E27FC236}">
                <a16:creationId xmlns:a16="http://schemas.microsoft.com/office/drawing/2014/main" id="{60527007-E612-4136-BD7E-BCA96C597115}"/>
              </a:ext>
            </a:extLst>
          </p:cNvPr>
          <p:cNvSpPr>
            <a:spLocks noGrp="1"/>
          </p:cNvSpPr>
          <p:nvPr/>
        </p:nvSpPr>
        <p:spPr>
          <a:xfrm>
            <a:off x="857250" y="104159"/>
            <a:ext cx="10477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defPPr>
            <a:lvl1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1pPr>
            <a:lvl2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2pPr>
            <a:lvl3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3pPr>
            <a:lvl4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4pPr>
            <a:lvl5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5pPr>
            <a:lvl6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6pPr>
            <a:lvl7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7pPr>
            <a:lvl8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8pPr>
            <a:lvl9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9pPr>
          </a:lstStyle>
          <a:p>
            <a:pPr>
              <a:defRPr sz="18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lang="it-IT" sz="3200" b="1" dirty="0">
                <a:latin typeface="Public Sans"/>
              </a:rPr>
              <a:t>1. Dalla carenza di professionisti alla programmazione.</a:t>
            </a:r>
          </a:p>
          <a:p>
            <a:pPr>
              <a:defRPr sz="18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lang="it-IT" sz="1800" b="1" dirty="0">
                <a:latin typeface="Public Sans"/>
                <a:ea typeface="Public Sans"/>
                <a:cs typeface="Public Sans"/>
              </a:rPr>
              <a:t>Non programmare di più o di meno, ma programmare meglio</a:t>
            </a:r>
          </a:p>
        </p:txBody>
      </p:sp>
      <p:sp>
        <p:nvSpPr>
          <p:cNvPr id="17" name="MMG">
            <a:extLst>
              <a:ext uri="{FF2B5EF4-FFF2-40B4-BE49-F238E27FC236}">
                <a16:creationId xmlns:a16="http://schemas.microsoft.com/office/drawing/2014/main" id="{A0EB8DD9-3B5B-462C-9710-50AAB213E63A}"/>
              </a:ext>
            </a:extLst>
          </p:cNvPr>
          <p:cNvSpPr>
            <a:spLocks noGrp="1"/>
          </p:cNvSpPr>
          <p:nvPr/>
        </p:nvSpPr>
        <p:spPr>
          <a:xfrm>
            <a:off x="876300" y="1047750"/>
            <a:ext cx="3333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Medici di medicina generale</a:t>
            </a:r>
          </a:p>
        </p:txBody>
      </p:sp>
      <p:sp>
        <p:nvSpPr>
          <p:cNvPr id="18" name="PLS">
            <a:extLst>
              <a:ext uri="{FF2B5EF4-FFF2-40B4-BE49-F238E27FC236}">
                <a16:creationId xmlns:a16="http://schemas.microsoft.com/office/drawing/2014/main" id="{35FAE1A7-FABF-4C5B-A42A-B574BAD03A9B}"/>
              </a:ext>
            </a:extLst>
          </p:cNvPr>
          <p:cNvSpPr>
            <a:spLocks noGrp="1"/>
          </p:cNvSpPr>
          <p:nvPr/>
        </p:nvSpPr>
        <p:spPr>
          <a:xfrm>
            <a:off x="4610100" y="1047750"/>
            <a:ext cx="3333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Pediatri di libera scelta</a:t>
            </a:r>
          </a:p>
        </p:txBody>
      </p:sp>
      <p:sp>
        <p:nvSpPr>
          <p:cNvPr id="19" name="ODONTO">
            <a:extLst>
              <a:ext uri="{FF2B5EF4-FFF2-40B4-BE49-F238E27FC236}">
                <a16:creationId xmlns:a16="http://schemas.microsoft.com/office/drawing/2014/main" id="{CAA16978-1BEE-4B15-A385-B3B25D0D7BC1}"/>
              </a:ext>
            </a:extLst>
          </p:cNvPr>
          <p:cNvSpPr>
            <a:spLocks noGrp="1"/>
          </p:cNvSpPr>
          <p:nvPr/>
        </p:nvSpPr>
        <p:spPr>
          <a:xfrm>
            <a:off x="8334375" y="1047750"/>
            <a:ext cx="3048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Odontoiatri</a:t>
            </a:r>
          </a:p>
        </p:txBody>
      </p:sp>
      <p:graphicFrame>
        <p:nvGraphicFramePr>
          <p:cNvPr id="20" name="Chart">
            <a:extLst>
              <a:ext uri="{FF2B5EF4-FFF2-40B4-BE49-F238E27FC236}">
                <a16:creationId xmlns:a16="http://schemas.microsoft.com/office/drawing/2014/main" id="{ECD4134E-6E39-4D44-9CDC-F1FE7F26BA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0583930"/>
              </p:ext>
            </p:extLst>
          </p:nvPr>
        </p:nvGraphicFramePr>
        <p:xfrm>
          <a:off x="857250" y="1457325"/>
          <a:ext cx="3476625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">
            <a:extLst>
              <a:ext uri="{FF2B5EF4-FFF2-40B4-BE49-F238E27FC236}">
                <a16:creationId xmlns:a16="http://schemas.microsoft.com/office/drawing/2014/main" id="{2CFE15E0-4272-40FD-B835-CCC006DEDE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3232224"/>
              </p:ext>
            </p:extLst>
          </p:nvPr>
        </p:nvGraphicFramePr>
        <p:xfrm>
          <a:off x="4333875" y="1457324"/>
          <a:ext cx="3817067" cy="2019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MMG calo">
            <a:extLst>
              <a:ext uri="{FF2B5EF4-FFF2-40B4-BE49-F238E27FC236}">
                <a16:creationId xmlns:a16="http://schemas.microsoft.com/office/drawing/2014/main" id="{2B82AB95-BC18-4304-AC10-DC1E13DA782C}"/>
              </a:ext>
            </a:extLst>
          </p:cNvPr>
          <p:cNvSpPr>
            <a:spLocks noGrp="1"/>
          </p:cNvSpPr>
          <p:nvPr/>
        </p:nvSpPr>
        <p:spPr>
          <a:xfrm>
            <a:off x="1000125" y="3476625"/>
            <a:ext cx="28575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70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270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270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270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270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270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270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270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270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270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270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pPr>
            <a:r>
              <a:rPr sz="2700" b="1">
                <a:solidFill>
                  <a:srgbClr val="AA463A"/>
                </a:solidFill>
                <a:latin typeface="Public Sans"/>
                <a:ea typeface="Public Sans"/>
                <a:cs typeface="Public Sans"/>
              </a:rPr>
              <a:t>−13,7%</a:t>
            </a:r>
          </a:p>
        </p:txBody>
      </p:sp>
      <p:sp>
        <p:nvSpPr>
          <p:cNvPr id="23" name="MMG differenza">
            <a:extLst>
              <a:ext uri="{FF2B5EF4-FFF2-40B4-BE49-F238E27FC236}">
                <a16:creationId xmlns:a16="http://schemas.microsoft.com/office/drawing/2014/main" id="{98124A35-5518-49C6-8104-A76B9135FF5F}"/>
              </a:ext>
            </a:extLst>
          </p:cNvPr>
          <p:cNvSpPr>
            <a:spLocks noGrp="1"/>
          </p:cNvSpPr>
          <p:nvPr/>
        </p:nvSpPr>
        <p:spPr>
          <a:xfrm>
            <a:off x="1000125" y="3914775"/>
            <a:ext cx="31908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5.839 professionisti in meno</a:t>
            </a:r>
          </a:p>
        </p:txBody>
      </p:sp>
      <p:sp>
        <p:nvSpPr>
          <p:cNvPr id="24" name="MMG pensioni">
            <a:extLst>
              <a:ext uri="{FF2B5EF4-FFF2-40B4-BE49-F238E27FC236}">
                <a16:creationId xmlns:a16="http://schemas.microsoft.com/office/drawing/2014/main" id="{74300013-F2BB-4D47-8551-D970B2F424F0}"/>
              </a:ext>
            </a:extLst>
          </p:cNvPr>
          <p:cNvSpPr>
            <a:spLocks noGrp="1"/>
          </p:cNvSpPr>
          <p:nvPr/>
        </p:nvSpPr>
        <p:spPr>
          <a:xfrm>
            <a:off x="1000124" y="4295775"/>
            <a:ext cx="36099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100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10.681 </a:t>
            </a:r>
            <a:r>
              <a:rPr sz="1100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pensionamenti</a:t>
            </a:r>
            <a:r>
              <a:rPr sz="1100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1100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stimati</a:t>
            </a:r>
            <a:r>
              <a:rPr lang="it-IT" sz="1100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1100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2026–2031</a:t>
            </a:r>
          </a:p>
        </p:txBody>
      </p:sp>
      <p:sp>
        <p:nvSpPr>
          <p:cNvPr id="25" name="MMG popolazione">
            <a:extLst>
              <a:ext uri="{FF2B5EF4-FFF2-40B4-BE49-F238E27FC236}">
                <a16:creationId xmlns:a16="http://schemas.microsoft.com/office/drawing/2014/main" id="{740DD2D1-1F03-4E64-AF45-EA6DFB5367F4}"/>
              </a:ext>
            </a:extLst>
          </p:cNvPr>
          <p:cNvSpPr>
            <a:spLocks noGrp="1"/>
          </p:cNvSpPr>
          <p:nvPr/>
        </p:nvSpPr>
        <p:spPr>
          <a:xfrm>
            <a:off x="1000124" y="4596607"/>
            <a:ext cx="3333751" cy="75644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800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6,8 </a:t>
            </a:r>
            <a:r>
              <a:rPr sz="1800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milioni</a:t>
            </a:r>
            <a:r>
              <a:rPr sz="1800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di </a:t>
            </a:r>
            <a:r>
              <a:rPr sz="1800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persone</a:t>
            </a:r>
            <a:endParaRPr sz="1800" b="0" dirty="0">
              <a:solidFill>
                <a:srgbClr val="173D5B"/>
              </a:solidFill>
              <a:latin typeface="Public Sans"/>
              <a:ea typeface="Public Sans"/>
              <a:cs typeface="Public Sans"/>
            </a:endParaRPr>
          </a:p>
          <a:p>
            <a: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800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interessate</a:t>
            </a:r>
            <a:r>
              <a:rPr sz="1800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1800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dalla</a:t>
            </a:r>
            <a:r>
              <a:rPr sz="1800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1800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carenza</a:t>
            </a:r>
            <a:endParaRPr sz="1800" b="0" dirty="0">
              <a:solidFill>
                <a:srgbClr val="173D5B"/>
              </a:solidFill>
              <a:latin typeface="Public Sans"/>
              <a:ea typeface="Public Sans"/>
              <a:cs typeface="Public Sans"/>
            </a:endParaRPr>
          </a:p>
        </p:txBody>
      </p:sp>
      <p:sp>
        <p:nvSpPr>
          <p:cNvPr id="26" name="PLS calo">
            <a:extLst>
              <a:ext uri="{FF2B5EF4-FFF2-40B4-BE49-F238E27FC236}">
                <a16:creationId xmlns:a16="http://schemas.microsoft.com/office/drawing/2014/main" id="{C897E4B4-92C6-4D5F-AC38-29F970A38A9B}"/>
              </a:ext>
            </a:extLst>
          </p:cNvPr>
          <p:cNvSpPr>
            <a:spLocks noGrp="1"/>
          </p:cNvSpPr>
          <p:nvPr/>
        </p:nvSpPr>
        <p:spPr>
          <a:xfrm>
            <a:off x="4733925" y="3476625"/>
            <a:ext cx="28575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70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270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270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270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270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270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270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270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270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270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270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pPr>
            <a:r>
              <a:rPr sz="2700" b="1">
                <a:solidFill>
                  <a:srgbClr val="AA463A"/>
                </a:solidFill>
                <a:latin typeface="Public Sans"/>
                <a:ea typeface="Public Sans"/>
                <a:cs typeface="Public Sans"/>
              </a:rPr>
              <a:t>−14,8%</a:t>
            </a:r>
          </a:p>
        </p:txBody>
      </p:sp>
      <p:sp>
        <p:nvSpPr>
          <p:cNvPr id="27" name="PLS differenza">
            <a:extLst>
              <a:ext uri="{FF2B5EF4-FFF2-40B4-BE49-F238E27FC236}">
                <a16:creationId xmlns:a16="http://schemas.microsoft.com/office/drawing/2014/main" id="{41A5A4FC-0843-4680-9BD5-FEFAB3BB4099}"/>
              </a:ext>
            </a:extLst>
          </p:cNvPr>
          <p:cNvSpPr>
            <a:spLocks noGrp="1"/>
          </p:cNvSpPr>
          <p:nvPr/>
        </p:nvSpPr>
        <p:spPr>
          <a:xfrm>
            <a:off x="4733925" y="3914775"/>
            <a:ext cx="31908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1.089 professionisti in meno</a:t>
            </a:r>
          </a:p>
        </p:txBody>
      </p:sp>
      <p:sp>
        <p:nvSpPr>
          <p:cNvPr id="28" name="PLS pensioni">
            <a:extLst>
              <a:ext uri="{FF2B5EF4-FFF2-40B4-BE49-F238E27FC236}">
                <a16:creationId xmlns:a16="http://schemas.microsoft.com/office/drawing/2014/main" id="{5033ADF7-B5B7-4A34-A91A-FB92852B5502}"/>
              </a:ext>
            </a:extLst>
          </p:cNvPr>
          <p:cNvSpPr>
            <a:spLocks noGrp="1"/>
          </p:cNvSpPr>
          <p:nvPr/>
        </p:nvSpPr>
        <p:spPr>
          <a:xfrm>
            <a:off x="4733925" y="4295775"/>
            <a:ext cx="31908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≈1.550 pensionamenti stimati</a:t>
            </a:r>
          </a:p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2025–2029</a:t>
            </a:r>
          </a:p>
        </p:txBody>
      </p:sp>
      <p:sp>
        <p:nvSpPr>
          <p:cNvPr id="29" name="PLS carenze">
            <a:extLst>
              <a:ext uri="{FF2B5EF4-FFF2-40B4-BE49-F238E27FC236}">
                <a16:creationId xmlns:a16="http://schemas.microsoft.com/office/drawing/2014/main" id="{F020C4E6-D7F3-4118-AAB8-2237B4DE773E}"/>
              </a:ext>
            </a:extLst>
          </p:cNvPr>
          <p:cNvSpPr>
            <a:spLocks noGrp="1"/>
          </p:cNvSpPr>
          <p:nvPr/>
        </p:nvSpPr>
        <p:spPr>
          <a:xfrm>
            <a:off x="4733925" y="4857750"/>
            <a:ext cx="32861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497 carenze stimate al 1° gen. 2025</a:t>
            </a:r>
          </a:p>
          <a:p>
            <a: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concentrate soprattutto al Nord</a:t>
            </a:r>
          </a:p>
        </p:txBody>
      </p:sp>
      <p:sp>
        <p:nvSpPr>
          <p:cNvPr id="30" name="ODONTO numero">
            <a:extLst>
              <a:ext uri="{FF2B5EF4-FFF2-40B4-BE49-F238E27FC236}">
                <a16:creationId xmlns:a16="http://schemas.microsoft.com/office/drawing/2014/main" id="{38C61AA1-8E85-4CAC-B01D-05069796F645}"/>
              </a:ext>
            </a:extLst>
          </p:cNvPr>
          <p:cNvSpPr>
            <a:spLocks noGrp="1"/>
          </p:cNvSpPr>
          <p:nvPr/>
        </p:nvSpPr>
        <p:spPr>
          <a:xfrm>
            <a:off x="8477250" y="1628775"/>
            <a:ext cx="2857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1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31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31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31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31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31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31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31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31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31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31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3150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≈65.000</a:t>
            </a:r>
          </a:p>
        </p:txBody>
      </p:sp>
      <p:sp>
        <p:nvSpPr>
          <p:cNvPr id="31" name="ODONTO rapporto">
            <a:extLst>
              <a:ext uri="{FF2B5EF4-FFF2-40B4-BE49-F238E27FC236}">
                <a16:creationId xmlns:a16="http://schemas.microsoft.com/office/drawing/2014/main" id="{85FC8284-464A-4418-BD0E-CAAA62124340}"/>
              </a:ext>
            </a:extLst>
          </p:cNvPr>
          <p:cNvSpPr>
            <a:spLocks noGrp="1"/>
          </p:cNvSpPr>
          <p:nvPr/>
        </p:nvSpPr>
        <p:spPr>
          <a:xfrm>
            <a:off x="8477250" y="2219325"/>
            <a:ext cx="2905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1 odontoiatra ogni 900 abitanti</a:t>
            </a:r>
          </a:p>
        </p:txBody>
      </p:sp>
      <p:sp>
        <p:nvSpPr>
          <p:cNvPr id="32" name="ODONTO UE">
            <a:extLst>
              <a:ext uri="{FF2B5EF4-FFF2-40B4-BE49-F238E27FC236}">
                <a16:creationId xmlns:a16="http://schemas.microsoft.com/office/drawing/2014/main" id="{13D8A056-8053-4144-986E-B5DCB233BFC6}"/>
              </a:ext>
            </a:extLst>
          </p:cNvPr>
          <p:cNvSpPr>
            <a:spLocks noGrp="1"/>
          </p:cNvSpPr>
          <p:nvPr/>
        </p:nvSpPr>
        <p:spPr>
          <a:xfrm>
            <a:off x="8477250" y="2790825"/>
            <a:ext cx="2905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Media europea indicata nel volume:</a:t>
            </a:r>
          </a:p>
          <a:p>
            <a: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1 ogni 2.000 abitanti</a:t>
            </a:r>
          </a:p>
        </p:txBody>
      </p:sp>
      <p:sp>
        <p:nvSpPr>
          <p:cNvPr id="33" name="ODONTO studenti">
            <a:extLst>
              <a:ext uri="{FF2B5EF4-FFF2-40B4-BE49-F238E27FC236}">
                <a16:creationId xmlns:a16="http://schemas.microsoft.com/office/drawing/2014/main" id="{CFE2C13B-B3BD-4AAD-A003-791DE6FA5FFD}"/>
              </a:ext>
            </a:extLst>
          </p:cNvPr>
          <p:cNvSpPr>
            <a:spLocks noGrp="1"/>
          </p:cNvSpPr>
          <p:nvPr/>
        </p:nvSpPr>
        <p:spPr>
          <a:xfrm>
            <a:off x="8477250" y="3590925"/>
            <a:ext cx="2857500" cy="466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7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27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27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27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27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27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27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27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27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27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27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pPr>
            <a:r>
              <a:rPr sz="2700" b="1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&gt;1.500</a:t>
            </a:r>
          </a:p>
        </p:txBody>
      </p:sp>
      <p:sp>
        <p:nvSpPr>
          <p:cNvPr id="34" name="ODONTO studenti testo">
            <a:extLst>
              <a:ext uri="{FF2B5EF4-FFF2-40B4-BE49-F238E27FC236}">
                <a16:creationId xmlns:a16="http://schemas.microsoft.com/office/drawing/2014/main" id="{63AD52F7-B951-4E1F-A1E6-7D3D93F1785F}"/>
              </a:ext>
            </a:extLst>
          </p:cNvPr>
          <p:cNvSpPr>
            <a:spLocks noGrp="1"/>
          </p:cNvSpPr>
          <p:nvPr/>
        </p:nvSpPr>
        <p:spPr>
          <a:xfrm>
            <a:off x="8477250" y="4114800"/>
            <a:ext cx="28575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immatricolazioni l’anno</a:t>
            </a:r>
          </a:p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in Odontoiatria</a:t>
            </a:r>
          </a:p>
        </p:txBody>
      </p:sp>
    </p:spTree>
    <p:extLst>
      <p:ext uri="{BB962C8B-B14F-4D97-AF65-F5344CB8AC3E}">
        <p14:creationId xmlns:p14="http://schemas.microsoft.com/office/powerpoint/2010/main" val="1899764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olo">
            <a:extLst>
              <a:ext uri="{FF2B5EF4-FFF2-40B4-BE49-F238E27FC236}">
                <a16:creationId xmlns:a16="http://schemas.microsoft.com/office/drawing/2014/main" id="{6B936516-F372-49CE-AC5E-A159117EB365}"/>
              </a:ext>
            </a:extLst>
          </p:cNvPr>
          <p:cNvSpPr>
            <a:spLocks noGrp="1"/>
          </p:cNvSpPr>
          <p:nvPr/>
        </p:nvSpPr>
        <p:spPr>
          <a:xfrm>
            <a:off x="857250" y="116284"/>
            <a:ext cx="10477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defPPr>
            <a:lvl1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1pPr>
            <a:lvl2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2pPr>
            <a:lvl3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3pPr>
            <a:lvl4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4pPr>
            <a:lvl5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5pPr>
            <a:lvl6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6pPr>
            <a:lvl7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7pPr>
            <a:lvl8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8pPr>
            <a:lvl9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9pPr>
          </a:lstStyle>
          <a:p>
            <a: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lang="it-IT" sz="2800" b="1" dirty="0">
                <a:latin typeface="Public Sans"/>
                <a:ea typeface="Public Sans"/>
                <a:cs typeface="Public Sans"/>
              </a:rPr>
              <a:t>2. Dalla scelta obbligata alla libertà di cura del professionista e alla libertà di scelta del cittadino</a:t>
            </a:r>
          </a:p>
        </p:txBody>
      </p:sp>
      <p:sp>
        <p:nvSpPr>
          <p:cNvPr id="17" name="ANIA titolo">
            <a:extLst>
              <a:ext uri="{FF2B5EF4-FFF2-40B4-BE49-F238E27FC236}">
                <a16:creationId xmlns:a16="http://schemas.microsoft.com/office/drawing/2014/main" id="{0C0BCED4-D5C9-4F48-B92F-A3C196631975}"/>
              </a:ext>
            </a:extLst>
          </p:cNvPr>
          <p:cNvSpPr>
            <a:spLocks noGrp="1"/>
          </p:cNvSpPr>
          <p:nvPr/>
        </p:nvSpPr>
        <p:spPr>
          <a:xfrm>
            <a:off x="876300" y="1019175"/>
            <a:ext cx="3333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Assicurazioni sanitarie</a:t>
            </a:r>
          </a:p>
        </p:txBody>
      </p:sp>
      <p:sp>
        <p:nvSpPr>
          <p:cNvPr id="18" name="ISTAT titolo">
            <a:extLst>
              <a:ext uri="{FF2B5EF4-FFF2-40B4-BE49-F238E27FC236}">
                <a16:creationId xmlns:a16="http://schemas.microsoft.com/office/drawing/2014/main" id="{F0D8CCF3-F570-44F2-AA86-DF154B011A91}"/>
              </a:ext>
            </a:extLst>
          </p:cNvPr>
          <p:cNvSpPr>
            <a:spLocks noGrp="1"/>
          </p:cNvSpPr>
          <p:nvPr/>
        </p:nvSpPr>
        <p:spPr>
          <a:xfrm>
            <a:off x="4610100" y="1019175"/>
            <a:ext cx="33813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Spesa diretta delle famiglie</a:t>
            </a:r>
          </a:p>
        </p:txBody>
      </p:sp>
      <p:sp>
        <p:nvSpPr>
          <p:cNvPr id="19" name="OMS titolo">
            <a:extLst>
              <a:ext uri="{FF2B5EF4-FFF2-40B4-BE49-F238E27FC236}">
                <a16:creationId xmlns:a16="http://schemas.microsoft.com/office/drawing/2014/main" id="{36EAE214-4A4F-44A0-B526-45D94BCE09FD}"/>
              </a:ext>
            </a:extLst>
          </p:cNvPr>
          <p:cNvSpPr>
            <a:spLocks noGrp="1"/>
          </p:cNvSpPr>
          <p:nvPr/>
        </p:nvSpPr>
        <p:spPr>
          <a:xfrm>
            <a:off x="8334375" y="1019175"/>
            <a:ext cx="3143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725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Spese sanitarie catastrofiche</a:t>
            </a:r>
          </a:p>
        </p:txBody>
      </p:sp>
      <p:sp>
        <p:nvSpPr>
          <p:cNvPr id="20" name="ANIA unita">
            <a:extLst>
              <a:ext uri="{FF2B5EF4-FFF2-40B4-BE49-F238E27FC236}">
                <a16:creationId xmlns:a16="http://schemas.microsoft.com/office/drawing/2014/main" id="{F60D37A1-17A6-4104-A347-9CDF6136702C}"/>
              </a:ext>
            </a:extLst>
          </p:cNvPr>
          <p:cNvSpPr>
            <a:spLocks noGrp="1"/>
          </p:cNvSpPr>
          <p:nvPr/>
        </p:nvSpPr>
        <p:spPr>
          <a:xfrm>
            <a:off x="1000125" y="1428750"/>
            <a:ext cx="3238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Premi ramo malattia, miliardi di euro</a:t>
            </a:r>
          </a:p>
        </p:txBody>
      </p:sp>
      <p:sp>
        <p:nvSpPr>
          <p:cNvPr id="21" name="ISTAT unita">
            <a:extLst>
              <a:ext uri="{FF2B5EF4-FFF2-40B4-BE49-F238E27FC236}">
                <a16:creationId xmlns:a16="http://schemas.microsoft.com/office/drawing/2014/main" id="{CD43D0C4-A0EA-4147-88CC-43DBF1FB17BC}"/>
              </a:ext>
            </a:extLst>
          </p:cNvPr>
          <p:cNvSpPr>
            <a:spLocks noGrp="1"/>
          </p:cNvSpPr>
          <p:nvPr/>
        </p:nvSpPr>
        <p:spPr>
          <a:xfrm>
            <a:off x="4733925" y="1428750"/>
            <a:ext cx="3238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Out-of-pocket, miliardi di euro</a:t>
            </a:r>
          </a:p>
        </p:txBody>
      </p:sp>
      <p:sp>
        <p:nvSpPr>
          <p:cNvPr id="22" name="OMS unita">
            <a:extLst>
              <a:ext uri="{FF2B5EF4-FFF2-40B4-BE49-F238E27FC236}">
                <a16:creationId xmlns:a16="http://schemas.microsoft.com/office/drawing/2014/main" id="{1023E073-28CA-4753-9706-CF137DBD62A7}"/>
              </a:ext>
            </a:extLst>
          </p:cNvPr>
          <p:cNvSpPr>
            <a:spLocks noGrp="1"/>
          </p:cNvSpPr>
          <p:nvPr/>
        </p:nvSpPr>
        <p:spPr>
          <a:xfrm>
            <a:off x="8477250" y="1552575"/>
            <a:ext cx="29527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Quota delle famiglie italiane</a:t>
            </a:r>
          </a:p>
        </p:txBody>
      </p:sp>
      <p:graphicFrame>
        <p:nvGraphicFramePr>
          <p:cNvPr id="23" name="Chart">
            <a:extLst>
              <a:ext uri="{FF2B5EF4-FFF2-40B4-BE49-F238E27FC236}">
                <a16:creationId xmlns:a16="http://schemas.microsoft.com/office/drawing/2014/main" id="{B7BACFDE-35D3-43E5-8770-8B494A5788E0}"/>
              </a:ext>
            </a:extLst>
          </p:cNvPr>
          <p:cNvGraphicFramePr/>
          <p:nvPr/>
        </p:nvGraphicFramePr>
        <p:xfrm>
          <a:off x="857250" y="1752600"/>
          <a:ext cx="3209925" cy="1952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4" name="Chart">
            <a:extLst>
              <a:ext uri="{FF2B5EF4-FFF2-40B4-BE49-F238E27FC236}">
                <a16:creationId xmlns:a16="http://schemas.microsoft.com/office/drawing/2014/main" id="{56D9D30A-A54E-4480-B234-E0E6460B03F4}"/>
              </a:ext>
            </a:extLst>
          </p:cNvPr>
          <p:cNvGraphicFramePr/>
          <p:nvPr/>
        </p:nvGraphicFramePr>
        <p:xfrm>
          <a:off x="4591050" y="1752600"/>
          <a:ext cx="3209925" cy="1952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5" name="Chart">
            <a:extLst>
              <a:ext uri="{FF2B5EF4-FFF2-40B4-BE49-F238E27FC236}">
                <a16:creationId xmlns:a16="http://schemas.microsoft.com/office/drawing/2014/main" id="{962E6BF7-3509-4D5D-BBDE-02BBC9943C4B}"/>
              </a:ext>
            </a:extLst>
          </p:cNvPr>
          <p:cNvGraphicFramePr/>
          <p:nvPr/>
        </p:nvGraphicFramePr>
        <p:xfrm>
          <a:off x="8324850" y="1752600"/>
          <a:ext cx="3209925" cy="1952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6" name="ANIA variazione">
            <a:extLst>
              <a:ext uri="{FF2B5EF4-FFF2-40B4-BE49-F238E27FC236}">
                <a16:creationId xmlns:a16="http://schemas.microsoft.com/office/drawing/2014/main" id="{E0344CB7-7A33-4A24-944C-7DD47E28AC9E}"/>
              </a:ext>
            </a:extLst>
          </p:cNvPr>
          <p:cNvSpPr>
            <a:spLocks noGrp="1"/>
          </p:cNvSpPr>
          <p:nvPr/>
        </p:nvSpPr>
        <p:spPr>
          <a:xfrm>
            <a:off x="1000125" y="3800475"/>
            <a:ext cx="3048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28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28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28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28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28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28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28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28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28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28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2850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+41%</a:t>
            </a:r>
          </a:p>
        </p:txBody>
      </p:sp>
      <p:sp>
        <p:nvSpPr>
          <p:cNvPr id="27" name="ANIA testo">
            <a:extLst>
              <a:ext uri="{FF2B5EF4-FFF2-40B4-BE49-F238E27FC236}">
                <a16:creationId xmlns:a16="http://schemas.microsoft.com/office/drawing/2014/main" id="{193B30E2-0AFA-4EF9-BAB7-6C1A3D3D5CE8}"/>
              </a:ext>
            </a:extLst>
          </p:cNvPr>
          <p:cNvSpPr>
            <a:spLocks noGrp="1"/>
          </p:cNvSpPr>
          <p:nvPr/>
        </p:nvSpPr>
        <p:spPr>
          <a:xfrm>
            <a:off x="1000125" y="4362450"/>
            <a:ext cx="3190875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crescita nominale in tre anni</a:t>
            </a:r>
          </a:p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Polizze individuali e collettive</a:t>
            </a:r>
          </a:p>
        </p:txBody>
      </p:sp>
      <p:sp>
        <p:nvSpPr>
          <p:cNvPr id="28" name="ANIA fonte">
            <a:extLst>
              <a:ext uri="{FF2B5EF4-FFF2-40B4-BE49-F238E27FC236}">
                <a16:creationId xmlns:a16="http://schemas.microsoft.com/office/drawing/2014/main" id="{EDD4EF09-7AE3-4132-8771-73166357CFEF}"/>
              </a:ext>
            </a:extLst>
          </p:cNvPr>
          <p:cNvSpPr>
            <a:spLocks noGrp="1"/>
          </p:cNvSpPr>
          <p:nvPr/>
        </p:nvSpPr>
        <p:spPr>
          <a:xfrm>
            <a:off x="1000125" y="4953000"/>
            <a:ext cx="3190875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Fonte: ANIA, rilevazioni 2022 e 2025</a:t>
            </a:r>
          </a:p>
        </p:txBody>
      </p:sp>
      <p:sp>
        <p:nvSpPr>
          <p:cNvPr id="29" name="ISTAT variazione">
            <a:extLst>
              <a:ext uri="{FF2B5EF4-FFF2-40B4-BE49-F238E27FC236}">
                <a16:creationId xmlns:a16="http://schemas.microsoft.com/office/drawing/2014/main" id="{8DC26337-186C-4F6B-BCAF-DA753758A3A9}"/>
              </a:ext>
            </a:extLst>
          </p:cNvPr>
          <p:cNvSpPr>
            <a:spLocks noGrp="1"/>
          </p:cNvSpPr>
          <p:nvPr/>
        </p:nvSpPr>
        <p:spPr>
          <a:xfrm>
            <a:off x="4733925" y="3800475"/>
            <a:ext cx="3333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5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25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25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25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25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25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25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25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25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25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25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pPr>
            <a:r>
              <a:rPr sz="2550" b="1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+2,2% annuo</a:t>
            </a:r>
          </a:p>
        </p:txBody>
      </p:sp>
      <p:sp>
        <p:nvSpPr>
          <p:cNvPr id="30" name="ISTAT testo">
            <a:extLst>
              <a:ext uri="{FF2B5EF4-FFF2-40B4-BE49-F238E27FC236}">
                <a16:creationId xmlns:a16="http://schemas.microsoft.com/office/drawing/2014/main" id="{76A2497F-C7A6-473D-A757-E207BDFFF865}"/>
              </a:ext>
            </a:extLst>
          </p:cNvPr>
          <p:cNvSpPr>
            <a:spLocks noGrp="1"/>
          </p:cNvSpPr>
          <p:nvPr/>
        </p:nvSpPr>
        <p:spPr>
          <a:xfrm>
            <a:off x="4733925" y="4362450"/>
            <a:ext cx="333375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crescita nominale media 2019–2024</a:t>
            </a:r>
          </a:p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Pagamenti diretti per le cure</a:t>
            </a:r>
          </a:p>
        </p:txBody>
      </p:sp>
      <p:sp>
        <p:nvSpPr>
          <p:cNvPr id="31" name="ISTAT fonte">
            <a:extLst>
              <a:ext uri="{FF2B5EF4-FFF2-40B4-BE49-F238E27FC236}">
                <a16:creationId xmlns:a16="http://schemas.microsoft.com/office/drawing/2014/main" id="{FE0664F1-8D51-446C-8C37-B938D5250293}"/>
              </a:ext>
            </a:extLst>
          </p:cNvPr>
          <p:cNvSpPr>
            <a:spLocks noGrp="1"/>
          </p:cNvSpPr>
          <p:nvPr/>
        </p:nvSpPr>
        <p:spPr>
          <a:xfrm>
            <a:off x="4733925" y="4953000"/>
            <a:ext cx="3333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Fonte: ISTAT, audizione 6 novembre 2025</a:t>
            </a:r>
          </a:p>
        </p:txBody>
      </p:sp>
      <p:sp>
        <p:nvSpPr>
          <p:cNvPr id="32" name="OMS variazione">
            <a:extLst>
              <a:ext uri="{FF2B5EF4-FFF2-40B4-BE49-F238E27FC236}">
                <a16:creationId xmlns:a16="http://schemas.microsoft.com/office/drawing/2014/main" id="{A3BBF42F-73EE-482C-9FD4-15CA7FDC245F}"/>
              </a:ext>
            </a:extLst>
          </p:cNvPr>
          <p:cNvSpPr>
            <a:spLocks noGrp="1"/>
          </p:cNvSpPr>
          <p:nvPr/>
        </p:nvSpPr>
        <p:spPr>
          <a:xfrm>
            <a:off x="8477250" y="3800475"/>
            <a:ext cx="3048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55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255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255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255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255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255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255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255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255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255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255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pPr>
            <a:r>
              <a:rPr sz="2550" b="1">
                <a:solidFill>
                  <a:srgbClr val="AA463A"/>
                </a:solidFill>
                <a:latin typeface="Public Sans"/>
                <a:ea typeface="Public Sans"/>
                <a:cs typeface="Public Sans"/>
              </a:rPr>
              <a:t>+3,1 punti</a:t>
            </a:r>
          </a:p>
        </p:txBody>
      </p:sp>
      <p:sp>
        <p:nvSpPr>
          <p:cNvPr id="33" name="OMS testo">
            <a:extLst>
              <a:ext uri="{FF2B5EF4-FFF2-40B4-BE49-F238E27FC236}">
                <a16:creationId xmlns:a16="http://schemas.microsoft.com/office/drawing/2014/main" id="{3C07B692-6133-4296-9106-08F850F1E354}"/>
              </a:ext>
            </a:extLst>
          </p:cNvPr>
          <p:cNvSpPr>
            <a:spLocks noGrp="1"/>
          </p:cNvSpPr>
          <p:nvPr/>
        </p:nvSpPr>
        <p:spPr>
          <a:xfrm>
            <a:off x="8477250" y="4362450"/>
            <a:ext cx="3143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Spese superiori al 40% della capacità</a:t>
            </a:r>
          </a:p>
          <a:p>
            <a: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di spesa al netto dei bisogni essenziali</a:t>
            </a:r>
          </a:p>
        </p:txBody>
      </p:sp>
      <p:sp>
        <p:nvSpPr>
          <p:cNvPr id="34" name="OMS fonte">
            <a:extLst>
              <a:ext uri="{FF2B5EF4-FFF2-40B4-BE49-F238E27FC236}">
                <a16:creationId xmlns:a16="http://schemas.microsoft.com/office/drawing/2014/main" id="{B36F8D66-687C-4573-91AB-09913BF0FEC1}"/>
              </a:ext>
            </a:extLst>
          </p:cNvPr>
          <p:cNvSpPr>
            <a:spLocks noGrp="1"/>
          </p:cNvSpPr>
          <p:nvPr/>
        </p:nvSpPr>
        <p:spPr>
          <a:xfrm>
            <a:off x="8477250" y="4953000"/>
            <a:ext cx="31432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050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Fonte: OMS Europa, rapporto Italia 2025</a:t>
            </a:r>
          </a:p>
        </p:txBody>
      </p:sp>
    </p:spTree>
    <p:extLst>
      <p:ext uri="{BB962C8B-B14F-4D97-AF65-F5344CB8AC3E}">
        <p14:creationId xmlns:p14="http://schemas.microsoft.com/office/powerpoint/2010/main" val="610376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olo">
            <a:extLst>
              <a:ext uri="{FF2B5EF4-FFF2-40B4-BE49-F238E27FC236}">
                <a16:creationId xmlns:a16="http://schemas.microsoft.com/office/drawing/2014/main" id="{66DA6D8A-7E7D-426A-8208-57425B20F310}"/>
              </a:ext>
            </a:extLst>
          </p:cNvPr>
          <p:cNvSpPr>
            <a:spLocks noGrp="1"/>
          </p:cNvSpPr>
          <p:nvPr/>
        </p:nvSpPr>
        <p:spPr>
          <a:xfrm>
            <a:off x="857250" y="304800"/>
            <a:ext cx="10477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550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defPPr>
            <a:lvl1pPr>
              <a:defRPr sz="2550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1pPr>
            <a:lvl2pPr>
              <a:defRPr sz="2550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2pPr>
            <a:lvl3pPr>
              <a:defRPr sz="2550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3pPr>
            <a:lvl4pPr>
              <a:defRPr sz="2550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4pPr>
            <a:lvl5pPr>
              <a:defRPr sz="2550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5pPr>
            <a:lvl6pPr>
              <a:defRPr sz="2550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6pPr>
            <a:lvl7pPr>
              <a:defRPr sz="2550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7pPr>
            <a:lvl8pPr>
              <a:defRPr sz="2550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8pPr>
            <a:lvl9pPr>
              <a:defRPr sz="2550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9pPr>
          </a:lstStyle>
          <a:p>
            <a:pPr>
              <a:defRPr sz="2550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pPr>
            <a:r>
              <a:rPr lang="it-IT" b="1" dirty="0"/>
              <a:t>3. Dall'isolamento all'aggregazione, dalla successione all’investitura</a:t>
            </a:r>
            <a:br>
              <a:rPr lang="it-IT" dirty="0"/>
            </a:br>
            <a:r>
              <a:rPr lang="it-IT" sz="2800" dirty="0">
                <a:latin typeface="Public Sans"/>
                <a:ea typeface="Public Sans"/>
                <a:cs typeface="Public Sans"/>
              </a:rPr>
              <a:t>Condividere risorse, costruire il passaggio generazionale</a:t>
            </a:r>
          </a:p>
        </p:txBody>
      </p:sp>
      <p:sp>
        <p:nvSpPr>
          <p:cNvPr id="17" name="Sottotitolo">
            <a:extLst>
              <a:ext uri="{FF2B5EF4-FFF2-40B4-BE49-F238E27FC236}">
                <a16:creationId xmlns:a16="http://schemas.microsoft.com/office/drawing/2014/main" id="{923161DF-322B-4796-A145-0863506A3821}"/>
              </a:ext>
            </a:extLst>
          </p:cNvPr>
          <p:cNvSpPr>
            <a:spLocks noGrp="1"/>
          </p:cNvSpPr>
          <p:nvPr/>
        </p:nvSpPr>
        <p:spPr>
          <a:xfrm>
            <a:off x="876300" y="952500"/>
            <a:ext cx="10382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8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8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8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8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8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8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8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8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8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8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endParaRPr sz="1800" b="1" dirty="0">
              <a:solidFill>
                <a:srgbClr val="173D5B"/>
              </a:solidFill>
              <a:latin typeface="Public Sans"/>
              <a:ea typeface="Public Sans"/>
              <a:cs typeface="Public Sans"/>
            </a:endParaRPr>
          </a:p>
        </p:txBody>
      </p:sp>
      <p:sp>
        <p:nvSpPr>
          <p:cNvPr id="18" name="Senior">
            <a:extLst>
              <a:ext uri="{FF2B5EF4-FFF2-40B4-BE49-F238E27FC236}">
                <a16:creationId xmlns:a16="http://schemas.microsoft.com/office/drawing/2014/main" id="{8ED65E4E-424C-4D54-8F4B-593A68017069}"/>
              </a:ext>
            </a:extLst>
          </p:cNvPr>
          <p:cNvSpPr>
            <a:spLocks noGrp="1"/>
          </p:cNvSpPr>
          <p:nvPr/>
        </p:nvSpPr>
        <p:spPr>
          <a:xfrm>
            <a:off x="2333625" y="1695450"/>
            <a:ext cx="17621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SENIOR</a:t>
            </a:r>
          </a:p>
        </p:txBody>
      </p:sp>
      <p:sp>
        <p:nvSpPr>
          <p:cNvPr id="19" name="Senior risorse">
            <a:extLst>
              <a:ext uri="{FF2B5EF4-FFF2-40B4-BE49-F238E27FC236}">
                <a16:creationId xmlns:a16="http://schemas.microsoft.com/office/drawing/2014/main" id="{2BE4D5D6-BBD8-4ED3-99D4-53079DF4ED2E}"/>
              </a:ext>
            </a:extLst>
          </p:cNvPr>
          <p:cNvSpPr>
            <a:spLocks noGrp="1"/>
          </p:cNvSpPr>
          <p:nvPr/>
        </p:nvSpPr>
        <p:spPr>
          <a:xfrm>
            <a:off x="933450" y="3086100"/>
            <a:ext cx="3190875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Esperienza e patrimonio professionale</a:t>
            </a:r>
          </a:p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Strutture e base pazienti</a:t>
            </a:r>
          </a:p>
        </p:txBody>
      </p:sp>
      <p:sp>
        <p:nvSpPr>
          <p:cNvPr id="20" name="Giovani">
            <a:extLst>
              <a:ext uri="{FF2B5EF4-FFF2-40B4-BE49-F238E27FC236}">
                <a16:creationId xmlns:a16="http://schemas.microsoft.com/office/drawing/2014/main" id="{E5DAE908-D28F-4D7A-93F2-99E72B770F23}"/>
              </a:ext>
            </a:extLst>
          </p:cNvPr>
          <p:cNvSpPr>
            <a:spLocks noGrp="1"/>
          </p:cNvSpPr>
          <p:nvPr/>
        </p:nvSpPr>
        <p:spPr>
          <a:xfrm>
            <a:off x="8229600" y="1695450"/>
            <a:ext cx="1714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GIOVANI</a:t>
            </a:r>
          </a:p>
        </p:txBody>
      </p:sp>
      <p:sp>
        <p:nvSpPr>
          <p:cNvPr id="21" name="Giovani risorse">
            <a:extLst>
              <a:ext uri="{FF2B5EF4-FFF2-40B4-BE49-F238E27FC236}">
                <a16:creationId xmlns:a16="http://schemas.microsoft.com/office/drawing/2014/main" id="{7B80BF83-3D4D-4AA8-A6C1-F70B4736023A}"/>
              </a:ext>
            </a:extLst>
          </p:cNvPr>
          <p:cNvSpPr>
            <a:spLocks noGrp="1"/>
          </p:cNvSpPr>
          <p:nvPr/>
        </p:nvSpPr>
        <p:spPr>
          <a:xfrm>
            <a:off x="8229600" y="3028950"/>
            <a:ext cx="31432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Competenze specialistiche e digitali</a:t>
            </a:r>
          </a:p>
          <a:p>
            <a: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Tecnologia e nuovi modelli organizzativi</a:t>
            </a:r>
          </a:p>
        </p:txBody>
      </p:sp>
      <p:sp>
        <p:nvSpPr>
          <p:cNvPr id="22" name="Mentoring">
            <a:extLst>
              <a:ext uri="{FF2B5EF4-FFF2-40B4-BE49-F238E27FC236}">
                <a16:creationId xmlns:a16="http://schemas.microsoft.com/office/drawing/2014/main" id="{CC3D45A4-0F78-4EA8-8026-1C3B4E07229E}"/>
              </a:ext>
            </a:extLst>
          </p:cNvPr>
          <p:cNvSpPr>
            <a:spLocks noGrp="1"/>
          </p:cNvSpPr>
          <p:nvPr/>
        </p:nvSpPr>
        <p:spPr>
          <a:xfrm>
            <a:off x="4552950" y="1781175"/>
            <a:ext cx="3048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4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4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4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4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4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4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4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4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4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42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MENTORING</a:t>
            </a:r>
          </a:p>
        </p:txBody>
      </p:sp>
      <p:cxnSp>
        <p:nvCxnSpPr>
          <p:cNvPr id="23" name="Trasmissione esperienza">
            <a:extLst>
              <a:ext uri="{FF2B5EF4-FFF2-40B4-BE49-F238E27FC236}">
                <a16:creationId xmlns:a16="http://schemas.microsoft.com/office/drawing/2014/main" id="{D87EFE0B-65A6-41CE-ABB5-35E9F7454D1F}"/>
              </a:ext>
            </a:extLst>
          </p:cNvPr>
          <p:cNvCxnSpPr/>
          <p:nvPr/>
        </p:nvCxnSpPr>
        <p:spPr>
          <a:xfrm>
            <a:off x="4286250" y="2200275"/>
            <a:ext cx="3429000" cy="0"/>
          </a:xfrm>
          <a:prstGeom prst="straightConnector1">
            <a:avLst/>
          </a:prstGeom>
          <a:ln w="47625">
            <a:solidFill>
              <a:srgbClr val="173D5B"/>
            </a:solidFill>
            <a:prstDash val="solid"/>
            <a:tailEnd type="triangle" w="lg" len="lg"/>
          </a:ln>
        </p:spPr>
      </p:cxnSp>
      <p:sp>
        <p:nvSpPr>
          <p:cNvPr id="24" name="Esperienza">
            <a:extLst>
              <a:ext uri="{FF2B5EF4-FFF2-40B4-BE49-F238E27FC236}">
                <a16:creationId xmlns:a16="http://schemas.microsoft.com/office/drawing/2014/main" id="{33976860-F3F1-4505-90A2-DEC0B882CFDB}"/>
              </a:ext>
            </a:extLst>
          </p:cNvPr>
          <p:cNvSpPr>
            <a:spLocks noGrp="1"/>
          </p:cNvSpPr>
          <p:nvPr/>
        </p:nvSpPr>
        <p:spPr>
          <a:xfrm>
            <a:off x="4552950" y="2352675"/>
            <a:ext cx="328612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Esperienza professionale</a:t>
            </a:r>
          </a:p>
        </p:txBody>
      </p:sp>
      <p:cxnSp>
        <p:nvCxnSpPr>
          <p:cNvPr id="25" name="Trasmissione innovazione">
            <a:extLst>
              <a:ext uri="{FF2B5EF4-FFF2-40B4-BE49-F238E27FC236}">
                <a16:creationId xmlns:a16="http://schemas.microsoft.com/office/drawing/2014/main" id="{BDA14EE3-E82C-4E89-B373-2CC01ABF7AF2}"/>
              </a:ext>
            </a:extLst>
          </p:cNvPr>
          <p:cNvCxnSpPr/>
          <p:nvPr/>
        </p:nvCxnSpPr>
        <p:spPr>
          <a:xfrm>
            <a:off x="4286250" y="3143250"/>
            <a:ext cx="3429000" cy="0"/>
          </a:xfrm>
          <a:prstGeom prst="straightConnector1">
            <a:avLst/>
          </a:prstGeom>
          <a:ln w="47625">
            <a:solidFill>
              <a:srgbClr val="B58B36"/>
            </a:solidFill>
            <a:prstDash val="solid"/>
            <a:headEnd type="triangle" w="lg" len="lg"/>
          </a:ln>
        </p:spPr>
      </p:cxnSp>
      <p:sp>
        <p:nvSpPr>
          <p:cNvPr id="26" name="Reverse">
            <a:extLst>
              <a:ext uri="{FF2B5EF4-FFF2-40B4-BE49-F238E27FC236}">
                <a16:creationId xmlns:a16="http://schemas.microsoft.com/office/drawing/2014/main" id="{55453E63-FEAE-4A44-9CF0-C5F697C9228E}"/>
              </a:ext>
            </a:extLst>
          </p:cNvPr>
          <p:cNvSpPr>
            <a:spLocks noGrp="1"/>
          </p:cNvSpPr>
          <p:nvPr/>
        </p:nvSpPr>
        <p:spPr>
          <a:xfrm>
            <a:off x="4552950" y="2743200"/>
            <a:ext cx="3143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4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4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4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4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4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4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4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4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4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4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pPr>
            <a:r>
              <a:rPr sz="1425" b="1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REVERSE MENTORING</a:t>
            </a:r>
          </a:p>
        </p:txBody>
      </p:sp>
      <p:sp>
        <p:nvSpPr>
          <p:cNvPr id="27" name="Innovazione">
            <a:extLst>
              <a:ext uri="{FF2B5EF4-FFF2-40B4-BE49-F238E27FC236}">
                <a16:creationId xmlns:a16="http://schemas.microsoft.com/office/drawing/2014/main" id="{5A7334B3-83EE-413C-B449-ECE2EFF7D9F2}"/>
              </a:ext>
            </a:extLst>
          </p:cNvPr>
          <p:cNvSpPr>
            <a:spLocks noGrp="1"/>
          </p:cNvSpPr>
          <p:nvPr/>
        </p:nvSpPr>
        <p:spPr>
          <a:xfrm>
            <a:off x="4286250" y="3324225"/>
            <a:ext cx="3667125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Competenze digitali e organizzative</a:t>
            </a:r>
          </a:p>
        </p:txBody>
      </p:sp>
      <p:sp>
        <p:nvSpPr>
          <p:cNvPr id="28" name="Giovani ostacoli">
            <a:extLst>
              <a:ext uri="{FF2B5EF4-FFF2-40B4-BE49-F238E27FC236}">
                <a16:creationId xmlns:a16="http://schemas.microsoft.com/office/drawing/2014/main" id="{8A717BF4-E9AF-423A-9AF0-FB2E26705DFD}"/>
              </a:ext>
            </a:extLst>
          </p:cNvPr>
          <p:cNvSpPr>
            <a:spLocks noGrp="1"/>
          </p:cNvSpPr>
          <p:nvPr/>
        </p:nvSpPr>
        <p:spPr>
          <a:xfrm>
            <a:off x="8229600" y="3857625"/>
            <a:ext cx="3190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2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2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2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2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2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2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2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2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2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2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200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Avvio dell’attività: maggiori difficoltà</a:t>
            </a:r>
          </a:p>
          <a:p>
            <a:pPr>
              <a:defRPr sz="12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200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economiche e organizzative</a:t>
            </a:r>
          </a:p>
        </p:txBody>
      </p:sp>
      <p:sp>
        <p:nvSpPr>
          <p:cNvPr id="29" name="Condivisione titolo">
            <a:extLst>
              <a:ext uri="{FF2B5EF4-FFF2-40B4-BE49-F238E27FC236}">
                <a16:creationId xmlns:a16="http://schemas.microsoft.com/office/drawing/2014/main" id="{C3D0FB2B-F98E-49A4-9962-34A2B8C37ADE}"/>
              </a:ext>
            </a:extLst>
          </p:cNvPr>
          <p:cNvSpPr>
            <a:spLocks noGrp="1"/>
          </p:cNvSpPr>
          <p:nvPr/>
        </p:nvSpPr>
        <p:spPr>
          <a:xfrm>
            <a:off x="933450" y="4200525"/>
            <a:ext cx="10382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4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4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4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4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4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4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4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4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4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4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pPr>
            <a:r>
              <a:rPr sz="1425" b="1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RISORSE CONDIVISE</a:t>
            </a:r>
          </a:p>
        </p:txBody>
      </p:sp>
      <p:sp>
        <p:nvSpPr>
          <p:cNvPr id="30" name="Condivisione">
            <a:extLst>
              <a:ext uri="{FF2B5EF4-FFF2-40B4-BE49-F238E27FC236}">
                <a16:creationId xmlns:a16="http://schemas.microsoft.com/office/drawing/2014/main" id="{847A1B02-CBB1-4271-9047-68B4D751DA27}"/>
              </a:ext>
            </a:extLst>
          </p:cNvPr>
          <p:cNvSpPr>
            <a:spLocks noGrp="1"/>
          </p:cNvSpPr>
          <p:nvPr/>
        </p:nvSpPr>
        <p:spPr>
          <a:xfrm>
            <a:off x="933450" y="4552950"/>
            <a:ext cx="10477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8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8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8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8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8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8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8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8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8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8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875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Competenze, tecnologia, personale, investimenti e organizzazione</a:t>
            </a:r>
          </a:p>
        </p:txBody>
      </p:sp>
      <p:sp>
        <p:nvSpPr>
          <p:cNvPr id="31" name="Piattaforma">
            <a:extLst>
              <a:ext uri="{FF2B5EF4-FFF2-40B4-BE49-F238E27FC236}">
                <a16:creationId xmlns:a16="http://schemas.microsoft.com/office/drawing/2014/main" id="{3AD92255-1C2E-46D7-9340-D826D39EE5ED}"/>
              </a:ext>
            </a:extLst>
          </p:cNvPr>
          <p:cNvSpPr>
            <a:spLocks noGrp="1"/>
          </p:cNvSpPr>
          <p:nvPr/>
        </p:nvSpPr>
        <p:spPr>
          <a:xfrm>
            <a:off x="2047875" y="5191125"/>
            <a:ext cx="2190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pPr>
            <a:r>
              <a: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LA PROPOSTA</a:t>
            </a:r>
          </a:p>
        </p:txBody>
      </p:sp>
      <p:sp>
        <p:nvSpPr>
          <p:cNvPr id="32" name="Piattaforma testo">
            <a:extLst>
              <a:ext uri="{FF2B5EF4-FFF2-40B4-BE49-F238E27FC236}">
                <a16:creationId xmlns:a16="http://schemas.microsoft.com/office/drawing/2014/main" id="{6DE34CEB-525F-4FE1-8A9E-81A0D0F8C503}"/>
              </a:ext>
            </a:extLst>
          </p:cNvPr>
          <p:cNvSpPr>
            <a:spLocks noGrp="1"/>
          </p:cNvSpPr>
          <p:nvPr/>
        </p:nvSpPr>
        <p:spPr>
          <a:xfrm>
            <a:off x="2047875" y="5505450"/>
            <a:ext cx="9334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2000" b="1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Una </a:t>
            </a:r>
            <a:r>
              <a:rPr sz="2000" b="1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piattaforma</a:t>
            </a:r>
            <a:r>
              <a:rPr sz="2000" b="1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2000" b="1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dedicata</a:t>
            </a:r>
            <a:r>
              <a:rPr sz="2000" b="1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al passaggio </a:t>
            </a:r>
            <a:r>
              <a:rPr sz="2000" b="1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generazionale</a:t>
            </a:r>
            <a:r>
              <a:rPr sz="2000" b="1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2000" b="1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tra</a:t>
            </a:r>
            <a:r>
              <a:rPr sz="2000" b="1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2000" b="1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liberi</a:t>
            </a:r>
            <a:r>
              <a:rPr sz="2000" b="1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2000" b="1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professionisti</a:t>
            </a:r>
            <a:endParaRPr sz="2000" b="1" dirty="0">
              <a:solidFill>
                <a:srgbClr val="173D5B"/>
              </a:solidFill>
              <a:latin typeface="Public Sans"/>
              <a:ea typeface="Public Sans"/>
              <a:cs typeface="Public Sans"/>
            </a:endParaRPr>
          </a:p>
        </p:txBody>
      </p:sp>
      <p:pic>
        <p:nvPicPr>
          <p:cNvPr id="33" name="Immagine 32">
            <a:extLst>
              <a:ext uri="{FF2B5EF4-FFF2-40B4-BE49-F238E27FC236}">
                <a16:creationId xmlns:a16="http://schemas.microsoft.com/office/drawing/2014/main" id="{3E965665-54B5-431E-8DE3-B02FA1796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33450" y="1614488"/>
            <a:ext cx="1333500" cy="1333500"/>
          </a:xfrm>
          <a:prstGeom prst="rect">
            <a:avLst/>
          </a:prstGeom>
        </p:spPr>
      </p:pic>
      <p:pic>
        <p:nvPicPr>
          <p:cNvPr id="34" name="Immagine 33">
            <a:extLst>
              <a:ext uri="{FF2B5EF4-FFF2-40B4-BE49-F238E27FC236}">
                <a16:creationId xmlns:a16="http://schemas.microsoft.com/office/drawing/2014/main" id="{BC0E37B6-C58C-4036-B4D7-EDFD36029D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001250" y="1614488"/>
            <a:ext cx="1333500" cy="1333500"/>
          </a:xfrm>
          <a:prstGeom prst="rect">
            <a:avLst/>
          </a:prstGeom>
        </p:spPr>
      </p:pic>
      <p:pic>
        <p:nvPicPr>
          <p:cNvPr id="35" name="Immagine 34">
            <a:extLst>
              <a:ext uri="{FF2B5EF4-FFF2-40B4-BE49-F238E27FC236}">
                <a16:creationId xmlns:a16="http://schemas.microsoft.com/office/drawing/2014/main" id="{CA9C5705-5913-4149-B66D-A14BED5153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047750" y="5029200"/>
            <a:ext cx="8001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802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olo">
            <a:extLst>
              <a:ext uri="{FF2B5EF4-FFF2-40B4-BE49-F238E27FC236}">
                <a16:creationId xmlns:a16="http://schemas.microsoft.com/office/drawing/2014/main" id="{90E41A19-699F-4074-9DC3-85F9054A4442}"/>
              </a:ext>
            </a:extLst>
          </p:cNvPr>
          <p:cNvSpPr>
            <a:spLocks noGrp="1"/>
          </p:cNvSpPr>
          <p:nvPr/>
        </p:nvSpPr>
        <p:spPr>
          <a:xfrm>
            <a:off x="857250" y="304800"/>
            <a:ext cx="10477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defPPr>
            <a:lvl1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1pPr>
            <a:lvl2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2pPr>
            <a:lvl3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3pPr>
            <a:lvl4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4pPr>
            <a:lvl5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5pPr>
            <a:lvl6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6pPr>
            <a:lvl7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7pPr>
            <a:lvl8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8pPr>
            <a:lvl9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9pPr>
          </a:lstStyle>
          <a:p>
            <a: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pPr>
            <a:r>
              <a:rPr sz="2625" b="1" dirty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rPr>
              <a:t>4. </a:t>
            </a:r>
            <a:r>
              <a:rPr lang="it-IT" b="1" dirty="0"/>
              <a:t>Dal burnout al benessere</a:t>
            </a:r>
            <a:endParaRPr sz="2625" b="1" dirty="0">
              <a:solidFill>
                <a:srgbClr val="173D5B"/>
              </a:solidFill>
              <a:latin typeface="Libre Baskerville"/>
              <a:ea typeface="Libre Baskerville"/>
              <a:cs typeface="Libre Baskerville"/>
            </a:endParaRPr>
          </a:p>
        </p:txBody>
      </p:sp>
      <p:sp>
        <p:nvSpPr>
          <p:cNvPr id="17" name="Burnout">
            <a:extLst>
              <a:ext uri="{FF2B5EF4-FFF2-40B4-BE49-F238E27FC236}">
                <a16:creationId xmlns:a16="http://schemas.microsoft.com/office/drawing/2014/main" id="{F757BAAF-0238-4D2E-A44C-FFCBA3DA8E8A}"/>
              </a:ext>
            </a:extLst>
          </p:cNvPr>
          <p:cNvSpPr>
            <a:spLocks noGrp="1"/>
          </p:cNvSpPr>
          <p:nvPr/>
        </p:nvSpPr>
        <p:spPr>
          <a:xfrm>
            <a:off x="904875" y="1066800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7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37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37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37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37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37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37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37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37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37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37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3750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52%</a:t>
            </a:r>
          </a:p>
        </p:txBody>
      </p:sp>
      <p:sp>
        <p:nvSpPr>
          <p:cNvPr id="18" name="Burnout testo">
            <a:extLst>
              <a:ext uri="{FF2B5EF4-FFF2-40B4-BE49-F238E27FC236}">
                <a16:creationId xmlns:a16="http://schemas.microsoft.com/office/drawing/2014/main" id="{CEBC670E-E7DD-48A6-9813-5252C8E3E51F}"/>
              </a:ext>
            </a:extLst>
          </p:cNvPr>
          <p:cNvSpPr>
            <a:spLocks noGrp="1"/>
          </p:cNvSpPr>
          <p:nvPr/>
        </p:nvSpPr>
        <p:spPr>
          <a:xfrm>
            <a:off x="904875" y="1752600"/>
            <a:ext cx="2095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2000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dei</a:t>
            </a:r>
            <a:r>
              <a:rPr sz="2000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2000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medici</a:t>
            </a:r>
            <a:r>
              <a:rPr sz="2000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2000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dichiara</a:t>
            </a:r>
            <a:endParaRPr sz="2000" b="0" dirty="0">
              <a:solidFill>
                <a:srgbClr val="173D5B"/>
              </a:solidFill>
              <a:latin typeface="Public Sans"/>
              <a:ea typeface="Public Sans"/>
              <a:cs typeface="Public Sans"/>
            </a:endParaRPr>
          </a:p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2000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una</a:t>
            </a:r>
            <a:r>
              <a:rPr sz="2000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2000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condizione</a:t>
            </a:r>
            <a:r>
              <a:rPr sz="2000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di burnout</a:t>
            </a:r>
          </a:p>
        </p:txBody>
      </p:sp>
      <p:sp>
        <p:nvSpPr>
          <p:cNvPr id="19" name="Sfinimento">
            <a:extLst>
              <a:ext uri="{FF2B5EF4-FFF2-40B4-BE49-F238E27FC236}">
                <a16:creationId xmlns:a16="http://schemas.microsoft.com/office/drawing/2014/main" id="{8BD14A84-47A4-4100-A07D-05BE52D766A1}"/>
              </a:ext>
            </a:extLst>
          </p:cNvPr>
          <p:cNvSpPr>
            <a:spLocks noGrp="1"/>
          </p:cNvSpPr>
          <p:nvPr/>
        </p:nvSpPr>
        <p:spPr>
          <a:xfrm>
            <a:off x="3190875" y="1066800"/>
            <a:ext cx="180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75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375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375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375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375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375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375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375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375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375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3750" b="1">
                <a:solidFill>
                  <a:srgbClr val="AA463A"/>
                </a:solidFill>
                <a:latin typeface="Public Sans"/>
                <a:ea typeface="Public Sans"/>
                <a:cs typeface="Public Sans"/>
              </a:defRPr>
            </a:pPr>
            <a:r>
              <a:rPr sz="3750" b="1">
                <a:solidFill>
                  <a:srgbClr val="AA463A"/>
                </a:solidFill>
                <a:latin typeface="Public Sans"/>
                <a:ea typeface="Public Sans"/>
                <a:cs typeface="Public Sans"/>
              </a:rPr>
              <a:t>61%</a:t>
            </a:r>
          </a:p>
        </p:txBody>
      </p:sp>
      <p:sp>
        <p:nvSpPr>
          <p:cNvPr id="20" name="Sfinimento testo">
            <a:extLst>
              <a:ext uri="{FF2B5EF4-FFF2-40B4-BE49-F238E27FC236}">
                <a16:creationId xmlns:a16="http://schemas.microsoft.com/office/drawing/2014/main" id="{0E093622-6423-46E2-A055-F6D806557A3F}"/>
              </a:ext>
            </a:extLst>
          </p:cNvPr>
          <p:cNvSpPr>
            <a:spLocks noGrp="1"/>
          </p:cNvSpPr>
          <p:nvPr/>
        </p:nvSpPr>
        <p:spPr>
          <a:xfrm>
            <a:off x="3190875" y="1752600"/>
            <a:ext cx="20002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2000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si</a:t>
            </a:r>
            <a:r>
              <a:rPr sz="2000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sente </a:t>
            </a:r>
            <a:r>
              <a:rPr sz="2000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emotivamente</a:t>
            </a:r>
            <a:r>
              <a:rPr sz="2000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2000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sfinito</a:t>
            </a:r>
            <a:endParaRPr sz="2000" b="0" dirty="0">
              <a:solidFill>
                <a:srgbClr val="173D5B"/>
              </a:solidFill>
              <a:latin typeface="Public Sans"/>
              <a:ea typeface="Public Sans"/>
              <a:cs typeface="Public Sans"/>
            </a:endParaRPr>
          </a:p>
          <a:p>
            <a: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2000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a fine </a:t>
            </a:r>
            <a:r>
              <a:rPr sz="2000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giornata</a:t>
            </a:r>
            <a:endParaRPr sz="2000" b="0" dirty="0">
              <a:solidFill>
                <a:srgbClr val="173D5B"/>
              </a:solidFill>
              <a:latin typeface="Public Sans"/>
              <a:ea typeface="Public Sans"/>
              <a:cs typeface="Public Sans"/>
            </a:endParaRPr>
          </a:p>
        </p:txBody>
      </p:sp>
      <p:sp>
        <p:nvSpPr>
          <p:cNvPr id="21" name="Giovani">
            <a:extLst>
              <a:ext uri="{FF2B5EF4-FFF2-40B4-BE49-F238E27FC236}">
                <a16:creationId xmlns:a16="http://schemas.microsoft.com/office/drawing/2014/main" id="{85C890FF-3035-4AC8-BCDF-317A7A7E3422}"/>
              </a:ext>
            </a:extLst>
          </p:cNvPr>
          <p:cNvSpPr>
            <a:spLocks noGrp="1"/>
          </p:cNvSpPr>
          <p:nvPr/>
        </p:nvSpPr>
        <p:spPr>
          <a:xfrm>
            <a:off x="714375" y="3175793"/>
            <a:ext cx="4286250" cy="1228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2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2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2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2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2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2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2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2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2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2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275" b="1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Un </a:t>
            </a:r>
            <a:r>
              <a:rPr sz="1275" b="1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fenomeno</a:t>
            </a:r>
            <a:r>
              <a:rPr sz="1275" b="1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1275" b="1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rilevante</a:t>
            </a:r>
            <a:r>
              <a:rPr sz="1275" b="1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1275" b="1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soprattutto</a:t>
            </a:r>
            <a:r>
              <a:rPr sz="1275" b="1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1275" b="1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tra</a:t>
            </a:r>
            <a:r>
              <a:rPr sz="1275" b="1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1275" b="1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i</a:t>
            </a:r>
            <a:r>
              <a:rPr sz="1275" b="1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1275" b="1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più</a:t>
            </a:r>
            <a:r>
              <a:rPr sz="1275" b="1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1275" b="1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giovani</a:t>
            </a:r>
            <a:br>
              <a:rPr lang="it-IT" sz="1275" b="1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</a:br>
            <a:endParaRPr sz="1275" b="1" dirty="0">
              <a:solidFill>
                <a:srgbClr val="173D5B"/>
              </a:solidFill>
              <a:latin typeface="Public Sans"/>
              <a:ea typeface="Public Sans"/>
              <a:cs typeface="Public Sans"/>
            </a:endParaRPr>
          </a:p>
        </p:txBody>
      </p:sp>
      <p:sp>
        <p:nvSpPr>
          <p:cNvPr id="22" name="Problemi titolo">
            <a:extLst>
              <a:ext uri="{FF2B5EF4-FFF2-40B4-BE49-F238E27FC236}">
                <a16:creationId xmlns:a16="http://schemas.microsoft.com/office/drawing/2014/main" id="{2BA1F0DE-F41D-4FB1-A51B-DCAA3D38D086}"/>
              </a:ext>
            </a:extLst>
          </p:cNvPr>
          <p:cNvSpPr>
            <a:spLocks noGrp="1"/>
          </p:cNvSpPr>
          <p:nvPr/>
        </p:nvSpPr>
        <p:spPr>
          <a:xfrm>
            <a:off x="904875" y="4953000"/>
            <a:ext cx="428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pPr>
            <a:r>
              <a: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LE PRESSIONI QUOTIDIANE</a:t>
            </a:r>
          </a:p>
        </p:txBody>
      </p:sp>
      <p:sp>
        <p:nvSpPr>
          <p:cNvPr id="23" name="Problemi">
            <a:extLst>
              <a:ext uri="{FF2B5EF4-FFF2-40B4-BE49-F238E27FC236}">
                <a16:creationId xmlns:a16="http://schemas.microsoft.com/office/drawing/2014/main" id="{ECAD70E0-BB9C-4680-9EDE-B2C8F4274B4E}"/>
              </a:ext>
            </a:extLst>
          </p:cNvPr>
          <p:cNvSpPr>
            <a:spLocks noGrp="1"/>
          </p:cNvSpPr>
          <p:nvPr/>
        </p:nvSpPr>
        <p:spPr>
          <a:xfrm>
            <a:off x="904875" y="5276850"/>
            <a:ext cx="44767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Responsabilità e burocrazia, pressione organizzativa,</a:t>
            </a:r>
          </a:p>
          <a:p>
            <a: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relazione con il paziente, difficoltà economiche</a:t>
            </a:r>
          </a:p>
          <a:p>
            <a: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e conciliazione tra vita e lavoro</a:t>
            </a:r>
          </a:p>
        </p:txBody>
      </p:sp>
      <p:sp>
        <p:nvSpPr>
          <p:cNvPr id="24" name="Proposte titolo">
            <a:extLst>
              <a:ext uri="{FF2B5EF4-FFF2-40B4-BE49-F238E27FC236}">
                <a16:creationId xmlns:a16="http://schemas.microsoft.com/office/drawing/2014/main" id="{AC08339E-B5B7-4EC2-951B-2632E23A2291}"/>
              </a:ext>
            </a:extLst>
          </p:cNvPr>
          <p:cNvSpPr>
            <a:spLocks noGrp="1"/>
          </p:cNvSpPr>
          <p:nvPr/>
        </p:nvSpPr>
        <p:spPr>
          <a:xfrm>
            <a:off x="5619750" y="1095375"/>
            <a:ext cx="5715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6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6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6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6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6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6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6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6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6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6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pPr>
            <a:r>
              <a:rPr sz="1650" b="1" dirty="0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SOSTEGNO E TUTELE CONCRETE</a:t>
            </a:r>
          </a:p>
        </p:txBody>
      </p:sp>
      <p:sp>
        <p:nvSpPr>
          <p:cNvPr id="25" name="Counselling titolo">
            <a:extLst>
              <a:ext uri="{FF2B5EF4-FFF2-40B4-BE49-F238E27FC236}">
                <a16:creationId xmlns:a16="http://schemas.microsoft.com/office/drawing/2014/main" id="{E9D14F71-6373-4785-AAF2-34DD096E047F}"/>
              </a:ext>
            </a:extLst>
          </p:cNvPr>
          <p:cNvSpPr>
            <a:spLocks noGrp="1"/>
          </p:cNvSpPr>
          <p:nvPr/>
        </p:nvSpPr>
        <p:spPr>
          <a:xfrm>
            <a:off x="5619750" y="1609725"/>
            <a:ext cx="56197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Ascolto e prevenzione</a:t>
            </a:r>
          </a:p>
        </p:txBody>
      </p:sp>
      <p:sp>
        <p:nvSpPr>
          <p:cNvPr id="26" name="Counselling">
            <a:extLst>
              <a:ext uri="{FF2B5EF4-FFF2-40B4-BE49-F238E27FC236}">
                <a16:creationId xmlns:a16="http://schemas.microsoft.com/office/drawing/2014/main" id="{D9F36A3F-1493-412B-B869-BE35A57BA181}"/>
              </a:ext>
            </a:extLst>
          </p:cNvPr>
          <p:cNvSpPr>
            <a:spLocks noGrp="1"/>
          </p:cNvSpPr>
          <p:nvPr/>
        </p:nvSpPr>
        <p:spPr>
          <a:xfrm>
            <a:off x="5619750" y="1971675"/>
            <a:ext cx="5619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Sportelli di counselling e formazione</a:t>
            </a:r>
          </a:p>
          <a:p>
            <a: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su stress e benessere lavorativo</a:t>
            </a:r>
          </a:p>
        </p:txBody>
      </p:sp>
      <p:sp>
        <p:nvSpPr>
          <p:cNvPr id="27" name="Digitale titolo">
            <a:extLst>
              <a:ext uri="{FF2B5EF4-FFF2-40B4-BE49-F238E27FC236}">
                <a16:creationId xmlns:a16="http://schemas.microsoft.com/office/drawing/2014/main" id="{F35A427F-7918-421B-9653-979B9BC7E67E}"/>
              </a:ext>
            </a:extLst>
          </p:cNvPr>
          <p:cNvSpPr>
            <a:spLocks noGrp="1"/>
          </p:cNvSpPr>
          <p:nvPr/>
        </p:nvSpPr>
        <p:spPr>
          <a:xfrm>
            <a:off x="5619750" y="2705100"/>
            <a:ext cx="56197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Igiene digitale</a:t>
            </a:r>
          </a:p>
        </p:txBody>
      </p:sp>
      <p:sp>
        <p:nvSpPr>
          <p:cNvPr id="28" name="Digitale">
            <a:extLst>
              <a:ext uri="{FF2B5EF4-FFF2-40B4-BE49-F238E27FC236}">
                <a16:creationId xmlns:a16="http://schemas.microsoft.com/office/drawing/2014/main" id="{96E9B1F6-46AD-46A2-9807-7C792E352098}"/>
              </a:ext>
            </a:extLst>
          </p:cNvPr>
          <p:cNvSpPr>
            <a:spLocks noGrp="1"/>
          </p:cNvSpPr>
          <p:nvPr/>
        </p:nvSpPr>
        <p:spPr>
          <a:xfrm>
            <a:off x="5619750" y="3067050"/>
            <a:ext cx="5619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Ridurre il sovraccarico cognitivo</a:t>
            </a:r>
          </a:p>
        </p:txBody>
      </p:sp>
      <p:sp>
        <p:nvSpPr>
          <p:cNvPr id="29" name="Tutele titolo">
            <a:extLst>
              <a:ext uri="{FF2B5EF4-FFF2-40B4-BE49-F238E27FC236}">
                <a16:creationId xmlns:a16="http://schemas.microsoft.com/office/drawing/2014/main" id="{DD0C6B7E-4B07-4B9A-996E-1829EA9F4FF3}"/>
              </a:ext>
            </a:extLst>
          </p:cNvPr>
          <p:cNvSpPr>
            <a:spLocks noGrp="1"/>
          </p:cNvSpPr>
          <p:nvPr/>
        </p:nvSpPr>
        <p:spPr>
          <a:xfrm>
            <a:off x="5619750" y="3543300"/>
            <a:ext cx="5810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650" b="1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Genitorialità</a:t>
            </a:r>
            <a:r>
              <a:rPr sz="1650" b="1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, </a:t>
            </a:r>
            <a:r>
              <a:rPr sz="1650" b="1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malattia</a:t>
            </a:r>
            <a:r>
              <a:rPr sz="1650" b="1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e </a:t>
            </a:r>
            <a:r>
              <a:rPr sz="1650" b="1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fragilità</a:t>
            </a:r>
            <a:r>
              <a:rPr sz="1650" b="1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1650" b="1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psicosociale</a:t>
            </a:r>
            <a:endParaRPr sz="1650" b="1" dirty="0">
              <a:solidFill>
                <a:srgbClr val="173D5B"/>
              </a:solidFill>
              <a:latin typeface="Public Sans"/>
              <a:ea typeface="Public Sans"/>
              <a:cs typeface="Public Sans"/>
            </a:endParaRPr>
          </a:p>
        </p:txBody>
      </p:sp>
      <p:sp>
        <p:nvSpPr>
          <p:cNvPr id="30" name="Tutele">
            <a:extLst>
              <a:ext uri="{FF2B5EF4-FFF2-40B4-BE49-F238E27FC236}">
                <a16:creationId xmlns:a16="http://schemas.microsoft.com/office/drawing/2014/main" id="{4EBEF546-6A40-48A7-B437-CF72D53D2C49}"/>
              </a:ext>
            </a:extLst>
          </p:cNvPr>
          <p:cNvSpPr>
            <a:spLocks noGrp="1"/>
          </p:cNvSpPr>
          <p:nvPr/>
        </p:nvSpPr>
        <p:spPr>
          <a:xfrm>
            <a:off x="5619750" y="3924300"/>
            <a:ext cx="5810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00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Rafforzare</a:t>
            </a:r>
            <a:r>
              <a:rPr sz="1500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le </a:t>
            </a:r>
            <a:r>
              <a:rPr sz="1500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tutele</a:t>
            </a:r>
            <a:r>
              <a:rPr sz="1500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1500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nella</a:t>
            </a:r>
            <a:r>
              <a:rPr sz="1500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libera </a:t>
            </a:r>
            <a:r>
              <a:rPr sz="1500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professione</a:t>
            </a:r>
            <a:r>
              <a:rPr sz="1500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.</a:t>
            </a:r>
            <a:br>
              <a:rPr lang="it-IT" dirty="0"/>
            </a:br>
            <a:r>
              <a:rPr lang="it-IT" dirty="0"/>
              <a:t>Il 51% delle mediche e delle infermiere ha rinunciato o ridotto il desiderio di maternità a causa delle difficoltà lavorative.</a:t>
            </a:r>
            <a:endParaRPr sz="1500" b="0" dirty="0">
              <a:solidFill>
                <a:srgbClr val="173D5B"/>
              </a:solidFill>
              <a:latin typeface="Public Sans"/>
              <a:ea typeface="Public Sans"/>
              <a:cs typeface="Public Sans"/>
            </a:endParaRPr>
          </a:p>
          <a:p>
            <a: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00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La </a:t>
            </a:r>
            <a:r>
              <a:rPr sz="1500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genitorialità</a:t>
            </a:r>
            <a:r>
              <a:rPr sz="1500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1500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riguarda</a:t>
            </a:r>
            <a:r>
              <a:rPr sz="1500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1500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entrambi</a:t>
            </a:r>
            <a:r>
              <a:rPr sz="1500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1500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i</a:t>
            </a:r>
            <a:r>
              <a:rPr sz="1500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1500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genitori</a:t>
            </a:r>
            <a:r>
              <a:rPr sz="1500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.</a:t>
            </a:r>
          </a:p>
        </p:txBody>
      </p:sp>
      <p:sp>
        <p:nvSpPr>
          <p:cNvPr id="31" name="Strumenti titolo">
            <a:extLst>
              <a:ext uri="{FF2B5EF4-FFF2-40B4-BE49-F238E27FC236}">
                <a16:creationId xmlns:a16="http://schemas.microsoft.com/office/drawing/2014/main" id="{1EF1EAC5-A108-4223-BBF7-06CEE9AF81F6}"/>
              </a:ext>
            </a:extLst>
          </p:cNvPr>
          <p:cNvSpPr>
            <a:spLocks noGrp="1"/>
          </p:cNvSpPr>
          <p:nvPr/>
        </p:nvSpPr>
        <p:spPr>
          <a:xfrm>
            <a:off x="5619750" y="4800600"/>
            <a:ext cx="581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3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3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3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3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3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3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3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3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3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3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pPr>
            <a:br>
              <a:rPr lang="it-IT" sz="1350" b="1" dirty="0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</a:br>
            <a:r>
              <a:rPr sz="1350" b="1" dirty="0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VALORIZZARE GLI STRUMENTI GIÀ DISPONIBILI</a:t>
            </a:r>
          </a:p>
        </p:txBody>
      </p:sp>
      <p:sp>
        <p:nvSpPr>
          <p:cNvPr id="32" name="Strumenti">
            <a:extLst>
              <a:ext uri="{FF2B5EF4-FFF2-40B4-BE49-F238E27FC236}">
                <a16:creationId xmlns:a16="http://schemas.microsoft.com/office/drawing/2014/main" id="{5466DFA6-2B0D-4721-A6F6-19038C9C8C9B}"/>
              </a:ext>
            </a:extLst>
          </p:cNvPr>
          <p:cNvSpPr>
            <a:spLocks noGrp="1"/>
          </p:cNvSpPr>
          <p:nvPr/>
        </p:nvSpPr>
        <p:spPr>
          <a:xfrm>
            <a:off x="5619750" y="5181600"/>
            <a:ext cx="5810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Integrare</a:t>
            </a:r>
            <a:r>
              <a:rPr sz="1425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e far </a:t>
            </a:r>
            <a:r>
              <a:rPr sz="1425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conoscere</a:t>
            </a:r>
            <a:r>
              <a:rPr sz="1425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1425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bilateralità</a:t>
            </a:r>
            <a:r>
              <a:rPr sz="1425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e </a:t>
            </a:r>
            <a:r>
              <a:rPr sz="1425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casse</a:t>
            </a:r>
            <a:r>
              <a:rPr sz="1425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1425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previdenziali</a:t>
            </a:r>
            <a:r>
              <a:rPr sz="1425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.</a:t>
            </a:r>
          </a:p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Valutare</a:t>
            </a:r>
            <a:r>
              <a:rPr sz="1425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1425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strumenti</a:t>
            </a:r>
            <a:r>
              <a:rPr sz="1425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1425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più</a:t>
            </a:r>
            <a:r>
              <a:rPr sz="1425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1425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flessibili</a:t>
            </a:r>
            <a:r>
              <a:rPr sz="1425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1425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accanto</a:t>
            </a:r>
            <a:r>
              <a:rPr sz="1425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alle </a:t>
            </a:r>
            <a:r>
              <a:rPr sz="1425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convenzioni</a:t>
            </a:r>
            <a:r>
              <a:rPr sz="1425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:</a:t>
            </a:r>
          </a:p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 dirty="0" err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rimborsi</a:t>
            </a:r>
            <a:r>
              <a:rPr sz="1425" b="0" dirty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 e voucher.</a:t>
            </a:r>
          </a:p>
        </p:txBody>
      </p:sp>
      <p:pic>
        <p:nvPicPr>
          <p:cNvPr id="33" name="Immagine 32">
            <a:extLst>
              <a:ext uri="{FF2B5EF4-FFF2-40B4-BE49-F238E27FC236}">
                <a16:creationId xmlns:a16="http://schemas.microsoft.com/office/drawing/2014/main" id="{B5EBD574-A0B5-43D9-9833-B6DDCD71E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809875" y="3352800"/>
            <a:ext cx="204787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126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olo">
            <a:extLst>
              <a:ext uri="{FF2B5EF4-FFF2-40B4-BE49-F238E27FC236}">
                <a16:creationId xmlns:a16="http://schemas.microsoft.com/office/drawing/2014/main" id="{99C0982C-B2D8-4BFD-AB21-7B4E429BBAA7}"/>
              </a:ext>
            </a:extLst>
          </p:cNvPr>
          <p:cNvSpPr>
            <a:spLocks noGrp="1"/>
          </p:cNvSpPr>
          <p:nvPr/>
        </p:nvSpPr>
        <p:spPr>
          <a:xfrm>
            <a:off x="857250" y="304800"/>
            <a:ext cx="10477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defPPr>
            <a:lvl1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1pPr>
            <a:lvl2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2pPr>
            <a:lvl3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3pPr>
            <a:lvl4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4pPr>
            <a:lvl5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5pPr>
            <a:lvl6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6pPr>
            <a:lvl7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7pPr>
            <a:lvl8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8pPr>
            <a:lvl9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9pPr>
          </a:lstStyle>
          <a:p>
            <a:pPr>
              <a:defRPr sz="262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pPr>
            <a:r>
              <a:rPr lang="it-IT" sz="2625" b="1" dirty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rPr>
              <a:t>5. </a:t>
            </a:r>
            <a:r>
              <a:rPr sz="2625" b="1" dirty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rPr>
              <a:t>Dalla</a:t>
            </a:r>
            <a:r>
              <a:rPr lang="it-IT" sz="2625" b="1" dirty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rPr>
              <a:t> </a:t>
            </a:r>
            <a:r>
              <a:rPr lang="it-IT" sz="2625" b="1" dirty="0" err="1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rPr>
              <a:t>malatti</a:t>
            </a:r>
            <a:r>
              <a:rPr sz="2625" b="1" dirty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rPr>
              <a:t>a alla </a:t>
            </a:r>
            <a:r>
              <a:rPr sz="2625" b="1" dirty="0" err="1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rPr>
              <a:t>prevenzione</a:t>
            </a:r>
            <a:endParaRPr sz="2625" b="1" dirty="0">
              <a:solidFill>
                <a:srgbClr val="173D5B"/>
              </a:solidFill>
              <a:latin typeface="Libre Baskerville"/>
              <a:ea typeface="Libre Baskerville"/>
              <a:cs typeface="Libre Baskerville"/>
            </a:endParaRPr>
          </a:p>
        </p:txBody>
      </p:sp>
      <p:sp>
        <p:nvSpPr>
          <p:cNvPr id="17" name="Cinque aree">
            <a:extLst>
              <a:ext uri="{FF2B5EF4-FFF2-40B4-BE49-F238E27FC236}">
                <a16:creationId xmlns:a16="http://schemas.microsoft.com/office/drawing/2014/main" id="{AC3DD3EB-5824-47FC-B94D-887A7E08133D}"/>
              </a:ext>
            </a:extLst>
          </p:cNvPr>
          <p:cNvSpPr>
            <a:spLocks noGrp="1"/>
          </p:cNvSpPr>
          <p:nvPr/>
        </p:nvSpPr>
        <p:spPr>
          <a:xfrm>
            <a:off x="904875" y="1114425"/>
            <a:ext cx="4476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5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5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5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5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5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5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5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5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5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5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pPr>
            <a:r>
              <a:rPr sz="1575" b="1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CINQUE AREE, UN IMPEGNO COMUNE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527DAA91-F204-42CE-9318-9D704E4DA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04875" y="1575313"/>
            <a:ext cx="4429125" cy="2754873"/>
          </a:xfrm>
          <a:prstGeom prst="rect">
            <a:avLst/>
          </a:prstGeom>
        </p:spPr>
      </p:pic>
      <p:sp>
        <p:nvSpPr>
          <p:cNvPr id="19" name="Aree testo">
            <a:extLst>
              <a:ext uri="{FF2B5EF4-FFF2-40B4-BE49-F238E27FC236}">
                <a16:creationId xmlns:a16="http://schemas.microsoft.com/office/drawing/2014/main" id="{F867B9AD-18DE-4510-ADBF-47C9AA4AE038}"/>
              </a:ext>
            </a:extLst>
          </p:cNvPr>
          <p:cNvSpPr>
            <a:spLocks noGrp="1"/>
          </p:cNvSpPr>
          <p:nvPr/>
        </p:nvSpPr>
        <p:spPr>
          <a:xfrm>
            <a:off x="904875" y="4514850"/>
            <a:ext cx="447675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5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5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5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5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5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5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5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5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5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5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00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Vaccinazioni, prevenzione oncologica, nutrizione,</a:t>
            </a:r>
          </a:p>
          <a:p>
            <a:pPr>
              <a:defRPr sz="15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00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movimento e astensione dal fumo</a:t>
            </a:r>
          </a:p>
        </p:txBody>
      </p:sp>
      <p:sp>
        <p:nvSpPr>
          <p:cNvPr id="20" name="Campagne titolo">
            <a:extLst>
              <a:ext uri="{FF2B5EF4-FFF2-40B4-BE49-F238E27FC236}">
                <a16:creationId xmlns:a16="http://schemas.microsoft.com/office/drawing/2014/main" id="{E4D1784D-C9AA-4363-9853-B4B8D11012C9}"/>
              </a:ext>
            </a:extLst>
          </p:cNvPr>
          <p:cNvSpPr>
            <a:spLocks noGrp="1"/>
          </p:cNvSpPr>
          <p:nvPr/>
        </p:nvSpPr>
        <p:spPr>
          <a:xfrm>
            <a:off x="5715000" y="1114425"/>
            <a:ext cx="5715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Coinvolgere professionisti e collaboratori</a:t>
            </a:r>
          </a:p>
        </p:txBody>
      </p:sp>
      <p:sp>
        <p:nvSpPr>
          <p:cNvPr id="21" name="Campagne">
            <a:extLst>
              <a:ext uri="{FF2B5EF4-FFF2-40B4-BE49-F238E27FC236}">
                <a16:creationId xmlns:a16="http://schemas.microsoft.com/office/drawing/2014/main" id="{C464547B-FFB1-4477-B4AA-4F6E63702220}"/>
              </a:ext>
            </a:extLst>
          </p:cNvPr>
          <p:cNvSpPr>
            <a:spLocks noGrp="1"/>
          </p:cNvSpPr>
          <p:nvPr/>
        </p:nvSpPr>
        <p:spPr>
          <a:xfrm>
            <a:off x="5715000" y="1514475"/>
            <a:ext cx="571500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Campagne trasversali: brochure, contenuti digitali e reel.</a:t>
            </a:r>
          </a:p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Comunicazione antibufala e “punti salute”</a:t>
            </a:r>
          </a:p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per premiare i comportamenti virtuosi.</a:t>
            </a:r>
          </a:p>
        </p:txBody>
      </p:sp>
      <p:sp>
        <p:nvSpPr>
          <p:cNvPr id="22" name="Programmi titolo">
            <a:extLst>
              <a:ext uri="{FF2B5EF4-FFF2-40B4-BE49-F238E27FC236}">
                <a16:creationId xmlns:a16="http://schemas.microsoft.com/office/drawing/2014/main" id="{69B5AB05-475B-48B6-8AEE-AB44C35E5839}"/>
              </a:ext>
            </a:extLst>
          </p:cNvPr>
          <p:cNvSpPr>
            <a:spLocks noGrp="1"/>
          </p:cNvSpPr>
          <p:nvPr/>
        </p:nvSpPr>
        <p:spPr>
          <a:xfrm>
            <a:off x="5715000" y="2447925"/>
            <a:ext cx="5715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Dare strumenti concreti</a:t>
            </a:r>
          </a:p>
        </p:txBody>
      </p:sp>
      <p:sp>
        <p:nvSpPr>
          <p:cNvPr id="23" name="Programmi">
            <a:extLst>
              <a:ext uri="{FF2B5EF4-FFF2-40B4-BE49-F238E27FC236}">
                <a16:creationId xmlns:a16="http://schemas.microsoft.com/office/drawing/2014/main" id="{9349F2DA-A534-4420-B178-3B032E1DB859}"/>
              </a:ext>
            </a:extLst>
          </p:cNvPr>
          <p:cNvSpPr>
            <a:spLocks noGrp="1"/>
          </p:cNvSpPr>
          <p:nvPr/>
        </p:nvSpPr>
        <p:spPr>
          <a:xfrm>
            <a:off x="5715000" y="2847975"/>
            <a:ext cx="5715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Percorsi motivazionali certificati per smettere di fumare.</a:t>
            </a:r>
          </a:p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Sostegno agli screening per le categorie oggi escluse.</a:t>
            </a:r>
          </a:p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Voucher per consulenze nutrizionali e psicologiche.</a:t>
            </a:r>
          </a:p>
        </p:txBody>
      </p:sp>
      <p:sp>
        <p:nvSpPr>
          <p:cNvPr id="24" name="Reti titolo">
            <a:extLst>
              <a:ext uri="{FF2B5EF4-FFF2-40B4-BE49-F238E27FC236}">
                <a16:creationId xmlns:a16="http://schemas.microsoft.com/office/drawing/2014/main" id="{F628005D-624D-442D-B533-83AD9BE83FA2}"/>
              </a:ext>
            </a:extLst>
          </p:cNvPr>
          <p:cNvSpPr>
            <a:spLocks noGrp="1"/>
          </p:cNvSpPr>
          <p:nvPr/>
        </p:nvSpPr>
        <p:spPr>
          <a:xfrm>
            <a:off x="5715000" y="3743325"/>
            <a:ext cx="5715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Fare rete e raggiungere chi è più fragile</a:t>
            </a:r>
          </a:p>
        </p:txBody>
      </p:sp>
      <p:sp>
        <p:nvSpPr>
          <p:cNvPr id="25" name="Reti">
            <a:extLst>
              <a:ext uri="{FF2B5EF4-FFF2-40B4-BE49-F238E27FC236}">
                <a16:creationId xmlns:a16="http://schemas.microsoft.com/office/drawing/2014/main" id="{C993EC5E-39E8-480C-97CE-FB95875F8B04}"/>
              </a:ext>
            </a:extLst>
          </p:cNvPr>
          <p:cNvSpPr>
            <a:spLocks noGrp="1"/>
          </p:cNvSpPr>
          <p:nvPr/>
        </p:nvSpPr>
        <p:spPr>
          <a:xfrm>
            <a:off x="5715000" y="4143375"/>
            <a:ext cx="571500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Pediatri e odontoiatri: igiene orale e alimentazione.</a:t>
            </a:r>
          </a:p>
          <a:p>
            <a: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Professionisti a scuola: prevenzione, disagio psicologico,</a:t>
            </a:r>
          </a:p>
          <a:p>
            <a: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bullismo e cyberbullismo. Valutare LEA dedicati</a:t>
            </a:r>
          </a:p>
          <a:p>
            <a:pPr>
              <a:def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350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alle persone con maggiore fragilità socioeconomica.</a:t>
            </a:r>
          </a:p>
        </p:txBody>
      </p:sp>
      <p:sp>
        <p:nvSpPr>
          <p:cNvPr id="26" name="Slogan">
            <a:extLst>
              <a:ext uri="{FF2B5EF4-FFF2-40B4-BE49-F238E27FC236}">
                <a16:creationId xmlns:a16="http://schemas.microsoft.com/office/drawing/2014/main" id="{B3E8C7DC-1A3A-4150-ABE5-CA7AA61210BB}"/>
              </a:ext>
            </a:extLst>
          </p:cNvPr>
          <p:cNvSpPr>
            <a:spLocks noGrp="1"/>
          </p:cNvSpPr>
          <p:nvPr/>
        </p:nvSpPr>
        <p:spPr>
          <a:xfrm>
            <a:off x="904875" y="5305425"/>
            <a:ext cx="10572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8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8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8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8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8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8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8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8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8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80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800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Un cittadino che non si ammala è anche un lavoratore che non si ammala</a:t>
            </a:r>
          </a:p>
        </p:txBody>
      </p:sp>
      <p:sp>
        <p:nvSpPr>
          <p:cNvPr id="27" name="Conclusione">
            <a:extLst>
              <a:ext uri="{FF2B5EF4-FFF2-40B4-BE49-F238E27FC236}">
                <a16:creationId xmlns:a16="http://schemas.microsoft.com/office/drawing/2014/main" id="{07EC7CE8-FD67-4980-852F-E95ED09B66BE}"/>
              </a:ext>
            </a:extLst>
          </p:cNvPr>
          <p:cNvSpPr>
            <a:spLocks noGrp="1"/>
          </p:cNvSpPr>
          <p:nvPr/>
        </p:nvSpPr>
        <p:spPr>
          <a:xfrm>
            <a:off x="904875" y="5676900"/>
            <a:ext cx="10572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5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5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5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5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5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5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5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5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5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5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pPr>
            <a:r>
              <a:rPr sz="1500" b="1" dirty="0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La </a:t>
            </a:r>
            <a:r>
              <a:rPr sz="1500" b="1" dirty="0" err="1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prevenzione</a:t>
            </a:r>
            <a:r>
              <a:rPr sz="1500" b="1" dirty="0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 è </a:t>
            </a:r>
            <a:r>
              <a:rPr sz="1500" b="1" dirty="0" err="1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una</a:t>
            </a:r>
            <a:r>
              <a:rPr sz="1500" b="1" dirty="0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 </a:t>
            </a:r>
            <a:r>
              <a:rPr sz="1500" b="1" dirty="0" err="1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politica</a:t>
            </a:r>
            <a:r>
              <a:rPr sz="1500" b="1" dirty="0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 sanitaria, </a:t>
            </a:r>
            <a:r>
              <a:rPr sz="1500" b="1" dirty="0" err="1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sociale</a:t>
            </a:r>
            <a:r>
              <a:rPr sz="1500" b="1" dirty="0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 ed </a:t>
            </a:r>
            <a:r>
              <a:rPr sz="1500" b="1" dirty="0" err="1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economica</a:t>
            </a:r>
            <a:endParaRPr sz="1500" b="1" dirty="0">
              <a:solidFill>
                <a:srgbClr val="B58B36"/>
              </a:solidFill>
              <a:latin typeface="Public Sans"/>
              <a:ea typeface="Public Sans"/>
              <a:cs typeface="Public Sans"/>
            </a:endParaRPr>
          </a:p>
        </p:txBody>
      </p:sp>
    </p:spTree>
    <p:extLst>
      <p:ext uri="{BB962C8B-B14F-4D97-AF65-F5344CB8AC3E}">
        <p14:creationId xmlns:p14="http://schemas.microsoft.com/office/powerpoint/2010/main" val="536792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olo">
            <a:extLst>
              <a:ext uri="{FF2B5EF4-FFF2-40B4-BE49-F238E27FC236}">
                <a16:creationId xmlns:a16="http://schemas.microsoft.com/office/drawing/2014/main" id="{802F9CFF-ADF4-4AB2-A42D-9DA4BE7B1AC4}"/>
              </a:ext>
            </a:extLst>
          </p:cNvPr>
          <p:cNvSpPr>
            <a:spLocks noGrp="1"/>
          </p:cNvSpPr>
          <p:nvPr/>
        </p:nvSpPr>
        <p:spPr>
          <a:xfrm>
            <a:off x="857250" y="304800"/>
            <a:ext cx="10668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400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defPPr>
            <a:lvl1pPr>
              <a:defRPr sz="2400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1pPr>
            <a:lvl2pPr>
              <a:defRPr sz="2400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2pPr>
            <a:lvl3pPr>
              <a:defRPr sz="2400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3pPr>
            <a:lvl4pPr>
              <a:defRPr sz="2400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4pPr>
            <a:lvl5pPr>
              <a:defRPr sz="2400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5pPr>
            <a:lvl6pPr>
              <a:defRPr sz="2400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6pPr>
            <a:lvl7pPr>
              <a:defRPr sz="2400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7pPr>
            <a:lvl8pPr>
              <a:defRPr sz="2400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8pPr>
            <a:lvl9pPr>
              <a:defRPr sz="2400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9pPr>
          </a:lstStyle>
          <a:p>
            <a:pPr>
              <a:defRPr sz="2400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pPr>
            <a:r>
              <a:rPr lang="it-IT" sz="2400" b="1" dirty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rPr>
              <a:t>6. </a:t>
            </a:r>
            <a:r>
              <a:rPr sz="2400" b="1" dirty="0" err="1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rPr>
              <a:t>Dall’adempimento</a:t>
            </a:r>
            <a:r>
              <a:rPr sz="2400" b="1" dirty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rPr>
              <a:t> alla </a:t>
            </a:r>
            <a:r>
              <a:rPr sz="2400" b="1" dirty="0" err="1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rPr>
              <a:t>cultura</a:t>
            </a:r>
            <a:r>
              <a:rPr sz="2400" b="1" dirty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rPr>
              <a:t> della </a:t>
            </a:r>
            <a:r>
              <a:rPr sz="2400" b="1" dirty="0" err="1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rPr>
              <a:t>sicurezza</a:t>
            </a:r>
            <a:endParaRPr sz="2400" b="1" dirty="0">
              <a:solidFill>
                <a:srgbClr val="173D5B"/>
              </a:solidFill>
              <a:latin typeface="Libre Baskerville"/>
              <a:ea typeface="Libre Baskerville"/>
              <a:cs typeface="Libre Baskerville"/>
            </a:endParaRPr>
          </a:p>
        </p:txBody>
      </p:sp>
      <p:sp>
        <p:nvSpPr>
          <p:cNvPr id="17" name="Prima titolo">
            <a:extLst>
              <a:ext uri="{FF2B5EF4-FFF2-40B4-BE49-F238E27FC236}">
                <a16:creationId xmlns:a16="http://schemas.microsoft.com/office/drawing/2014/main" id="{26F4B1FB-2346-4973-93EC-F291AC0055D7}"/>
              </a:ext>
            </a:extLst>
          </p:cNvPr>
          <p:cNvSpPr>
            <a:spLocks noGrp="1"/>
          </p:cNvSpPr>
          <p:nvPr/>
        </p:nvSpPr>
        <p:spPr>
          <a:xfrm>
            <a:off x="904875" y="1285875"/>
            <a:ext cx="3905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ADEMPIMENTO FORMALE</a:t>
            </a:r>
          </a:p>
        </p:txBody>
      </p:sp>
      <p:sp>
        <p:nvSpPr>
          <p:cNvPr id="18" name="Prima testo">
            <a:extLst>
              <a:ext uri="{FF2B5EF4-FFF2-40B4-BE49-F238E27FC236}">
                <a16:creationId xmlns:a16="http://schemas.microsoft.com/office/drawing/2014/main" id="{B0CBF7B2-FDC4-40DC-AF43-D3447533D761}"/>
              </a:ext>
            </a:extLst>
          </p:cNvPr>
          <p:cNvSpPr>
            <a:spLocks noGrp="1"/>
          </p:cNvSpPr>
          <p:nvPr/>
        </p:nvSpPr>
        <p:spPr>
          <a:xfrm>
            <a:off x="904875" y="1752600"/>
            <a:ext cx="4095750" cy="866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Obblighi, documenti, controlli e sanzioni.</a:t>
            </a:r>
          </a:p>
          <a:p>
            <a: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Un attestato e un DVR non bastano</a:t>
            </a:r>
          </a:p>
          <a:p>
            <a: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se restano soltanto formalità.</a:t>
            </a:r>
          </a:p>
        </p:txBody>
      </p:sp>
      <p:cxnSp>
        <p:nvCxnSpPr>
          <p:cNvPr id="19" name="Passaggio alla prevenzione">
            <a:extLst>
              <a:ext uri="{FF2B5EF4-FFF2-40B4-BE49-F238E27FC236}">
                <a16:creationId xmlns:a16="http://schemas.microsoft.com/office/drawing/2014/main" id="{444D3AFE-27EA-41E6-A60C-5E5B5D3ADAF5}"/>
              </a:ext>
            </a:extLst>
          </p:cNvPr>
          <p:cNvCxnSpPr/>
          <p:nvPr/>
        </p:nvCxnSpPr>
        <p:spPr>
          <a:xfrm>
            <a:off x="4238625" y="1409700"/>
            <a:ext cx="1162050" cy="0"/>
          </a:xfrm>
          <a:prstGeom prst="straightConnector1">
            <a:avLst/>
          </a:prstGeom>
          <a:ln w="47625">
            <a:solidFill>
              <a:srgbClr val="B58B36"/>
            </a:solidFill>
            <a:prstDash val="solid"/>
            <a:tailEnd type="triangle" w="lg" len="lg"/>
          </a:ln>
        </p:spPr>
      </p:cxnSp>
      <p:sp>
        <p:nvSpPr>
          <p:cNvPr id="20" name="Dopo titolo">
            <a:extLst>
              <a:ext uri="{FF2B5EF4-FFF2-40B4-BE49-F238E27FC236}">
                <a16:creationId xmlns:a16="http://schemas.microsoft.com/office/drawing/2014/main" id="{0DC0B694-7BE2-4E38-B5EE-1C2EA8CF3A32}"/>
              </a:ext>
            </a:extLst>
          </p:cNvPr>
          <p:cNvSpPr>
            <a:spLocks noGrp="1"/>
          </p:cNvSpPr>
          <p:nvPr/>
        </p:nvSpPr>
        <p:spPr>
          <a:xfrm>
            <a:off x="5715000" y="1257300"/>
            <a:ext cx="5715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7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7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7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7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7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7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7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7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7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72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pPr>
            <a:r>
              <a:rPr sz="1725" b="1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CULTURA DELLA PREVENZIONE</a:t>
            </a:r>
          </a:p>
        </p:txBody>
      </p:sp>
      <p:sp>
        <p:nvSpPr>
          <p:cNvPr id="21" name="Formazione titolo">
            <a:extLst>
              <a:ext uri="{FF2B5EF4-FFF2-40B4-BE49-F238E27FC236}">
                <a16:creationId xmlns:a16="http://schemas.microsoft.com/office/drawing/2014/main" id="{65BA4895-33AF-401C-B61B-B4C0511042CE}"/>
              </a:ext>
            </a:extLst>
          </p:cNvPr>
          <p:cNvSpPr>
            <a:spLocks noGrp="1"/>
          </p:cNvSpPr>
          <p:nvPr/>
        </p:nvSpPr>
        <p:spPr>
          <a:xfrm>
            <a:off x="5715000" y="1828800"/>
            <a:ext cx="5715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Formazione che cambia i comportamenti</a:t>
            </a:r>
          </a:p>
        </p:txBody>
      </p:sp>
      <p:sp>
        <p:nvSpPr>
          <p:cNvPr id="22" name="Formazione testo">
            <a:extLst>
              <a:ext uri="{FF2B5EF4-FFF2-40B4-BE49-F238E27FC236}">
                <a16:creationId xmlns:a16="http://schemas.microsoft.com/office/drawing/2014/main" id="{439857BB-AB1D-481E-93F6-952854AC835F}"/>
              </a:ext>
            </a:extLst>
          </p:cNvPr>
          <p:cNvSpPr>
            <a:spLocks noGrp="1"/>
          </p:cNvSpPr>
          <p:nvPr/>
        </p:nvSpPr>
        <p:spPr>
          <a:xfrm>
            <a:off x="5715000" y="2209800"/>
            <a:ext cx="57150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Esperienziale e specifica per professione.</a:t>
            </a:r>
          </a:p>
          <a:p>
            <a: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Contrasto agli “attestatifici”.</a:t>
            </a:r>
          </a:p>
        </p:txBody>
      </p:sp>
      <p:sp>
        <p:nvSpPr>
          <p:cNvPr id="23" name="Assistenza titolo">
            <a:extLst>
              <a:ext uri="{FF2B5EF4-FFF2-40B4-BE49-F238E27FC236}">
                <a16:creationId xmlns:a16="http://schemas.microsoft.com/office/drawing/2014/main" id="{943FF45D-1E34-496C-8ED8-BD8D1330FA6F}"/>
              </a:ext>
            </a:extLst>
          </p:cNvPr>
          <p:cNvSpPr>
            <a:spLocks noGrp="1"/>
          </p:cNvSpPr>
          <p:nvPr/>
        </p:nvSpPr>
        <p:spPr>
          <a:xfrm>
            <a:off x="5715000" y="2952750"/>
            <a:ext cx="5715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Assistenza vicina agli studi</a:t>
            </a:r>
          </a:p>
        </p:txBody>
      </p:sp>
      <p:sp>
        <p:nvSpPr>
          <p:cNvPr id="24" name="Assistenza testo">
            <a:extLst>
              <a:ext uri="{FF2B5EF4-FFF2-40B4-BE49-F238E27FC236}">
                <a16:creationId xmlns:a16="http://schemas.microsoft.com/office/drawing/2014/main" id="{E7C18944-1B02-4397-ABEC-655490BA9638}"/>
              </a:ext>
            </a:extLst>
          </p:cNvPr>
          <p:cNvSpPr>
            <a:spLocks noGrp="1"/>
          </p:cNvSpPr>
          <p:nvPr/>
        </p:nvSpPr>
        <p:spPr>
          <a:xfrm>
            <a:off x="5715000" y="3333750"/>
            <a:ext cx="57150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Sportelli territoriali, tutoring per le piccole strutture</a:t>
            </a:r>
          </a:p>
          <a:p>
            <a:pPr>
              <a:def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00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e valorizzazione dei Comitati Paritetici Territoriali.</a:t>
            </a:r>
          </a:p>
        </p:txBody>
      </p:sp>
      <p:sp>
        <p:nvSpPr>
          <p:cNvPr id="25" name="Premialita titolo">
            <a:extLst>
              <a:ext uri="{FF2B5EF4-FFF2-40B4-BE49-F238E27FC236}">
                <a16:creationId xmlns:a16="http://schemas.microsoft.com/office/drawing/2014/main" id="{FE742AE3-2A1D-46D3-B188-98DB71485F44}"/>
              </a:ext>
            </a:extLst>
          </p:cNvPr>
          <p:cNvSpPr>
            <a:spLocks noGrp="1"/>
          </p:cNvSpPr>
          <p:nvPr/>
        </p:nvSpPr>
        <p:spPr>
          <a:xfrm>
            <a:off x="5715000" y="4067175"/>
            <a:ext cx="5715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650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Riconoscere chi investe nella sicurezza</a:t>
            </a:r>
          </a:p>
        </p:txBody>
      </p:sp>
      <p:sp>
        <p:nvSpPr>
          <p:cNvPr id="26" name="Premialita testo">
            <a:extLst>
              <a:ext uri="{FF2B5EF4-FFF2-40B4-BE49-F238E27FC236}">
                <a16:creationId xmlns:a16="http://schemas.microsoft.com/office/drawing/2014/main" id="{221D03F8-4774-4FBB-9249-50C291DFB62C}"/>
              </a:ext>
            </a:extLst>
          </p:cNvPr>
          <p:cNvSpPr>
            <a:spLocks noGrp="1"/>
          </p:cNvSpPr>
          <p:nvPr/>
        </p:nvSpPr>
        <p:spPr>
          <a:xfrm>
            <a:off x="5715000" y="4448175"/>
            <a:ext cx="57150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Affiancare alle sanzioni certificazioni, contributi</a:t>
            </a:r>
          </a:p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e possibili vantaggi assicurativi per gli studi virtuosi.</a:t>
            </a:r>
          </a:p>
        </p:txBody>
      </p:sp>
      <p:sp>
        <p:nvSpPr>
          <p:cNvPr id="27" name="Strumenti">
            <a:extLst>
              <a:ext uri="{FF2B5EF4-FFF2-40B4-BE49-F238E27FC236}">
                <a16:creationId xmlns:a16="http://schemas.microsoft.com/office/drawing/2014/main" id="{FA4E09E5-AFAE-4A6E-B401-4412C887C597}"/>
              </a:ext>
            </a:extLst>
          </p:cNvPr>
          <p:cNvSpPr>
            <a:spLocks noGrp="1"/>
          </p:cNvSpPr>
          <p:nvPr/>
        </p:nvSpPr>
        <p:spPr>
          <a:xfrm>
            <a:off x="904875" y="4524375"/>
            <a:ext cx="42862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pPr>
            <a:r>
              <a:rPr sz="1275" b="1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STRUMENTI GIÀ DISPONIBILI</a:t>
            </a:r>
          </a:p>
        </p:txBody>
      </p:sp>
      <p:sp>
        <p:nvSpPr>
          <p:cNvPr id="28" name="Enti">
            <a:extLst>
              <a:ext uri="{FF2B5EF4-FFF2-40B4-BE49-F238E27FC236}">
                <a16:creationId xmlns:a16="http://schemas.microsoft.com/office/drawing/2014/main" id="{B3F4EE17-7789-4061-B5B7-2C745358601A}"/>
              </a:ext>
            </a:extLst>
          </p:cNvPr>
          <p:cNvSpPr>
            <a:spLocks noGrp="1"/>
          </p:cNvSpPr>
          <p:nvPr/>
        </p:nvSpPr>
        <p:spPr>
          <a:xfrm>
            <a:off x="904875" y="4857750"/>
            <a:ext cx="4429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Ebipro, Cadiprof e Fondoprofessioni</a:t>
            </a:r>
          </a:p>
        </p:txBody>
      </p:sp>
      <p:sp>
        <p:nvSpPr>
          <p:cNvPr id="29" name="Academy titolo">
            <a:extLst>
              <a:ext uri="{FF2B5EF4-FFF2-40B4-BE49-F238E27FC236}">
                <a16:creationId xmlns:a16="http://schemas.microsoft.com/office/drawing/2014/main" id="{1060D84B-C15D-47FB-87CA-3E6B9F8C0AB9}"/>
              </a:ext>
            </a:extLst>
          </p:cNvPr>
          <p:cNvSpPr>
            <a:spLocks noGrp="1"/>
          </p:cNvSpPr>
          <p:nvPr/>
        </p:nvSpPr>
        <p:spPr>
          <a:xfrm>
            <a:off x="904875" y="5314950"/>
            <a:ext cx="1047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5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5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5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5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5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5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5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5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5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575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pPr>
            <a:r>
              <a:rPr sz="1575" b="1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LA PROPOSTA: ACADEMY CONFPROFESSIONI</a:t>
            </a:r>
          </a:p>
        </p:txBody>
      </p:sp>
      <p:sp>
        <p:nvSpPr>
          <p:cNvPr id="30" name="Academy testo">
            <a:extLst>
              <a:ext uri="{FF2B5EF4-FFF2-40B4-BE49-F238E27FC236}">
                <a16:creationId xmlns:a16="http://schemas.microsoft.com/office/drawing/2014/main" id="{F1124C41-9D8F-4463-AB2A-AFB725128D59}"/>
              </a:ext>
            </a:extLst>
          </p:cNvPr>
          <p:cNvSpPr>
            <a:spLocks noGrp="1"/>
          </p:cNvSpPr>
          <p:nvPr/>
        </p:nvSpPr>
        <p:spPr>
          <a:xfrm>
            <a:off x="904875" y="5648325"/>
            <a:ext cx="10572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75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Percorsi qualificati, toolkit, linee guida e materiali specifici per le diverse professioni</a:t>
            </a:r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F2654EFC-7C7F-4D0B-B6E4-50022F829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62125" y="2714625"/>
            <a:ext cx="257175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12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olo">
            <a:extLst>
              <a:ext uri="{FF2B5EF4-FFF2-40B4-BE49-F238E27FC236}">
                <a16:creationId xmlns:a16="http://schemas.microsoft.com/office/drawing/2014/main" id="{F47C9403-5507-45F7-98ED-48E9BCD00736}"/>
              </a:ext>
            </a:extLst>
          </p:cNvPr>
          <p:cNvSpPr>
            <a:spLocks noGrp="1"/>
          </p:cNvSpPr>
          <p:nvPr/>
        </p:nvSpPr>
        <p:spPr>
          <a:xfrm>
            <a:off x="857250" y="304800"/>
            <a:ext cx="10668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47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defPPr>
            <a:lvl1pPr>
              <a:defRPr sz="247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1pPr>
            <a:lvl2pPr>
              <a:defRPr sz="247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2pPr>
            <a:lvl3pPr>
              <a:defRPr sz="247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3pPr>
            <a:lvl4pPr>
              <a:defRPr sz="247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4pPr>
            <a:lvl5pPr>
              <a:defRPr sz="247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5pPr>
            <a:lvl6pPr>
              <a:defRPr sz="247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6pPr>
            <a:lvl7pPr>
              <a:defRPr sz="247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7pPr>
            <a:lvl8pPr>
              <a:defRPr sz="247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8pPr>
            <a:lvl9pPr>
              <a:defRPr sz="247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lvl9pPr>
          </a:lstStyle>
          <a:p>
            <a:pPr>
              <a:defRPr sz="2475" b="0">
                <a:solidFill>
                  <a:srgbClr val="173D5B"/>
                </a:solidFill>
                <a:latin typeface="Libre Baskerville"/>
                <a:ea typeface="Libre Baskerville"/>
                <a:cs typeface="Libre Baskerville"/>
              </a:defRPr>
            </a:pPr>
            <a:r>
              <a:rPr lang="it-IT" b="1" dirty="0"/>
              <a:t>7. Dall'innovazione subita all'innovazione governata.</a:t>
            </a:r>
            <a:endParaRPr sz="2475" b="1" dirty="0">
              <a:solidFill>
                <a:srgbClr val="173D5B"/>
              </a:solidFill>
              <a:latin typeface="Libre Baskerville"/>
              <a:ea typeface="Libre Baskerville"/>
              <a:cs typeface="Libre Baskerville"/>
            </a:endParaRPr>
          </a:p>
        </p:txBody>
      </p:sp>
      <p:sp>
        <p:nvSpPr>
          <p:cNvPr id="17" name="Formazione titolo">
            <a:extLst>
              <a:ext uri="{FF2B5EF4-FFF2-40B4-BE49-F238E27FC236}">
                <a16:creationId xmlns:a16="http://schemas.microsoft.com/office/drawing/2014/main" id="{64ED3687-82D5-4DDA-837A-48984779A6F4}"/>
              </a:ext>
            </a:extLst>
          </p:cNvPr>
          <p:cNvSpPr>
            <a:spLocks noGrp="1"/>
          </p:cNvSpPr>
          <p:nvPr/>
        </p:nvSpPr>
        <p:spPr>
          <a:xfrm>
            <a:off x="904875" y="1238250"/>
            <a:ext cx="319087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pPr>
            <a:r>
              <a: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FORMAZIONE</a:t>
            </a:r>
          </a:p>
        </p:txBody>
      </p:sp>
      <p:sp>
        <p:nvSpPr>
          <p:cNvPr id="18" name="Formazione testo">
            <a:extLst>
              <a:ext uri="{FF2B5EF4-FFF2-40B4-BE49-F238E27FC236}">
                <a16:creationId xmlns:a16="http://schemas.microsoft.com/office/drawing/2014/main" id="{8713D2E2-39A3-4EE7-8D10-5A2DADA009B8}"/>
              </a:ext>
            </a:extLst>
          </p:cNvPr>
          <p:cNvSpPr>
            <a:spLocks noGrp="1"/>
          </p:cNvSpPr>
          <p:nvPr/>
        </p:nvSpPr>
        <p:spPr>
          <a:xfrm>
            <a:off x="904875" y="1771650"/>
            <a:ext cx="32385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Formazione interprofessionale.</a:t>
            </a:r>
          </a:p>
          <a:p>
            <a: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MMG e PLS come tutor.</a:t>
            </a:r>
          </a:p>
          <a:p>
            <a: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Confprofessioni protagonista</a:t>
            </a:r>
          </a:p>
          <a:p>
            <a: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nell’ECM e nella formazione finanziata.</a:t>
            </a:r>
          </a:p>
        </p:txBody>
      </p:sp>
      <p:sp>
        <p:nvSpPr>
          <p:cNvPr id="19" name="Semplificazione titolo">
            <a:extLst>
              <a:ext uri="{FF2B5EF4-FFF2-40B4-BE49-F238E27FC236}">
                <a16:creationId xmlns:a16="http://schemas.microsoft.com/office/drawing/2014/main" id="{AE728DB6-CC41-4ECE-A93D-AD6FAA5B0644}"/>
              </a:ext>
            </a:extLst>
          </p:cNvPr>
          <p:cNvSpPr>
            <a:spLocks noGrp="1"/>
          </p:cNvSpPr>
          <p:nvPr/>
        </p:nvSpPr>
        <p:spPr>
          <a:xfrm>
            <a:off x="4543425" y="1238250"/>
            <a:ext cx="3238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pPr>
            <a:r>
              <a: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SEMPLIFICAZIONE</a:t>
            </a:r>
          </a:p>
        </p:txBody>
      </p:sp>
      <p:sp>
        <p:nvSpPr>
          <p:cNvPr id="20" name="Semplificazione testo">
            <a:extLst>
              <a:ext uri="{FF2B5EF4-FFF2-40B4-BE49-F238E27FC236}">
                <a16:creationId xmlns:a16="http://schemas.microsoft.com/office/drawing/2014/main" id="{3DB425DC-D91B-4B4E-9A9C-364E77BD3436}"/>
              </a:ext>
            </a:extLst>
          </p:cNvPr>
          <p:cNvSpPr>
            <a:spLocks noGrp="1"/>
          </p:cNvSpPr>
          <p:nvPr/>
        </p:nvSpPr>
        <p:spPr>
          <a:xfrm>
            <a:off x="4543425" y="1771650"/>
            <a:ext cx="32385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Revisione dei regimi autorizzativi.</a:t>
            </a:r>
          </a:p>
          <a:p>
            <a: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Accesso a bandi e agevolazioni.</a:t>
            </a:r>
          </a:p>
          <a:p>
            <a: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Parità tra libero professionista</a:t>
            </a:r>
          </a:p>
          <a:p>
            <a: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e impresa.</a:t>
            </a:r>
          </a:p>
        </p:txBody>
      </p:sp>
      <p:sp>
        <p:nvSpPr>
          <p:cNvPr id="21" name="Innovazione titolo">
            <a:extLst>
              <a:ext uri="{FF2B5EF4-FFF2-40B4-BE49-F238E27FC236}">
                <a16:creationId xmlns:a16="http://schemas.microsoft.com/office/drawing/2014/main" id="{C968FD70-6672-44F0-819F-A53A5B63E061}"/>
              </a:ext>
            </a:extLst>
          </p:cNvPr>
          <p:cNvSpPr>
            <a:spLocks noGrp="1"/>
          </p:cNvSpPr>
          <p:nvPr/>
        </p:nvSpPr>
        <p:spPr>
          <a:xfrm>
            <a:off x="8191500" y="1238250"/>
            <a:ext cx="3238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pPr>
            <a:r>
              <a:rPr sz="1800" b="1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INNOVAZIONE E IA</a:t>
            </a:r>
          </a:p>
        </p:txBody>
      </p:sp>
      <p:sp>
        <p:nvSpPr>
          <p:cNvPr id="22" name="Innovazione testo">
            <a:extLst>
              <a:ext uri="{FF2B5EF4-FFF2-40B4-BE49-F238E27FC236}">
                <a16:creationId xmlns:a16="http://schemas.microsoft.com/office/drawing/2014/main" id="{5BC0BA18-E266-4973-A271-2BBAEFC8B4A5}"/>
              </a:ext>
            </a:extLst>
          </p:cNvPr>
          <p:cNvSpPr>
            <a:spLocks noGrp="1"/>
          </p:cNvSpPr>
          <p:nvPr/>
        </p:nvSpPr>
        <p:spPr>
          <a:xfrm>
            <a:off x="8191500" y="1771650"/>
            <a:ext cx="32385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Governare l’intelligenza artificiale</a:t>
            </a:r>
          </a:p>
          <a:p>
            <a: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con formazione, etica e deontologia.</a:t>
            </a:r>
          </a:p>
          <a:p>
            <a: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Definire con chiarezza</a:t>
            </a:r>
          </a:p>
          <a:p>
            <a:pPr>
              <a:def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5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le responsabilità.</a:t>
            </a: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FFC14136-92B0-4B9D-9000-D20D1A693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059506" y="3171825"/>
            <a:ext cx="4168238" cy="1666875"/>
          </a:xfrm>
          <a:prstGeom prst="rect">
            <a:avLst/>
          </a:prstGeom>
        </p:spPr>
      </p:pic>
      <p:sp>
        <p:nvSpPr>
          <p:cNvPr id="24" name="Psicologo proposta">
            <a:extLst>
              <a:ext uri="{FF2B5EF4-FFF2-40B4-BE49-F238E27FC236}">
                <a16:creationId xmlns:a16="http://schemas.microsoft.com/office/drawing/2014/main" id="{7D7424D3-DD02-4B04-8B28-6353E4FB7FE0}"/>
              </a:ext>
            </a:extLst>
          </p:cNvPr>
          <p:cNvSpPr>
            <a:spLocks noGrp="1"/>
          </p:cNvSpPr>
          <p:nvPr/>
        </p:nvSpPr>
        <p:spPr>
          <a:xfrm>
            <a:off x="904875" y="4953000"/>
            <a:ext cx="666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3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3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3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3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3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3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3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3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3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350" b="1">
                <a:solidFill>
                  <a:srgbClr val="B58B36"/>
                </a:solidFill>
                <a:latin typeface="Public Sans"/>
                <a:ea typeface="Public Sans"/>
                <a:cs typeface="Public Sans"/>
              </a:defRPr>
            </a:pPr>
            <a:r>
              <a:rPr sz="1350" b="1">
                <a:solidFill>
                  <a:srgbClr val="B58B36"/>
                </a:solidFill>
                <a:latin typeface="Public Sans"/>
                <a:ea typeface="Public Sans"/>
                <a:cs typeface="Public Sans"/>
              </a:rPr>
              <a:t>LA PROPOSTA</a:t>
            </a:r>
          </a:p>
        </p:txBody>
      </p:sp>
      <p:sp>
        <p:nvSpPr>
          <p:cNvPr id="25" name="Psicologo titolo">
            <a:extLst>
              <a:ext uri="{FF2B5EF4-FFF2-40B4-BE49-F238E27FC236}">
                <a16:creationId xmlns:a16="http://schemas.microsoft.com/office/drawing/2014/main" id="{61646EB3-9630-4C67-941C-7EB46F374A18}"/>
              </a:ext>
            </a:extLst>
          </p:cNvPr>
          <p:cNvSpPr>
            <a:spLocks noGrp="1"/>
          </p:cNvSpPr>
          <p:nvPr/>
        </p:nvSpPr>
        <p:spPr>
          <a:xfrm>
            <a:off x="904875" y="5314950"/>
            <a:ext cx="7143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9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9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9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9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9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9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9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9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9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9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950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950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Riconoscere lo psicologo di famiglia</a:t>
            </a:r>
          </a:p>
        </p:txBody>
      </p:sp>
      <p:sp>
        <p:nvSpPr>
          <p:cNvPr id="26" name="Psicologo norma">
            <a:extLst>
              <a:ext uri="{FF2B5EF4-FFF2-40B4-BE49-F238E27FC236}">
                <a16:creationId xmlns:a16="http://schemas.microsoft.com/office/drawing/2014/main" id="{E70439C9-91CC-4C67-9276-1A38785B2F97}"/>
              </a:ext>
            </a:extLst>
          </p:cNvPr>
          <p:cNvSpPr>
            <a:spLocks noGrp="1"/>
          </p:cNvSpPr>
          <p:nvPr/>
        </p:nvSpPr>
        <p:spPr>
          <a:xfrm>
            <a:off x="904875" y="5705475"/>
            <a:ext cx="7143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42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Una normativa nazionale per una figura di prossimità</a:t>
            </a:r>
          </a:p>
        </p:txBody>
      </p:sp>
      <p:sp>
        <p:nvSpPr>
          <p:cNvPr id="27" name="Parametro">
            <a:extLst>
              <a:ext uri="{FF2B5EF4-FFF2-40B4-BE49-F238E27FC236}">
                <a16:creationId xmlns:a16="http://schemas.microsoft.com/office/drawing/2014/main" id="{77A1EF6D-4352-4912-AA3D-8555D1110107}"/>
              </a:ext>
            </a:extLst>
          </p:cNvPr>
          <p:cNvSpPr>
            <a:spLocks noGrp="1"/>
          </p:cNvSpPr>
          <p:nvPr/>
        </p:nvSpPr>
        <p:spPr>
          <a:xfrm>
            <a:off x="8620125" y="5038725"/>
            <a:ext cx="2857500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4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24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24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24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24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24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24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24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24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24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2475" b="1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2475" b="1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1 ogni 10.000</a:t>
            </a:r>
          </a:p>
        </p:txBody>
      </p:sp>
      <p:sp>
        <p:nvSpPr>
          <p:cNvPr id="28" name="Parametro testo">
            <a:extLst>
              <a:ext uri="{FF2B5EF4-FFF2-40B4-BE49-F238E27FC236}">
                <a16:creationId xmlns:a16="http://schemas.microsoft.com/office/drawing/2014/main" id="{EF2C323B-8980-4B66-881A-391633682FA7}"/>
              </a:ext>
            </a:extLst>
          </p:cNvPr>
          <p:cNvSpPr>
            <a:spLocks noGrp="1"/>
          </p:cNvSpPr>
          <p:nvPr/>
        </p:nvSpPr>
        <p:spPr>
          <a:xfrm>
            <a:off x="8620125" y="5629275"/>
            <a:ext cx="28575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defPPr>
            <a:lvl1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1pPr>
            <a:lvl2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2pPr>
            <a:lvl3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3pPr>
            <a:lvl4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4pPr>
            <a:lvl5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5pPr>
            <a:lvl6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6pPr>
            <a:lvl7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7pPr>
            <a:lvl8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8pPr>
            <a:lvl9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lvl9pPr>
          </a:lstStyle>
          <a:p>
            <a:pPr>
              <a:def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defRPr>
            </a:pPr>
            <a:r>
              <a:rPr sz="1275" b="0">
                <a:solidFill>
                  <a:srgbClr val="173D5B"/>
                </a:solidFill>
                <a:latin typeface="Public Sans"/>
                <a:ea typeface="Public Sans"/>
                <a:cs typeface="Public Sans"/>
              </a:rPr>
              <a:t>abitanti, parametro indicativo</a:t>
            </a:r>
          </a:p>
        </p:txBody>
      </p:sp>
    </p:spTree>
    <p:extLst>
      <p:ext uri="{BB962C8B-B14F-4D97-AF65-F5344CB8AC3E}">
        <p14:creationId xmlns:p14="http://schemas.microsoft.com/office/powerpoint/2010/main" val="308399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366A139-D040-7AC0-772F-250792A2D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16" y="0"/>
            <a:ext cx="10605767" cy="596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164351"/>
      </p:ext>
    </p:extLst>
  </p:cSld>
  <p:clrMapOvr>
    <a:masterClrMapping/>
  </p:clrMapOvr>
</p:sld>
</file>

<file path=ppt/theme/theme1.xml><?xml version="1.0" encoding="utf-8"?>
<a:theme xmlns:a="http://schemas.openxmlformats.org/drawingml/2006/main" name="Previdenza e Welfare delle Professioni">
  <a:themeElements>
    <a:clrScheme name="Previdenza e Welfare delle Professioni">
      <a:dk1>
        <a:srgbClr val="14213D"/>
      </a:dk1>
      <a:lt1>
        <a:srgbClr val="F7F5F0"/>
      </a:lt1>
      <a:dk2>
        <a:srgbClr val="2B364F"/>
      </a:dk2>
      <a:lt2>
        <a:srgbClr val="BEC0C3"/>
      </a:lt2>
      <a:accent1>
        <a:srgbClr val="9A4F12"/>
      </a:accent1>
      <a:accent2>
        <a:srgbClr val="E0A458"/>
      </a:accent2>
      <a:accent3>
        <a:srgbClr val="1F4E79"/>
      </a:accent3>
      <a:accent4>
        <a:srgbClr val="4A5568"/>
      </a:accent4>
      <a:accent5>
        <a:srgbClr val="C9D2E0"/>
      </a:accent5>
      <a:accent6>
        <a:srgbClr val="6A7179"/>
      </a:accent6>
      <a:hlink>
        <a:srgbClr val="0563C1"/>
      </a:hlink>
      <a:folHlink>
        <a:srgbClr val="954F72"/>
      </a:folHlink>
    </a:clrScheme>
    <a:fontScheme name="Previdenza e Welfare delle Professioni">
      <a:majorFont>
        <a:latin typeface="Libre Baskervill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ublic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revidenza e Welfare delle Professioni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evidenza e Welfare delle Professioni">
  <a:themeElements>
    <a:clrScheme name="Previdenza e Welfare delle Professioni">
      <a:dk1>
        <a:srgbClr val="14213D"/>
      </a:dk1>
      <a:lt1>
        <a:srgbClr val="F7F5F0"/>
      </a:lt1>
      <a:dk2>
        <a:srgbClr val="2B364F"/>
      </a:dk2>
      <a:lt2>
        <a:srgbClr val="BEC0C3"/>
      </a:lt2>
      <a:accent1>
        <a:srgbClr val="9A4F12"/>
      </a:accent1>
      <a:accent2>
        <a:srgbClr val="E0A458"/>
      </a:accent2>
      <a:accent3>
        <a:srgbClr val="1F4E79"/>
      </a:accent3>
      <a:accent4>
        <a:srgbClr val="4A5568"/>
      </a:accent4>
      <a:accent5>
        <a:srgbClr val="C9D2E0"/>
      </a:accent5>
      <a:accent6>
        <a:srgbClr val="6A7179"/>
      </a:accent6>
      <a:hlink>
        <a:srgbClr val="0563C1"/>
      </a:hlink>
      <a:folHlink>
        <a:srgbClr val="954F72"/>
      </a:folHlink>
    </a:clrScheme>
    <a:fontScheme name="Previdenza e Welfare delle Professioni">
      <a:majorFont>
        <a:latin typeface="Libre Baskervill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ublic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revidenza e Welfare delle Professioni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2026</Words>
  <Application>Microsoft Macintosh PowerPoint</Application>
  <DocSecurity>0</DocSecurity>
  <PresentationFormat>Widescreen</PresentationFormat>
  <Paragraphs>164</Paragraphs>
  <Slides>9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3" baseType="lpstr">
      <vt:lpstr>Arial</vt:lpstr>
      <vt:lpstr>Libre Baskerville</vt:lpstr>
      <vt:lpstr>Public Sans</vt:lpstr>
      <vt:lpstr>Previdenza e Welfare delle Professioni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Fondazione Conf 01</cp:lastModifiedBy>
  <cp:revision>9</cp:revision>
  <dcterms:created xsi:type="dcterms:W3CDTF">2026-10-18T15:46:20Z</dcterms:created>
  <dcterms:modified xsi:type="dcterms:W3CDTF">2026-10-20T06:39:06Z</dcterms:modified>
</cp:coreProperties>
</file>