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</p:sldIdLst>
  <p:sldSz cx="12192000" cy="6858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0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4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D67A8-AA5E-B11B-9385-9563CC05A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DD2A4-66EC-567E-52F5-9596317F2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FCC0D-401F-EC3A-CEEB-C7D24429A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FC3A4-92D1-B0D9-5261-A7A538C2C9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8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3DF81-402B-67C1-0088-50CEE222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D01C58-74C9-31EB-C93D-C24C64306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26576-E22A-2664-56BD-CAA332251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8B034-AB11-FC2C-FADF-92EE0EEF0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80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A3D2C-9568-478D-AD8A-05754295B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A40E2-5F7C-C684-D1A1-73C9FD72D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68D94-405A-F404-3B2D-BB970D1CB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26BCD-70F8-2597-1388-FF8B964D3A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86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56B8D-2660-3EC4-2321-1981AE42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8B7BD-5257-6680-23EE-B56F9801C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3FB4A-0BD9-DF59-0154-B2F405166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2B276-E60D-6C0C-368A-D2220F08A3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51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90D095C-0EB7-7887-F7A1-FE46120BA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1400535" y="0"/>
            <a:ext cx="8762037" cy="5878333"/>
          </a:xfrm>
          <a:prstGeom prst="rect">
            <a:avLst/>
          </a:prstGeom>
          <a:effectLst>
            <a:outerShdw blurRad="313675" dist="38100" dir="18900000" sx="91449" sy="91449" algn="bl" rotWithShape="0">
              <a:prstClr val="black">
                <a:alpha val="0"/>
              </a:prstClr>
            </a:outerShdw>
          </a:effectLst>
        </p:spPr>
      </p:pic>
      <p:sp>
        <p:nvSpPr>
          <p:cNvPr id="15" name="Titolo 14">
            <a:extLst>
              <a:ext uri="{FF2B5EF4-FFF2-40B4-BE49-F238E27FC236}">
                <a16:creationId xmlns:a16="http://schemas.microsoft.com/office/drawing/2014/main" id="{28DE1802-7954-DA88-503A-14016D61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534" y="2666694"/>
            <a:ext cx="8762037" cy="1341041"/>
          </a:xfrm>
          <a:effectLst>
            <a:glow rad="406987">
              <a:schemeClr val="accent1"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it-IT" sz="7000" b="1" spc="900" dirty="0">
                <a:solidFill>
                  <a:srgbClr val="C00000"/>
                </a:solidFill>
              </a:rPr>
              <a:t>FORMAZIONE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AC09-E966-DD55-6E4F-6C2F70A0E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6D2C0BA-E7B8-0489-0B51-DD6F0C4B6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99" y="0"/>
            <a:ext cx="8928847" cy="595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3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102FA-E0FC-7C89-BBCF-870A9894E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9E298B2-1D08-A4C8-4E88-FAA97818971D}"/>
              </a:ext>
            </a:extLst>
          </p:cNvPr>
          <p:cNvSpPr txBox="1"/>
          <p:nvPr/>
        </p:nvSpPr>
        <p:spPr>
          <a:xfrm>
            <a:off x="2315592" y="-1274"/>
            <a:ext cx="7932128" cy="5947467"/>
          </a:xfrm>
          <a:prstGeom prst="rect">
            <a:avLst/>
          </a:prstGeom>
          <a:gradFill>
            <a:gsLst>
              <a:gs pos="74000">
                <a:schemeClr val="bg1">
                  <a:lumMod val="25000"/>
                  <a:lumOff val="7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AC4CD03-DE8B-49A0-57F3-4CFF7BA55AE7}"/>
              </a:ext>
            </a:extLst>
          </p:cNvPr>
          <p:cNvSpPr txBox="1"/>
          <p:nvPr/>
        </p:nvSpPr>
        <p:spPr>
          <a:xfrm>
            <a:off x="2315592" y="5022863"/>
            <a:ext cx="7932128" cy="923330"/>
          </a:xfrm>
          <a:prstGeom prst="rect">
            <a:avLst/>
          </a:prstGeom>
          <a:gradFill>
            <a:gsLst>
              <a:gs pos="74000">
                <a:schemeClr val="bg1">
                  <a:lumMod val="25000"/>
                  <a:lumOff val="7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>
                <a:solidFill>
                  <a:schemeClr val="bg1"/>
                </a:solidFill>
              </a:rPr>
              <a:t>DI SISTEMA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7CFB8BA2-B81E-E594-3969-F112E1BD6C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6419123" y="10301"/>
            <a:ext cx="3828597" cy="512758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F9D5FC3C-7FF6-94B3-2FBD-B68F83BA9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2315592" y="0"/>
            <a:ext cx="4103531" cy="512758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7" name="Titolo 14">
            <a:extLst>
              <a:ext uri="{FF2B5EF4-FFF2-40B4-BE49-F238E27FC236}">
                <a16:creationId xmlns:a16="http://schemas.microsoft.com/office/drawing/2014/main" id="{7415FE95-35BC-873B-2DFE-B79688B101B0}"/>
              </a:ext>
            </a:extLst>
          </p:cNvPr>
          <p:cNvSpPr txBox="1">
            <a:spLocks/>
          </p:cNvSpPr>
          <p:nvPr/>
        </p:nvSpPr>
        <p:spPr>
          <a:xfrm>
            <a:off x="6419123" y="-1274"/>
            <a:ext cx="3828597" cy="633407"/>
          </a:xfrm>
          <a:prstGeom prst="rect">
            <a:avLst/>
          </a:prstGeom>
          <a:gradFill>
            <a:gsLst>
              <a:gs pos="74000">
                <a:schemeClr val="bg1">
                  <a:lumMod val="25000"/>
                  <a:lumOff val="7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800" kern="12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algn="ctr"/>
            <a:r>
              <a:rPr lang="it-IT" sz="2400" b="1" dirty="0">
                <a:solidFill>
                  <a:schemeClr val="bg1"/>
                </a:solidFill>
              </a:rPr>
              <a:t>IL PROFESSIONISTA</a:t>
            </a:r>
          </a:p>
        </p:txBody>
      </p:sp>
      <p:sp>
        <p:nvSpPr>
          <p:cNvPr id="2" name="Titolo 14">
            <a:extLst>
              <a:ext uri="{FF2B5EF4-FFF2-40B4-BE49-F238E27FC236}">
                <a16:creationId xmlns:a16="http://schemas.microsoft.com/office/drawing/2014/main" id="{A830E86C-9292-5985-AF32-C1A3E471A320}"/>
              </a:ext>
            </a:extLst>
          </p:cNvPr>
          <p:cNvSpPr txBox="1">
            <a:spLocks/>
          </p:cNvSpPr>
          <p:nvPr/>
        </p:nvSpPr>
        <p:spPr>
          <a:xfrm>
            <a:off x="-101607" y="2154819"/>
            <a:ext cx="2798501" cy="633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800" kern="12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algn="ctr"/>
            <a:r>
              <a:rPr lang="it-IT" sz="2400" b="1" dirty="0">
                <a:solidFill>
                  <a:srgbClr val="C00000"/>
                </a:solidFill>
              </a:rPr>
              <a:t>CRITICITA’</a:t>
            </a:r>
          </a:p>
        </p:txBody>
      </p:sp>
      <p:sp>
        <p:nvSpPr>
          <p:cNvPr id="3" name="Titolo 14">
            <a:extLst>
              <a:ext uri="{FF2B5EF4-FFF2-40B4-BE49-F238E27FC236}">
                <a16:creationId xmlns:a16="http://schemas.microsoft.com/office/drawing/2014/main" id="{A8258AEF-C32E-2D5F-029A-AAAB3057B1AC}"/>
              </a:ext>
            </a:extLst>
          </p:cNvPr>
          <p:cNvSpPr txBox="1">
            <a:spLocks/>
          </p:cNvSpPr>
          <p:nvPr/>
        </p:nvSpPr>
        <p:spPr>
          <a:xfrm>
            <a:off x="-101608" y="3946639"/>
            <a:ext cx="2798501" cy="633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800" kern="12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algn="ctr"/>
            <a:r>
              <a:rPr lang="it-IT" sz="2400" b="1" dirty="0">
                <a:solidFill>
                  <a:srgbClr val="C00000"/>
                </a:solidFill>
              </a:rPr>
              <a:t>CRITICITA’</a:t>
            </a:r>
          </a:p>
        </p:txBody>
      </p:sp>
      <p:sp>
        <p:nvSpPr>
          <p:cNvPr id="4" name="Freccia destra 3">
            <a:extLst>
              <a:ext uri="{FF2B5EF4-FFF2-40B4-BE49-F238E27FC236}">
                <a16:creationId xmlns:a16="http://schemas.microsoft.com/office/drawing/2014/main" id="{5C129CF0-D5D8-46CA-9F29-3C1D4FC0BC25}"/>
              </a:ext>
            </a:extLst>
          </p:cNvPr>
          <p:cNvSpPr/>
          <p:nvPr/>
        </p:nvSpPr>
        <p:spPr>
          <a:xfrm>
            <a:off x="267500" y="2712990"/>
            <a:ext cx="2013995" cy="15047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destra 4">
            <a:extLst>
              <a:ext uri="{FF2B5EF4-FFF2-40B4-BE49-F238E27FC236}">
                <a16:creationId xmlns:a16="http://schemas.microsoft.com/office/drawing/2014/main" id="{BD0A1FDC-26CF-0516-9710-18ADD8328D46}"/>
              </a:ext>
            </a:extLst>
          </p:cNvPr>
          <p:cNvSpPr/>
          <p:nvPr/>
        </p:nvSpPr>
        <p:spPr>
          <a:xfrm>
            <a:off x="267499" y="4475875"/>
            <a:ext cx="2013995" cy="15047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4">
            <a:extLst>
              <a:ext uri="{FF2B5EF4-FFF2-40B4-BE49-F238E27FC236}">
                <a16:creationId xmlns:a16="http://schemas.microsoft.com/office/drawing/2014/main" id="{719583E1-91EC-3E0B-A63A-96BEC2D10E20}"/>
              </a:ext>
            </a:extLst>
          </p:cNvPr>
          <p:cNvSpPr txBox="1">
            <a:spLocks/>
          </p:cNvSpPr>
          <p:nvPr/>
        </p:nvSpPr>
        <p:spPr>
          <a:xfrm>
            <a:off x="2315592" y="11575"/>
            <a:ext cx="4103531" cy="633407"/>
          </a:xfrm>
          <a:prstGeom prst="rect">
            <a:avLst/>
          </a:prstGeom>
          <a:gradFill>
            <a:gsLst>
              <a:gs pos="74000">
                <a:schemeClr val="bg1">
                  <a:lumMod val="25000"/>
                  <a:lumOff val="75000"/>
                </a:schemeClr>
              </a:gs>
              <a:gs pos="100000">
                <a:schemeClr val="bg1">
                  <a:lumMod val="50000"/>
                  <a:lumOff val="5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800" kern="12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algn="ctr"/>
            <a:r>
              <a:rPr lang="it-IT" sz="2400" b="1" dirty="0">
                <a:solidFill>
                  <a:schemeClr val="bg1"/>
                </a:solidFill>
              </a:rPr>
              <a:t>IL PAESE</a:t>
            </a:r>
          </a:p>
        </p:txBody>
      </p:sp>
      <p:sp>
        <p:nvSpPr>
          <p:cNvPr id="8" name="Titolo 14">
            <a:extLst>
              <a:ext uri="{FF2B5EF4-FFF2-40B4-BE49-F238E27FC236}">
                <a16:creationId xmlns:a16="http://schemas.microsoft.com/office/drawing/2014/main" id="{E2B7C925-8FF2-654B-940C-3486F376F817}"/>
              </a:ext>
            </a:extLst>
          </p:cNvPr>
          <p:cNvSpPr txBox="1">
            <a:spLocks/>
          </p:cNvSpPr>
          <p:nvPr/>
        </p:nvSpPr>
        <p:spPr>
          <a:xfrm>
            <a:off x="9392218" y="2050648"/>
            <a:ext cx="2798501" cy="633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800" kern="12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algn="r"/>
            <a:r>
              <a:rPr lang="it-IT" sz="2400" b="1" dirty="0">
                <a:solidFill>
                  <a:srgbClr val="007050"/>
                </a:solidFill>
              </a:rPr>
              <a:t>PROPOSTE</a:t>
            </a:r>
          </a:p>
        </p:txBody>
      </p:sp>
      <p:sp>
        <p:nvSpPr>
          <p:cNvPr id="10" name="Freccia destra 9">
            <a:extLst>
              <a:ext uri="{FF2B5EF4-FFF2-40B4-BE49-F238E27FC236}">
                <a16:creationId xmlns:a16="http://schemas.microsoft.com/office/drawing/2014/main" id="{F9B5D85F-8D28-A4CD-B424-6572E5094613}"/>
              </a:ext>
            </a:extLst>
          </p:cNvPr>
          <p:cNvSpPr/>
          <p:nvPr/>
        </p:nvSpPr>
        <p:spPr>
          <a:xfrm>
            <a:off x="10398195" y="2608819"/>
            <a:ext cx="1701219" cy="179406"/>
          </a:xfrm>
          <a:prstGeom prst="rightArrow">
            <a:avLst/>
          </a:prstGeom>
          <a:solidFill>
            <a:srgbClr val="007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t-IT">
              <a:solidFill>
                <a:srgbClr val="002060"/>
              </a:solidFill>
            </a:endParaRPr>
          </a:p>
        </p:txBody>
      </p:sp>
      <p:sp>
        <p:nvSpPr>
          <p:cNvPr id="22" name="Freccia destra 21">
            <a:extLst>
              <a:ext uri="{FF2B5EF4-FFF2-40B4-BE49-F238E27FC236}">
                <a16:creationId xmlns:a16="http://schemas.microsoft.com/office/drawing/2014/main" id="{88C7225E-3F3B-3690-5BF4-C8C441254D29}"/>
              </a:ext>
            </a:extLst>
          </p:cNvPr>
          <p:cNvSpPr/>
          <p:nvPr/>
        </p:nvSpPr>
        <p:spPr>
          <a:xfrm>
            <a:off x="10398194" y="4415454"/>
            <a:ext cx="1701219" cy="179406"/>
          </a:xfrm>
          <a:prstGeom prst="rightArrow">
            <a:avLst/>
          </a:prstGeom>
          <a:solidFill>
            <a:srgbClr val="007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it-IT">
              <a:solidFill>
                <a:srgbClr val="002060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F564143-E117-F1A2-0353-48DE223C943D}"/>
              </a:ext>
            </a:extLst>
          </p:cNvPr>
          <p:cNvSpPr txBox="1"/>
          <p:nvPr/>
        </p:nvSpPr>
        <p:spPr>
          <a:xfrm>
            <a:off x="3120019" y="1864895"/>
            <a:ext cx="5711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>
                <a:solidFill>
                  <a:srgbClr val="FFFFFF"/>
                </a:solidFill>
              </a:rPr>
              <a:t>ISTITUZIONALE</a:t>
            </a:r>
          </a:p>
        </p:txBody>
      </p:sp>
      <p:sp>
        <p:nvSpPr>
          <p:cNvPr id="24" name="Titolo 14">
            <a:extLst>
              <a:ext uri="{FF2B5EF4-FFF2-40B4-BE49-F238E27FC236}">
                <a16:creationId xmlns:a16="http://schemas.microsoft.com/office/drawing/2014/main" id="{EE8447CA-4A54-FFE6-A28C-64B143C8811D}"/>
              </a:ext>
            </a:extLst>
          </p:cNvPr>
          <p:cNvSpPr txBox="1">
            <a:spLocks/>
          </p:cNvSpPr>
          <p:nvPr/>
        </p:nvSpPr>
        <p:spPr>
          <a:xfrm>
            <a:off x="9393499" y="3941201"/>
            <a:ext cx="2798501" cy="474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4800" kern="12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algn="r"/>
            <a:r>
              <a:rPr lang="it-IT" sz="2400" b="1" dirty="0">
                <a:solidFill>
                  <a:srgbClr val="007050"/>
                </a:solidFill>
              </a:rPr>
              <a:t>PROPOSTE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B5557E1-AE34-6392-C9C4-0A4215716760}"/>
              </a:ext>
            </a:extLst>
          </p:cNvPr>
          <p:cNvSpPr txBox="1"/>
          <p:nvPr/>
        </p:nvSpPr>
        <p:spPr>
          <a:xfrm>
            <a:off x="3206183" y="3801676"/>
            <a:ext cx="5711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>
                <a:solidFill>
                  <a:srgbClr val="FFFFFF"/>
                </a:solidFill>
              </a:rPr>
              <a:t>CONTINUA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D4E921B1-9ABC-8208-479D-4A00B91BC3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8221363" y="5167823"/>
            <a:ext cx="610121" cy="68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6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5" grpId="0" animBg="1"/>
      <p:bldP spid="7" grpId="0" animBg="1"/>
      <p:bldP spid="3" grpId="0" animBg="1"/>
      <p:bldP spid="4" grpId="0" animBg="1"/>
      <p:bldP spid="5" grpId="0" animBg="1"/>
      <p:bldP spid="6" grpId="0" animBg="1"/>
      <p:bldP spid="8" grpId="0" animBg="1"/>
      <p:bldP spid="10" grpId="0" animBg="1"/>
      <p:bldP spid="22" grpId="0" animBg="1"/>
      <p:bldP spid="16" grpId="0"/>
      <p:bldP spid="24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1F108-E64C-D641-A1B4-8E767D9DB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860F8A5-4EDF-2055-D90C-33A17ECDF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354" y="0"/>
            <a:ext cx="7639291" cy="592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2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C75B3-623D-110C-58A0-8CD2670B2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0FF03637-6CCD-2782-979B-219722718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863" y="382001"/>
            <a:ext cx="4917589" cy="4917589"/>
          </a:xfrm>
          <a:prstGeom prst="rect">
            <a:avLst/>
          </a:prstGeom>
        </p:spPr>
      </p:pic>
      <p:sp>
        <p:nvSpPr>
          <p:cNvPr id="15" name="Titolo 14">
            <a:extLst>
              <a:ext uri="{FF2B5EF4-FFF2-40B4-BE49-F238E27FC236}">
                <a16:creationId xmlns:a16="http://schemas.microsoft.com/office/drawing/2014/main" id="{7358D251-A6B9-3DB0-6744-508018CE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374" y="1322186"/>
            <a:ext cx="4428565" cy="1056054"/>
          </a:xfrm>
          <a:effectLst>
            <a:glow rad="830090">
              <a:schemeClr val="bg1"/>
            </a:glow>
          </a:effectLst>
        </p:spPr>
        <p:txBody>
          <a:bodyPr/>
          <a:lstStyle/>
          <a:p>
            <a:pPr algn="ctr"/>
            <a:r>
              <a:rPr lang="it-IT" sz="3000" b="1" dirty="0">
                <a:solidFill>
                  <a:srgbClr val="C00000"/>
                </a:solidFill>
              </a:rPr>
              <a:t>TAVOLO </a:t>
            </a:r>
            <a:br>
              <a:rPr lang="it-IT" sz="3000" b="1" dirty="0">
                <a:solidFill>
                  <a:srgbClr val="C00000"/>
                </a:solidFill>
              </a:rPr>
            </a:br>
            <a:r>
              <a:rPr lang="it-IT" sz="3000" b="1" dirty="0">
                <a:solidFill>
                  <a:srgbClr val="C00000"/>
                </a:solidFill>
              </a:rPr>
              <a:t>SULLA FORMAZIONE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3AFA8D-E925-745A-5CD0-16C7CEAF7859}"/>
              </a:ext>
            </a:extLst>
          </p:cNvPr>
          <p:cNvSpPr txBox="1"/>
          <p:nvPr/>
        </p:nvSpPr>
        <p:spPr>
          <a:xfrm>
            <a:off x="4123762" y="3087592"/>
            <a:ext cx="1550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RACCOLTA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EEA8F7-16FD-D3B1-ACE9-903742C9554F}"/>
              </a:ext>
            </a:extLst>
          </p:cNvPr>
          <p:cNvSpPr txBox="1"/>
          <p:nvPr/>
        </p:nvSpPr>
        <p:spPr>
          <a:xfrm>
            <a:off x="4728806" y="3569187"/>
            <a:ext cx="217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CONDIVISIONE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2D6B8A7-8C13-E11E-59F1-07D36545F8D0}"/>
              </a:ext>
            </a:extLst>
          </p:cNvPr>
          <p:cNvSpPr txBox="1"/>
          <p:nvPr/>
        </p:nvSpPr>
        <p:spPr>
          <a:xfrm>
            <a:off x="4195969" y="5222008"/>
            <a:ext cx="3177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</a:rPr>
              <a:t>INDICAZIONI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DB3310D-9288-78EF-557A-F2638748F127}"/>
              </a:ext>
            </a:extLst>
          </p:cNvPr>
          <p:cNvSpPr txBox="1"/>
          <p:nvPr/>
        </p:nvSpPr>
        <p:spPr>
          <a:xfrm>
            <a:off x="3718115" y="-117360"/>
            <a:ext cx="4163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</a:rPr>
              <a:t>CONSAPEVOLEZZE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EEA76CB-4BC1-460E-6027-F08E3B97BD8A}"/>
              </a:ext>
            </a:extLst>
          </p:cNvPr>
          <p:cNvSpPr txBox="1"/>
          <p:nvPr/>
        </p:nvSpPr>
        <p:spPr>
          <a:xfrm rot="16200000">
            <a:off x="-426763" y="2449777"/>
            <a:ext cx="5109091" cy="70788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txBody>
          <a:bodyPr vert="horz"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</a:rPr>
              <a:t>INTERPRETAZIONI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E1B42CF-5E0B-6354-C301-AD29AD133BDE}"/>
              </a:ext>
            </a:extLst>
          </p:cNvPr>
          <p:cNvSpPr txBox="1"/>
          <p:nvPr/>
        </p:nvSpPr>
        <p:spPr>
          <a:xfrm rot="5400000">
            <a:off x="7226429" y="2449775"/>
            <a:ext cx="3990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</a:rPr>
              <a:t>MOTIVAZIONI</a:t>
            </a:r>
          </a:p>
        </p:txBody>
      </p:sp>
    </p:spTree>
    <p:extLst>
      <p:ext uri="{BB962C8B-B14F-4D97-AF65-F5344CB8AC3E}">
        <p14:creationId xmlns:p14="http://schemas.microsoft.com/office/powerpoint/2010/main" val="388257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/>
      <p:bldP spid="5" grpId="0"/>
      <p:bldP spid="7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61F4A-AF00-8A6D-B325-40D514BDC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358" y="2437891"/>
            <a:ext cx="5937813" cy="1341041"/>
          </a:xfrm>
        </p:spPr>
        <p:txBody>
          <a:bodyPr/>
          <a:lstStyle/>
          <a:p>
            <a:pPr marL="360000" algn="ctr">
              <a:lnSpc>
                <a:spcPct val="100000"/>
              </a:lnSpc>
            </a:pPr>
            <a:r>
              <a:rPr lang="it-IT" dirty="0">
                <a:solidFill>
                  <a:srgbClr val="C00000"/>
                </a:solidFill>
              </a:rPr>
              <a:t>PROPOSTE </a:t>
            </a:r>
            <a:br>
              <a:rPr lang="it-IT" dirty="0">
                <a:solidFill>
                  <a:srgbClr val="C00000"/>
                </a:solidFill>
              </a:rPr>
            </a:br>
            <a:r>
              <a:rPr lang="it-IT" dirty="0">
                <a:solidFill>
                  <a:srgbClr val="C00000"/>
                </a:solidFill>
              </a:rPr>
              <a:t>DI AZIONE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F8D4CC-9189-93CC-1CFF-3A1C6F764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14286">
            <a:off x="7776926" y="843289"/>
            <a:ext cx="1058616" cy="158792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ECDC670-0859-5CCF-8F59-EEBA7027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07257">
            <a:off x="3388002" y="909623"/>
            <a:ext cx="1058616" cy="158792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9FB3664-A2A4-D262-711D-F02B2FF5A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212259">
            <a:off x="7695902" y="3693860"/>
            <a:ext cx="1058616" cy="15879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6858751-E159-17B4-09F3-ADBD4B184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591119">
            <a:off x="3323374" y="3648235"/>
            <a:ext cx="1058616" cy="158792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270A26-D29F-C22E-48BF-3D0BE971AD21}"/>
              </a:ext>
            </a:extLst>
          </p:cNvPr>
          <p:cNvSpPr txBox="1"/>
          <p:nvPr/>
        </p:nvSpPr>
        <p:spPr>
          <a:xfrm>
            <a:off x="-716305" y="-21168"/>
            <a:ext cx="7257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0070C0"/>
                </a:solidFill>
              </a:rPr>
              <a:t>RUOLO DI CONFPROFESSIONI </a:t>
            </a:r>
          </a:p>
          <a:p>
            <a:pPr algn="ctr"/>
            <a:r>
              <a:rPr lang="it-IT" sz="3600" b="1" dirty="0">
                <a:solidFill>
                  <a:srgbClr val="0070C0"/>
                </a:solidFill>
              </a:rPr>
              <a:t>NELLA FORMAZIONE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9EACAAD-A972-79F3-946C-5E3AA3E9A900}"/>
              </a:ext>
            </a:extLst>
          </p:cNvPr>
          <p:cNvSpPr txBox="1"/>
          <p:nvPr/>
        </p:nvSpPr>
        <p:spPr>
          <a:xfrm>
            <a:off x="8009682" y="29170"/>
            <a:ext cx="41823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rgbClr val="0070C0"/>
                </a:solidFill>
              </a:rPr>
              <a:t>ACCESSO ALLA PROFESSIONE</a:t>
            </a:r>
          </a:p>
          <a:p>
            <a:pPr algn="ctr"/>
            <a:r>
              <a:rPr lang="it-IT" sz="2600" b="1" dirty="0">
                <a:solidFill>
                  <a:srgbClr val="0070C0"/>
                </a:solidFill>
              </a:rPr>
              <a:t>ORIENTAMENTO</a:t>
            </a:r>
          </a:p>
          <a:p>
            <a:pPr algn="ctr"/>
            <a:r>
              <a:rPr lang="it-IT" sz="2600" b="1" dirty="0">
                <a:solidFill>
                  <a:srgbClr val="0070C0"/>
                </a:solidFill>
              </a:rPr>
              <a:t>UNIVERSITA’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11E3270-29FC-9E12-DBF4-C4A51540EAAD}"/>
              </a:ext>
            </a:extLst>
          </p:cNvPr>
          <p:cNvSpPr txBox="1"/>
          <p:nvPr/>
        </p:nvSpPr>
        <p:spPr>
          <a:xfrm>
            <a:off x="8206451" y="4681116"/>
            <a:ext cx="39855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rgbClr val="0070C0"/>
                </a:solidFill>
              </a:rPr>
              <a:t>COMPETENZE DEL PROFESSIONISTA CONTEMPORANEO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F7D353E-169C-1C36-C9C6-1C3F784FDAD2}"/>
              </a:ext>
            </a:extLst>
          </p:cNvPr>
          <p:cNvSpPr txBox="1"/>
          <p:nvPr/>
        </p:nvSpPr>
        <p:spPr>
          <a:xfrm>
            <a:off x="195003" y="4726272"/>
            <a:ext cx="39855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>
                <a:solidFill>
                  <a:srgbClr val="0070C0"/>
                </a:solidFill>
              </a:rPr>
              <a:t>INNOVAZIONE </a:t>
            </a:r>
          </a:p>
          <a:p>
            <a:pPr algn="ctr"/>
            <a:r>
              <a:rPr lang="it-IT" sz="2600" b="1" dirty="0">
                <a:solidFill>
                  <a:srgbClr val="0070C0"/>
                </a:solidFill>
              </a:rPr>
              <a:t>E</a:t>
            </a:r>
          </a:p>
          <a:p>
            <a:pPr algn="ctr"/>
            <a:r>
              <a:rPr lang="it-IT" sz="2600" b="1" dirty="0">
                <a:solidFill>
                  <a:srgbClr val="0070C0"/>
                </a:solidFill>
              </a:rPr>
              <a:t>SPERIMENTAZIONE</a:t>
            </a:r>
          </a:p>
        </p:txBody>
      </p:sp>
    </p:spTree>
    <p:extLst>
      <p:ext uri="{BB962C8B-B14F-4D97-AF65-F5344CB8AC3E}">
        <p14:creationId xmlns:p14="http://schemas.microsoft.com/office/powerpoint/2010/main" val="22369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1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95322-9F42-86A6-3B2B-B3081EDC4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5B0893-38BB-75C8-EB8B-2CFD0B88C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37891"/>
            <a:ext cx="12192000" cy="1341041"/>
          </a:xfrm>
        </p:spPr>
        <p:txBody>
          <a:bodyPr/>
          <a:lstStyle/>
          <a:p>
            <a:pPr marL="360000" algn="ctr">
              <a:lnSpc>
                <a:spcPct val="100000"/>
              </a:lnSpc>
            </a:pPr>
            <a:r>
              <a:rPr lang="it-IT" dirty="0">
                <a:solidFill>
                  <a:srgbClr val="C00000"/>
                </a:solidFill>
              </a:rPr>
              <a:t>GRAZIE!</a:t>
            </a:r>
            <a:br>
              <a:rPr lang="it-IT" dirty="0">
                <a:solidFill>
                  <a:srgbClr val="C00000"/>
                </a:solidFill>
              </a:rPr>
            </a:br>
            <a:br>
              <a:rPr lang="it-IT" dirty="0">
                <a:solidFill>
                  <a:srgbClr val="C00000"/>
                </a:solidFill>
              </a:rPr>
            </a:br>
            <a:r>
              <a:rPr lang="it-IT" dirty="0">
                <a:solidFill>
                  <a:srgbClr val="C00000"/>
                </a:solidFill>
              </a:rPr>
              <a:t>E BUON LAVORO!</a:t>
            </a:r>
          </a:p>
        </p:txBody>
      </p:sp>
    </p:spTree>
    <p:extLst>
      <p:ext uri="{BB962C8B-B14F-4D97-AF65-F5344CB8AC3E}">
        <p14:creationId xmlns:p14="http://schemas.microsoft.com/office/powerpoint/2010/main" val="25600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525</Words>
  <Application>Microsoft Office PowerPoint</Application>
  <PresentationFormat>Widescreen</PresentationFormat>
  <Paragraphs>38</Paragraphs>
  <Slides>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Libre Baskerville</vt:lpstr>
      <vt:lpstr>Public Sans</vt:lpstr>
      <vt:lpstr>Previdenza e Welfare delle Professioni</vt:lpstr>
      <vt:lpstr>FORMAZIONE</vt:lpstr>
      <vt:lpstr>Presentazione standard di PowerPoint</vt:lpstr>
      <vt:lpstr>Presentazione standard di PowerPoint</vt:lpstr>
      <vt:lpstr>Presentazione standard di PowerPoint</vt:lpstr>
      <vt:lpstr>TAVOLO  SULLA FORMAZIONE</vt:lpstr>
      <vt:lpstr>PROPOSTE  DI AZIONE</vt:lpstr>
      <vt:lpstr>GRAZIE!  E BUON LAVORO!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e Welfare delle Professioni</dc:title>
  <dc:subject/>
  <dc:creator>Franco Valente</dc:creator>
  <cp:lastModifiedBy>Fondo Fondoprofessioni</cp:lastModifiedBy>
  <cp:revision>10</cp:revision>
  <cp:lastPrinted>2026-10-13T16:05:13Z</cp:lastPrinted>
  <dcterms:created xsi:type="dcterms:W3CDTF">2026-10-11T12:10:27Z</dcterms:created>
  <dcterms:modified xsi:type="dcterms:W3CDTF">2026-10-13T16:11:36Z</dcterms:modified>
</cp:coreProperties>
</file>